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i0S7T4S/fpJm5iCnY57EkGkNVA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2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21"/>
          <p:cNvGrpSpPr/>
          <p:nvPr/>
        </p:nvGrpSpPr>
        <p:grpSpPr>
          <a:xfrm>
            <a:off x="0" y="0"/>
            <a:ext cx="2305051" cy="6858001"/>
            <a:chOff x="0" y="0"/>
            <a:chExt cx="2305051" cy="6858001"/>
          </a:xfrm>
        </p:grpSpPr>
        <p:sp>
          <p:nvSpPr>
            <p:cNvPr id="55" name="Google Shape;55;p21"/>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1"/>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1"/>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1"/>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1"/>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1"/>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1" name="Google Shape;61;p21"/>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2" name="Google Shape;62;p21"/>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1"/>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4" name="Google Shape;64;p21"/>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5" name="Google Shape;65;p21"/>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1"/>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1"/>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68" name="Google Shape;68;p21"/>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1"/>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0" name="Google Shape;70;p21"/>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1"/>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1"/>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3" name="Google Shape;73;p21"/>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1"/>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1"/>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76" name="Google Shape;76;p21"/>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1"/>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78" name="Google Shape;78;p21"/>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1"/>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0" name="Google Shape;80;p21"/>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1"/>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2" name="Google Shape;82;p21"/>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1"/>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1"/>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1"/>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86" name="Google Shape;86;p21"/>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87" name="Google Shape;87;p21"/>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1"/>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89" name="Google Shape;89;p21"/>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0" name="Google Shape;90;p21"/>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1"/>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2" name="Google Shape;92;p21"/>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1"/>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4" name="Google Shape;94;p21"/>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1"/>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1"/>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97" name="Google Shape;97;p21"/>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1"/>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99" name="Google Shape;99;p21"/>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1"/>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1"/>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2" name="Google Shape;102;p21"/>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3" name="Google Shape;103;p21"/>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1"/>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06" name="Google Shape;106;p21"/>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08" name="Google Shape;108;p21"/>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1"/>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1"/>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21"/>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1"/>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1"/>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panorámica con descripción">
  <p:cSld name="Imagen panorámica con descripción">
    <p:spTree>
      <p:nvGrpSpPr>
        <p:cNvPr id="165" name="Shape 165"/>
        <p:cNvGrpSpPr/>
        <p:nvPr/>
      </p:nvGrpSpPr>
      <p:grpSpPr>
        <a:xfrm>
          <a:off x="0" y="0"/>
          <a:ext cx="0" cy="0"/>
          <a:chOff x="0" y="0"/>
          <a:chExt cx="0" cy="0"/>
        </a:xfrm>
      </p:grpSpPr>
      <p:sp>
        <p:nvSpPr>
          <p:cNvPr id="166" name="Google Shape;166;p30"/>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30"/>
          <p:cNvSpPr/>
          <p:nvPr>
            <p:ph idx="2" type="pic"/>
          </p:nvPr>
        </p:nvSpPr>
        <p:spPr>
          <a:xfrm>
            <a:off x="1141411" y="606426"/>
            <a:ext cx="9912354" cy="3299778"/>
          </a:xfrm>
          <a:prstGeom prst="round2DiagRect">
            <a:avLst>
              <a:gd fmla="val 4860"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30"/>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3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descripción">
  <p:cSld name="Título y descripción">
    <p:spTree>
      <p:nvGrpSpPr>
        <p:cNvPr id="172" name="Shape 172"/>
        <p:cNvGrpSpPr/>
        <p:nvPr/>
      </p:nvGrpSpPr>
      <p:grpSpPr>
        <a:xfrm>
          <a:off x="0" y="0"/>
          <a:ext cx="0" cy="0"/>
          <a:chOff x="0" y="0"/>
          <a:chExt cx="0" cy="0"/>
        </a:xfrm>
      </p:grpSpPr>
      <p:sp>
        <p:nvSpPr>
          <p:cNvPr id="173" name="Google Shape;173;p31"/>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31"/>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3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3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3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 con descripción">
  <p:cSld name="Cita con descripción">
    <p:spTree>
      <p:nvGrpSpPr>
        <p:cNvPr id="178" name="Shape 178"/>
        <p:cNvGrpSpPr/>
        <p:nvPr/>
      </p:nvGrpSpPr>
      <p:grpSpPr>
        <a:xfrm>
          <a:off x="0" y="0"/>
          <a:ext cx="0" cy="0"/>
          <a:chOff x="0" y="0"/>
          <a:chExt cx="0" cy="0"/>
        </a:xfrm>
      </p:grpSpPr>
      <p:sp>
        <p:nvSpPr>
          <p:cNvPr id="179" name="Google Shape;179;p32"/>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32"/>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32"/>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3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3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3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
        <p:nvSpPr>
          <p:cNvPr id="185" name="Google Shape;185;p32"/>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s-CO" sz="8000" u="none" cap="none" strike="noStrike">
                <a:solidFill>
                  <a:schemeClr val="lt1"/>
                </a:solidFill>
                <a:latin typeface="Twentieth Century"/>
                <a:ea typeface="Twentieth Century"/>
                <a:cs typeface="Twentieth Century"/>
                <a:sym typeface="Twentieth Century"/>
              </a:rPr>
              <a:t>“</a:t>
            </a:r>
            <a:endParaRPr/>
          </a:p>
        </p:txBody>
      </p:sp>
      <p:sp>
        <p:nvSpPr>
          <p:cNvPr id="186" name="Google Shape;186;p32"/>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s-CO"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rjeta de nombre">
  <p:cSld name="Tarjeta de nombre">
    <p:spTree>
      <p:nvGrpSpPr>
        <p:cNvPr id="187" name="Shape 187"/>
        <p:cNvGrpSpPr/>
        <p:nvPr/>
      </p:nvGrpSpPr>
      <p:grpSpPr>
        <a:xfrm>
          <a:off x="0" y="0"/>
          <a:ext cx="0" cy="0"/>
          <a:chOff x="0" y="0"/>
          <a:chExt cx="0" cy="0"/>
        </a:xfrm>
      </p:grpSpPr>
      <p:sp>
        <p:nvSpPr>
          <p:cNvPr id="188" name="Google Shape;188;p33"/>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33"/>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3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3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3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lumna 3">
  <p:cSld name="Columna 3">
    <p:spTree>
      <p:nvGrpSpPr>
        <p:cNvPr id="193" name="Shape 193"/>
        <p:cNvGrpSpPr/>
        <p:nvPr/>
      </p:nvGrpSpPr>
      <p:grpSpPr>
        <a:xfrm>
          <a:off x="0" y="0"/>
          <a:ext cx="0" cy="0"/>
          <a:chOff x="0" y="0"/>
          <a:chExt cx="0" cy="0"/>
        </a:xfrm>
      </p:grpSpPr>
      <p:sp>
        <p:nvSpPr>
          <p:cNvPr id="194" name="Google Shape;194;p34"/>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34"/>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34"/>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34"/>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34"/>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34"/>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34"/>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3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3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3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lumna de imagen 3">
  <p:cSld name="Columna de imagen 3">
    <p:spTree>
      <p:nvGrpSpPr>
        <p:cNvPr id="204" name="Shape 204"/>
        <p:cNvGrpSpPr/>
        <p:nvPr/>
      </p:nvGrpSpPr>
      <p:grpSpPr>
        <a:xfrm>
          <a:off x="0" y="0"/>
          <a:ext cx="0" cy="0"/>
          <a:chOff x="0" y="0"/>
          <a:chExt cx="0" cy="0"/>
        </a:xfrm>
      </p:grpSpPr>
      <p:sp>
        <p:nvSpPr>
          <p:cNvPr id="205" name="Google Shape;205;p35"/>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35"/>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35"/>
          <p:cNvSpPr/>
          <p:nvPr>
            <p:ph idx="2" type="pic"/>
          </p:nvPr>
        </p:nvSpPr>
        <p:spPr>
          <a:xfrm>
            <a:off x="1141413" y="2666998"/>
            <a:ext cx="31952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35"/>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35"/>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35"/>
          <p:cNvSpPr/>
          <p:nvPr>
            <p:ph idx="5" type="pic"/>
          </p:nvPr>
        </p:nvSpPr>
        <p:spPr>
          <a:xfrm>
            <a:off x="4489053" y="2666998"/>
            <a:ext cx="31989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35"/>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35"/>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35"/>
          <p:cNvSpPr/>
          <p:nvPr>
            <p:ph idx="8" type="pic"/>
          </p:nvPr>
        </p:nvSpPr>
        <p:spPr>
          <a:xfrm>
            <a:off x="7852442" y="2666998"/>
            <a:ext cx="3194969"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35"/>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3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3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3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218" name="Shape 218"/>
        <p:cNvGrpSpPr/>
        <p:nvPr/>
      </p:nvGrpSpPr>
      <p:grpSpPr>
        <a:xfrm>
          <a:off x="0" y="0"/>
          <a:ext cx="0" cy="0"/>
          <a:chOff x="0" y="0"/>
          <a:chExt cx="0" cy="0"/>
        </a:xfrm>
      </p:grpSpPr>
      <p:sp>
        <p:nvSpPr>
          <p:cNvPr id="219" name="Google Shape;219;p3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36"/>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3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3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3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224" name="Shape 224"/>
        <p:cNvGrpSpPr/>
        <p:nvPr/>
      </p:nvGrpSpPr>
      <p:grpSpPr>
        <a:xfrm>
          <a:off x="0" y="0"/>
          <a:ext cx="0" cy="0"/>
          <a:chOff x="0" y="0"/>
          <a:chExt cx="0" cy="0"/>
        </a:xfrm>
      </p:grpSpPr>
      <p:sp>
        <p:nvSpPr>
          <p:cNvPr id="225" name="Google Shape;225;p37"/>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37"/>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3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3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3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14" name="Shape 114"/>
        <p:cNvGrpSpPr/>
        <p:nvPr/>
      </p:nvGrpSpPr>
      <p:grpSpPr>
        <a:xfrm>
          <a:off x="0" y="0"/>
          <a:ext cx="0" cy="0"/>
          <a:chOff x="0" y="0"/>
          <a:chExt cx="0" cy="0"/>
        </a:xfrm>
      </p:grpSpPr>
      <p:sp>
        <p:nvSpPr>
          <p:cNvPr id="115" name="Google Shape;115;p2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2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2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120" name="Shape 120"/>
        <p:cNvGrpSpPr/>
        <p:nvPr/>
      </p:nvGrpSpPr>
      <p:grpSpPr>
        <a:xfrm>
          <a:off x="0" y="0"/>
          <a:ext cx="0" cy="0"/>
          <a:chOff x="0" y="0"/>
          <a:chExt cx="0" cy="0"/>
        </a:xfrm>
      </p:grpSpPr>
      <p:sp>
        <p:nvSpPr>
          <p:cNvPr id="121" name="Google Shape;121;p23"/>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3"/>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2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26" name="Shape 126"/>
        <p:cNvGrpSpPr/>
        <p:nvPr/>
      </p:nvGrpSpPr>
      <p:grpSpPr>
        <a:xfrm>
          <a:off x="0" y="0"/>
          <a:ext cx="0" cy="0"/>
          <a:chOff x="0" y="0"/>
          <a:chExt cx="0" cy="0"/>
        </a:xfrm>
      </p:grpSpPr>
      <p:sp>
        <p:nvSpPr>
          <p:cNvPr id="127" name="Google Shape;127;p2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4"/>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24"/>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33" name="Shape 133"/>
        <p:cNvGrpSpPr/>
        <p:nvPr/>
      </p:nvGrpSpPr>
      <p:grpSpPr>
        <a:xfrm>
          <a:off x="0" y="0"/>
          <a:ext cx="0" cy="0"/>
          <a:chOff x="0" y="0"/>
          <a:chExt cx="0" cy="0"/>
        </a:xfrm>
      </p:grpSpPr>
      <p:sp>
        <p:nvSpPr>
          <p:cNvPr id="134" name="Google Shape;134;p25"/>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5"/>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25"/>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25"/>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25"/>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2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42" name="Shape 142"/>
        <p:cNvGrpSpPr/>
        <p:nvPr/>
      </p:nvGrpSpPr>
      <p:grpSpPr>
        <a:xfrm>
          <a:off x="0" y="0"/>
          <a:ext cx="0" cy="0"/>
          <a:chOff x="0" y="0"/>
          <a:chExt cx="0" cy="0"/>
        </a:xfrm>
      </p:grpSpPr>
      <p:sp>
        <p:nvSpPr>
          <p:cNvPr id="143" name="Google Shape;143;p2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2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47" name="Shape 147"/>
        <p:cNvGrpSpPr/>
        <p:nvPr/>
      </p:nvGrpSpPr>
      <p:grpSpPr>
        <a:xfrm>
          <a:off x="0" y="0"/>
          <a:ext cx="0" cy="0"/>
          <a:chOff x="0" y="0"/>
          <a:chExt cx="0" cy="0"/>
        </a:xfrm>
      </p:grpSpPr>
      <p:sp>
        <p:nvSpPr>
          <p:cNvPr id="148" name="Google Shape;148;p2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51" name="Shape 151"/>
        <p:cNvGrpSpPr/>
        <p:nvPr/>
      </p:nvGrpSpPr>
      <p:grpSpPr>
        <a:xfrm>
          <a:off x="0" y="0"/>
          <a:ext cx="0" cy="0"/>
          <a:chOff x="0" y="0"/>
          <a:chExt cx="0" cy="0"/>
        </a:xfrm>
      </p:grpSpPr>
      <p:sp>
        <p:nvSpPr>
          <p:cNvPr id="152" name="Google Shape;152;p28"/>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8"/>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28"/>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2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58" name="Shape 158"/>
        <p:cNvGrpSpPr/>
        <p:nvPr/>
      </p:nvGrpSpPr>
      <p:grpSpPr>
        <a:xfrm>
          <a:off x="0" y="0"/>
          <a:ext cx="0" cy="0"/>
          <a:chOff x="0" y="0"/>
          <a:chExt cx="0" cy="0"/>
        </a:xfrm>
      </p:grpSpPr>
      <p:sp>
        <p:nvSpPr>
          <p:cNvPr id="159" name="Google Shape;159;p29"/>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29"/>
          <p:cNvSpPr/>
          <p:nvPr>
            <p:ph idx="2" type="pic"/>
          </p:nvPr>
        </p:nvSpPr>
        <p:spPr>
          <a:xfrm>
            <a:off x="7380721" y="609601"/>
            <a:ext cx="3666690" cy="5181599"/>
          </a:xfrm>
          <a:prstGeom prst="round2DiagRect">
            <a:avLst>
              <a:gd fmla="val 5608"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29"/>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2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20"/>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20"/>
          <p:cNvGrpSpPr/>
          <p:nvPr/>
        </p:nvGrpSpPr>
        <p:grpSpPr>
          <a:xfrm>
            <a:off x="-14288" y="0"/>
            <a:ext cx="12053888" cy="6858001"/>
            <a:chOff x="-14288" y="0"/>
            <a:chExt cx="12053888" cy="6858001"/>
          </a:xfrm>
        </p:grpSpPr>
        <p:grpSp>
          <p:nvGrpSpPr>
            <p:cNvPr id="8" name="Google Shape;8;p20"/>
            <p:cNvGrpSpPr/>
            <p:nvPr/>
          </p:nvGrpSpPr>
          <p:grpSpPr>
            <a:xfrm>
              <a:off x="-14288" y="0"/>
              <a:ext cx="1220788" cy="6858001"/>
              <a:chOff x="-14288" y="0"/>
              <a:chExt cx="1220788" cy="6858001"/>
            </a:xfrm>
          </p:grpSpPr>
          <p:sp>
            <p:nvSpPr>
              <p:cNvPr id="9" name="Google Shape;9;p20"/>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0"/>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0"/>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0"/>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3" name="Google Shape;13;p20"/>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0"/>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5" name="Google Shape;15;p20"/>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16" name="Google Shape;16;p20"/>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0"/>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0"/>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19" name="Google Shape;19;p20"/>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20"/>
              <p:cNvCxnSpPr/>
              <p:nvPr/>
            </p:nvCxnSpPr>
            <p:spPr>
              <a:xfrm>
                <a:off x="-4763" y="9525"/>
                <a:ext cx="0" cy="0"/>
              </a:xfrm>
              <a:prstGeom prst="straightConnector1">
                <a:avLst/>
              </a:prstGeom>
              <a:gradFill>
                <a:gsLst>
                  <a:gs pos="0">
                    <a:schemeClr val="lt2"/>
                  </a:gs>
                  <a:gs pos="100000">
                    <a:srgbClr val="3B4B54"/>
                  </a:gs>
                </a:gsLst>
                <a:lin ang="5400000" scaled="0"/>
              </a:gradFill>
              <a:ln cap="flat" cmpd="sng" w="9525">
                <a:solidFill>
                  <a:srgbClr val="FFFFFF"/>
                </a:solidFill>
                <a:prstDash val="solid"/>
                <a:miter lim="800000"/>
                <a:headEnd len="med" w="med" type="none"/>
                <a:tailEnd len="med" w="med" type="none"/>
              </a:ln>
            </p:spPr>
          </p:cxnSp>
          <p:sp>
            <p:nvSpPr>
              <p:cNvPr id="21" name="Google Shape;21;p20"/>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2" name="Google Shape;22;p20"/>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3" name="Google Shape;23;p20"/>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4" name="Google Shape;24;p20"/>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0"/>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0"/>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27" name="Google Shape;27;p20"/>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0"/>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29" name="Google Shape;29;p20"/>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0"/>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1" name="Google Shape;31;p20"/>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2" name="Google Shape;32;p20"/>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0"/>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0"/>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5" name="Google Shape;35;p20"/>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20"/>
            <p:cNvGrpSpPr/>
            <p:nvPr/>
          </p:nvGrpSpPr>
          <p:grpSpPr>
            <a:xfrm>
              <a:off x="11364912" y="0"/>
              <a:ext cx="674688" cy="6848476"/>
              <a:chOff x="11364912" y="0"/>
              <a:chExt cx="674688" cy="6848476"/>
            </a:xfrm>
          </p:grpSpPr>
          <p:sp>
            <p:nvSpPr>
              <p:cNvPr id="37" name="Google Shape;37;p20"/>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38" name="Google Shape;38;p20"/>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0"/>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0"/>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1" name="Google Shape;41;p20"/>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0"/>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3" name="Google Shape;43;p20"/>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0"/>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5" name="Google Shape;45;p20"/>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0"/>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2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2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2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2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2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
          <p:cNvSpPr txBox="1"/>
          <p:nvPr>
            <p:ph type="ctrTitle"/>
          </p:nvPr>
        </p:nvSpPr>
        <p:spPr>
          <a:xfrm>
            <a:off x="1889871" y="1122363"/>
            <a:ext cx="8791575"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Twentieth Century"/>
              <a:buNone/>
            </a:pPr>
            <a:r>
              <a:rPr lang="es-CO"/>
              <a:t>INTRODUCCION A TESTING DE SOFTWARE</a:t>
            </a:r>
            <a:endParaRPr/>
          </a:p>
        </p:txBody>
      </p:sp>
      <p:sp>
        <p:nvSpPr>
          <p:cNvPr id="235" name="Google Shape;235;p1"/>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2"/>
              </a:buClr>
              <a:buSzPts val="2500"/>
              <a:buNone/>
            </a:pPr>
            <a:r>
              <a:t/>
            </a:r>
            <a:endParaRPr/>
          </a:p>
          <a:p>
            <a:pPr indent="0" lvl="0" marL="0" rtl="0" algn="l">
              <a:lnSpc>
                <a:spcPct val="120000"/>
              </a:lnSpc>
              <a:spcBef>
                <a:spcPts val="1000"/>
              </a:spcBef>
              <a:spcAft>
                <a:spcPts val="0"/>
              </a:spcAft>
              <a:buClr>
                <a:schemeClr val="lt2"/>
              </a:buClr>
              <a:buSzPts val="25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1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s-CO"/>
              <a:t>COORDINACIÓN ENTRE EL PROCESO DE TESTING Y EL PROCESO DE DESARROLLO</a:t>
            </a:r>
            <a:endParaRPr/>
          </a:p>
        </p:txBody>
      </p:sp>
      <p:pic>
        <p:nvPicPr>
          <p:cNvPr id="289" name="Google Shape;289;p10"/>
          <p:cNvPicPr preferRelativeResize="0"/>
          <p:nvPr>
            <p:ph idx="1" type="body"/>
          </p:nvPr>
        </p:nvPicPr>
        <p:blipFill rotWithShape="1">
          <a:blip r:embed="rId3">
            <a:alphaModFix/>
          </a:blip>
          <a:srcRect b="0" l="0" r="0" t="0"/>
          <a:stretch/>
        </p:blipFill>
        <p:spPr>
          <a:xfrm>
            <a:off x="2300882" y="2249488"/>
            <a:ext cx="7587061" cy="35417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1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s-CO"/>
              <a:t>TESTING </a:t>
            </a:r>
            <a:endParaRPr/>
          </a:p>
        </p:txBody>
      </p:sp>
      <p:sp>
        <p:nvSpPr>
          <p:cNvPr id="295" name="Google Shape;295;p1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s-CO"/>
              <a:t>En la practica usualmente se entiende que el testing es una </a:t>
            </a:r>
            <a:r>
              <a:rPr b="1" lang="es-CO"/>
              <a:t>actividad que se realiza </a:t>
            </a:r>
            <a:r>
              <a:rPr lang="es-CO"/>
              <a:t>una vez que los </a:t>
            </a:r>
            <a:r>
              <a:rPr b="1" lang="es-CO"/>
              <a:t>programadores</a:t>
            </a:r>
            <a:r>
              <a:rPr lang="es-CO"/>
              <a:t> han terminado de codificar; en general es sinónimo de testing de aceptación.</a:t>
            </a:r>
            <a:endParaRPr/>
          </a:p>
          <a:p>
            <a:pPr indent="0" lvl="0" marL="0" rtl="0" algn="l">
              <a:lnSpc>
                <a:spcPct val="120000"/>
              </a:lnSpc>
              <a:spcBef>
                <a:spcPts val="1000"/>
              </a:spcBef>
              <a:spcAft>
                <a:spcPts val="0"/>
              </a:spcAft>
              <a:buClr>
                <a:schemeClr val="lt1"/>
              </a:buClr>
              <a:buSzPts val="3000"/>
              <a:buNone/>
            </a:pPr>
            <a:r>
              <a:rPr lang="es-CO"/>
              <a:t>Entendido de esta forma el testing se convierte en una actividad costosa e ineficiente desde varios puntos de vista: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s-CO"/>
              <a:t>TESTING</a:t>
            </a:r>
            <a:endParaRPr/>
          </a:p>
        </p:txBody>
      </p:sp>
      <p:sp>
        <p:nvSpPr>
          <p:cNvPr id="301" name="Google Shape;301;p1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s-CO"/>
              <a:t>Los </a:t>
            </a:r>
            <a:r>
              <a:rPr b="1" lang="es-CO"/>
              <a:t>testers</a:t>
            </a:r>
            <a:r>
              <a:rPr lang="es-CO"/>
              <a:t> estarán ociosos durante la mayor parte del proyecto y estarán sobrecargados de trabajo cuando este este por finalizar. Los errores tienden a ser detectados muy tarde. </a:t>
            </a:r>
            <a:endParaRPr/>
          </a:p>
          <a:p>
            <a:pPr indent="0" lvl="0" marL="0" rtl="0" algn="l">
              <a:lnSpc>
                <a:spcPct val="120000"/>
              </a:lnSpc>
              <a:spcBef>
                <a:spcPts val="1000"/>
              </a:spcBef>
              <a:spcAft>
                <a:spcPts val="0"/>
              </a:spcAft>
              <a:buClr>
                <a:schemeClr val="lt1"/>
              </a:buClr>
              <a:buSzPts val="3000"/>
              <a:buNone/>
            </a:pPr>
            <a:r>
              <a:rPr lang="es-CO"/>
              <a:t>Se descubre un gran número de errores cuando el presupuesto se esta terminando. Los errores tienden a ser detectados por los usuarios y no por el personal de desarrollo lo que implica un desprestigio para el grupo de desarrollo.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s-CO"/>
              <a:t>TESTING </a:t>
            </a:r>
            <a:endParaRPr/>
          </a:p>
        </p:txBody>
      </p:sp>
      <p:sp>
        <p:nvSpPr>
          <p:cNvPr id="307" name="Google Shape;307;p1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chemeClr val="lt1"/>
              </a:buClr>
              <a:buSzPts val="3000"/>
              <a:buNone/>
            </a:pPr>
            <a:r>
              <a:rPr lang="es-CO"/>
              <a:t>Se sugiere que el proceso de testing este en cada una de las etapas del desarrollo de software.</a:t>
            </a:r>
            <a:endParaRPr/>
          </a:p>
          <a:p>
            <a:pPr indent="0" lvl="0" marL="0" rtl="0" algn="just">
              <a:lnSpc>
                <a:spcPct val="120000"/>
              </a:lnSpc>
              <a:spcBef>
                <a:spcPts val="1000"/>
              </a:spcBef>
              <a:spcAft>
                <a:spcPts val="0"/>
              </a:spcAft>
              <a:buClr>
                <a:schemeClr val="lt1"/>
              </a:buClr>
              <a:buSzPts val="3000"/>
              <a:buNone/>
            </a:pPr>
            <a:r>
              <a:t/>
            </a:r>
            <a:endParaRPr/>
          </a:p>
          <a:p>
            <a:pPr indent="0" lvl="0" marL="0" rtl="0" algn="just">
              <a:lnSpc>
                <a:spcPct val="120000"/>
              </a:lnSpc>
              <a:spcBef>
                <a:spcPts val="1000"/>
              </a:spcBef>
              <a:spcAft>
                <a:spcPts val="0"/>
              </a:spcAft>
              <a:buClr>
                <a:schemeClr val="lt1"/>
              </a:buClr>
              <a:buSzPts val="3000"/>
              <a:buNone/>
            </a:pPr>
            <a:r>
              <a:rPr lang="es-CO"/>
              <a:t>En cuanto el equipo de desarrollo cuenta con un documento de requerimientos mas o menos estable, los testers pueden comenzar a definir casos de prueba para el testing de aceptación, dado que este se basa en validar los requerimientos.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s-CO"/>
              <a:t>TESTING</a:t>
            </a:r>
            <a:endParaRPr/>
          </a:p>
        </p:txBody>
      </p:sp>
      <p:sp>
        <p:nvSpPr>
          <p:cNvPr id="313" name="Google Shape;313;p1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chemeClr val="lt1"/>
              </a:buClr>
              <a:buSzPts val="3000"/>
              <a:buNone/>
            </a:pPr>
            <a:r>
              <a:rPr lang="es-CO"/>
              <a:t>De la misma forma, tan pronto como se ha definido la arquitectura o el diseño del sistema, los testers pueden usar dicha documentación para calcular casos de prueba para el testing de subsistemas y del sistema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s-CO"/>
              <a:t>LAS DOS METODOLOGÍAS CLÁSICAS DE TESTING</a:t>
            </a:r>
            <a:endParaRPr/>
          </a:p>
        </p:txBody>
      </p:sp>
      <p:sp>
        <p:nvSpPr>
          <p:cNvPr id="319" name="Google Shape;319;p1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s-CO"/>
              <a:t>Tradicionalmente el testing de software se ha dividido en dos estrategias básicas que se supone son de aplicación universal.</a:t>
            </a:r>
            <a:endParaRPr/>
          </a:p>
          <a:p>
            <a:pPr indent="0" lvl="0" marL="0" rtl="0" algn="l">
              <a:lnSpc>
                <a:spcPct val="120000"/>
              </a:lnSpc>
              <a:spcBef>
                <a:spcPts val="1000"/>
              </a:spcBef>
              <a:spcAft>
                <a:spcPts val="0"/>
              </a:spcAft>
              <a:buClr>
                <a:schemeClr val="lt1"/>
              </a:buClr>
              <a:buSzPts val="3000"/>
              <a:buNone/>
            </a:pPr>
            <a:r>
              <a:t/>
            </a:r>
            <a:endParaRPr/>
          </a:p>
          <a:p>
            <a:pPr indent="0" lvl="0" marL="0" rtl="0" algn="l">
              <a:lnSpc>
                <a:spcPct val="120000"/>
              </a:lnSpc>
              <a:spcBef>
                <a:spcPts val="1000"/>
              </a:spcBef>
              <a:spcAft>
                <a:spcPts val="0"/>
              </a:spcAft>
              <a:buClr>
                <a:schemeClr val="lt1"/>
              </a:buClr>
              <a:buSzPts val="3000"/>
              <a:buNone/>
            </a:pPr>
            <a:r>
              <a:rPr b="1" lang="es-CO"/>
              <a:t>Testing estructural o de caja blanca. </a:t>
            </a:r>
            <a:endParaRPr/>
          </a:p>
          <a:p>
            <a:pPr indent="0" lvl="0" marL="0" rtl="0" algn="l">
              <a:lnSpc>
                <a:spcPct val="120000"/>
              </a:lnSpc>
              <a:spcBef>
                <a:spcPts val="1000"/>
              </a:spcBef>
              <a:spcAft>
                <a:spcPts val="0"/>
              </a:spcAft>
              <a:buClr>
                <a:schemeClr val="lt1"/>
              </a:buClr>
              <a:buSzPts val="3000"/>
              <a:buNone/>
            </a:pPr>
            <a:r>
              <a:rPr b="1" lang="es-CO"/>
              <a:t>Testing basado en modelos o de caja negra</a:t>
            </a:r>
            <a:endParaRPr/>
          </a:p>
          <a:p>
            <a:pPr indent="0" lvl="0" marL="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1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s-CO"/>
              <a:t>TESTING DE CAJA BLANCA </a:t>
            </a:r>
            <a:endParaRPr/>
          </a:p>
        </p:txBody>
      </p:sp>
      <p:sp>
        <p:nvSpPr>
          <p:cNvPr id="325" name="Google Shape;325;p1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s-CO"/>
              <a:t>Testear un software siguiendo esta estrategia implica que se tiene en cuenta la estructura del código fuente del programa para seleccionar casos de prueba –es decir, el testing esta guiado fundamentalmente por la existencia de sentencias tipo if, case, while, etc.</a:t>
            </a:r>
            <a:endParaRPr/>
          </a:p>
          <a:p>
            <a:pPr indent="0" lvl="0" marL="0" rtl="0" algn="l">
              <a:lnSpc>
                <a:spcPct val="120000"/>
              </a:lnSpc>
              <a:spcBef>
                <a:spcPts val="1000"/>
              </a:spcBef>
              <a:spcAft>
                <a:spcPts val="0"/>
              </a:spcAft>
              <a:buClr>
                <a:schemeClr val="lt1"/>
              </a:buClr>
              <a:buSzPts val="3000"/>
              <a:buNone/>
            </a:pPr>
            <a:r>
              <a:rPr lang="es-CO"/>
              <a:t>Como los casos de prueba se calculan de acuerdo a la estructura del código, no es posible generarlos sino hasta que el programa ha sido terminado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s-CO"/>
              <a:t>TESTING DE CAJA BLANCA </a:t>
            </a:r>
            <a:endParaRPr/>
          </a:p>
        </p:txBody>
      </p:sp>
      <p:sp>
        <p:nvSpPr>
          <p:cNvPr id="331" name="Google Shape;331;p1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s-CO"/>
              <a:t>Peor aun, si debido a errores o cambios en las estructuras de datos o algoritmos –aun sin que haya cambiado la especificación– , puede ser necesario volver a calcular todos los casos.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1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s-CO"/>
              <a:t>TESTING DE CAJA NEGRA </a:t>
            </a:r>
            <a:endParaRPr/>
          </a:p>
        </p:txBody>
      </p:sp>
      <p:sp>
        <p:nvSpPr>
          <p:cNvPr id="337" name="Google Shape;337;p1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s-CO"/>
              <a:t>Testear una pieza de software como una caja negra significa ejecutar el software sin considerar ningún detalle sobre como fue implementado.</a:t>
            </a:r>
            <a:endParaRPr/>
          </a:p>
          <a:p>
            <a:pPr indent="0" lvl="0" marL="0" rtl="0" algn="l">
              <a:lnSpc>
                <a:spcPct val="120000"/>
              </a:lnSpc>
              <a:spcBef>
                <a:spcPts val="1000"/>
              </a:spcBef>
              <a:spcAft>
                <a:spcPts val="0"/>
              </a:spcAft>
              <a:buClr>
                <a:schemeClr val="lt1"/>
              </a:buClr>
              <a:buSzPts val="3000"/>
              <a:buNone/>
            </a:pPr>
            <a:r>
              <a:rPr lang="es-CO"/>
              <a:t> Esta estrategia se basa en seleccionar los casos de prueba analizando la especificación o modelo del programa, en lugar de su implementación.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1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s-CO"/>
              <a:t>El testing de caja negra tradicional calcula los casos de prueba partiendo del documento de requerimientos.</a:t>
            </a:r>
            <a:endParaRPr/>
          </a:p>
          <a:p>
            <a:pPr indent="0" lvl="0" marL="0" rtl="0" algn="l">
              <a:lnSpc>
                <a:spcPct val="120000"/>
              </a:lnSpc>
              <a:spcBef>
                <a:spcPts val="1000"/>
              </a:spcBef>
              <a:spcAft>
                <a:spcPts val="0"/>
              </a:spcAft>
              <a:buClr>
                <a:schemeClr val="lt1"/>
              </a:buClr>
              <a:buSzPts val="3000"/>
              <a:buNone/>
            </a:pPr>
            <a:r>
              <a:rPr lang="es-CO"/>
              <a:t>Se consideran que el testing basado en modelos (MBT) , es la automatización del testing de caja negra.</a:t>
            </a:r>
            <a:endParaRPr/>
          </a:p>
          <a:p>
            <a:pPr indent="0" lvl="0" marL="0" rtl="0" algn="l">
              <a:lnSpc>
                <a:spcPct val="120000"/>
              </a:lnSpc>
              <a:spcBef>
                <a:spcPts val="1000"/>
              </a:spcBef>
              <a:spcAft>
                <a:spcPts val="0"/>
              </a:spcAft>
              <a:buClr>
                <a:schemeClr val="lt1"/>
              </a:buClr>
              <a:buSzPts val="3000"/>
              <a:buNone/>
            </a:pPr>
            <a:r>
              <a:rPr lang="es-CO"/>
              <a:t>Como en el MBT los casos de prueba se calculan partiendo del modelo, es posible comenzar a “testear” casi desde el comienzo del proyecto </a:t>
            </a:r>
            <a:endParaRPr/>
          </a:p>
          <a:p>
            <a:pPr indent="0" lvl="0" marL="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s-CO"/>
              <a:t>OBSERVACIONES SOBRE TESTING</a:t>
            </a:r>
            <a:endParaRPr/>
          </a:p>
        </p:txBody>
      </p:sp>
      <p:sp>
        <p:nvSpPr>
          <p:cNvPr id="241" name="Google Shape;241;p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chemeClr val="lt1"/>
              </a:buClr>
              <a:buSzPts val="3000"/>
              <a:buNone/>
            </a:pPr>
            <a:r>
              <a:rPr lang="es-CO"/>
              <a:t>"Las pruebas son el proceso de ejecutar un programa con la intención de encontrar errores". – Myers</a:t>
            </a:r>
            <a:endParaRPr/>
          </a:p>
          <a:p>
            <a:pPr indent="0" lvl="0" marL="0" rtl="0" algn="l">
              <a:lnSpc>
                <a:spcPct val="120000"/>
              </a:lnSpc>
              <a:spcBef>
                <a:spcPts val="1000"/>
              </a:spcBef>
              <a:spcAft>
                <a:spcPts val="0"/>
              </a:spcAft>
              <a:buClr>
                <a:schemeClr val="lt1"/>
              </a:buClr>
              <a:buSzPts val="3000"/>
              <a:buNone/>
            </a:pPr>
            <a:r>
              <a:t/>
            </a:r>
            <a:endParaRPr/>
          </a:p>
          <a:p>
            <a:pPr indent="0" lvl="0" marL="0" rtl="0" algn="just">
              <a:lnSpc>
                <a:spcPct val="120000"/>
              </a:lnSpc>
              <a:spcBef>
                <a:spcPts val="1000"/>
              </a:spcBef>
              <a:spcAft>
                <a:spcPts val="0"/>
              </a:spcAft>
              <a:buClr>
                <a:schemeClr val="lt1"/>
              </a:buClr>
              <a:buSzPts val="3000"/>
              <a:buNone/>
            </a:pPr>
            <a:r>
              <a:rPr lang="es-CO"/>
              <a:t> "Las pruebas pueden mostrar la presencia de errores pero nunca su ausencia". - Dijkstra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s-CO"/>
              <a:t>VERIFICACIÓN Y VALIDACIÓN </a:t>
            </a:r>
            <a:endParaRPr/>
          </a:p>
        </p:txBody>
      </p:sp>
      <p:sp>
        <p:nvSpPr>
          <p:cNvPr id="247" name="Google Shape;247;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s-CO"/>
              <a:t>El </a:t>
            </a:r>
            <a:r>
              <a:rPr b="1" lang="es-CO"/>
              <a:t>testing de software </a:t>
            </a:r>
            <a:r>
              <a:rPr lang="es-CO"/>
              <a:t>pertenece a una actividad o etapa del proceso de producción de software, denominada Verificación y Validación –usualmente abreviada como V&amp;V.</a:t>
            </a:r>
            <a:endParaRPr/>
          </a:p>
          <a:p>
            <a:pPr indent="0" lvl="0" marL="0" rtl="0" algn="l">
              <a:lnSpc>
                <a:spcPct val="120000"/>
              </a:lnSpc>
              <a:spcBef>
                <a:spcPts val="1000"/>
              </a:spcBef>
              <a:spcAft>
                <a:spcPts val="0"/>
              </a:spcAft>
              <a:buClr>
                <a:schemeClr val="lt1"/>
              </a:buClr>
              <a:buSzPts val="3000"/>
              <a:buNone/>
            </a:pPr>
            <a:r>
              <a:rPr lang="es-CO"/>
              <a:t>V&amp;V es el nombre genérico dado a las actividades de comprobación que aseguran que el software respeta su especificación y satisface las necesidades de sus usuarios.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s-CO"/>
              <a:t>VERIFICACIÓN Y VALIDACIÓN </a:t>
            </a:r>
            <a:endParaRPr/>
          </a:p>
        </p:txBody>
      </p:sp>
      <p:sp>
        <p:nvSpPr>
          <p:cNvPr id="253" name="Google Shape;253;p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2775"/>
              <a:buNone/>
            </a:pPr>
            <a:r>
              <a:rPr lang="es-CO" sz="2220"/>
              <a:t>El sistema debe ser verificado y validado en cada etapa del proceso de desarrollo utilizando los documentos (descripciones) producidas durante las etapas anteriores.</a:t>
            </a:r>
            <a:endParaRPr/>
          </a:p>
          <a:p>
            <a:pPr indent="0" lvl="0" marL="0" rtl="0" algn="l">
              <a:lnSpc>
                <a:spcPct val="100000"/>
              </a:lnSpc>
              <a:spcBef>
                <a:spcPts val="1000"/>
              </a:spcBef>
              <a:spcAft>
                <a:spcPts val="0"/>
              </a:spcAft>
              <a:buClr>
                <a:schemeClr val="lt1"/>
              </a:buClr>
              <a:buSzPts val="2775"/>
              <a:buNone/>
            </a:pPr>
            <a:r>
              <a:rPr lang="es-CO" sz="2220"/>
              <a:t>Si bien estos términos en su uso cotidiano pueden llegar a ser sinónimos, en Ingeniería de Software tienen significados diferentes y cada uno tiene una definición más o menos precisa.</a:t>
            </a:r>
            <a:endParaRPr/>
          </a:p>
          <a:p>
            <a:pPr indent="0" lvl="0" marL="0" rtl="0" algn="l">
              <a:lnSpc>
                <a:spcPct val="100000"/>
              </a:lnSpc>
              <a:spcBef>
                <a:spcPts val="1000"/>
              </a:spcBef>
              <a:spcAft>
                <a:spcPts val="0"/>
              </a:spcAft>
              <a:buClr>
                <a:schemeClr val="lt1"/>
              </a:buClr>
              <a:buSzPts val="2775"/>
              <a:buNone/>
            </a:pPr>
            <a:r>
              <a:rPr lang="es-CO" sz="2220"/>
              <a:t>Por Ejemplo:</a:t>
            </a:r>
            <a:endParaRPr/>
          </a:p>
          <a:p>
            <a:pPr indent="0" lvl="0" marL="0" rtl="0" algn="l">
              <a:lnSpc>
                <a:spcPct val="100000"/>
              </a:lnSpc>
              <a:spcBef>
                <a:spcPts val="1000"/>
              </a:spcBef>
              <a:spcAft>
                <a:spcPts val="0"/>
              </a:spcAft>
              <a:buClr>
                <a:schemeClr val="lt1"/>
              </a:buClr>
              <a:buSzPts val="2775"/>
              <a:buNone/>
            </a:pPr>
            <a:r>
              <a:rPr lang="es-CO" sz="2220"/>
              <a:t>Validación: ¿estamos construyendo el producto correcto? </a:t>
            </a:r>
            <a:endParaRPr/>
          </a:p>
          <a:p>
            <a:pPr indent="0" lvl="0" marL="0" rtl="0" algn="l">
              <a:lnSpc>
                <a:spcPct val="100000"/>
              </a:lnSpc>
              <a:spcBef>
                <a:spcPts val="1000"/>
              </a:spcBef>
              <a:spcAft>
                <a:spcPts val="0"/>
              </a:spcAft>
              <a:buClr>
                <a:schemeClr val="lt1"/>
              </a:buClr>
              <a:buSzPts val="2775"/>
              <a:buNone/>
            </a:pPr>
            <a:r>
              <a:rPr lang="es-CO" sz="2220"/>
              <a:t>Verificación: ¿estamos construyendo el producto correctamente?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s-CO"/>
              <a:t>VERIFICACIÓN Y VALIDACIÓN </a:t>
            </a:r>
            <a:endParaRPr/>
          </a:p>
        </p:txBody>
      </p:sp>
      <p:sp>
        <p:nvSpPr>
          <p:cNvPr id="259" name="Google Shape;259;p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s-CO"/>
              <a:t>En resumen …</a:t>
            </a:r>
            <a:endParaRPr/>
          </a:p>
          <a:p>
            <a:pPr indent="0" lvl="0" marL="0" rtl="0" algn="just">
              <a:lnSpc>
                <a:spcPct val="120000"/>
              </a:lnSpc>
              <a:spcBef>
                <a:spcPts val="1000"/>
              </a:spcBef>
              <a:spcAft>
                <a:spcPts val="0"/>
              </a:spcAft>
              <a:buClr>
                <a:schemeClr val="lt1"/>
              </a:buClr>
              <a:buSzPts val="3000"/>
              <a:buNone/>
            </a:pPr>
            <a:r>
              <a:rPr lang="es-CO"/>
              <a:t>La verificación consiste en corroborar que el programa respeta su especificación, mientras que validación significa corroborar que el programa satisface las expectativas del usuario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s-CO"/>
              <a:t>DEFINICIÓN FORMAL DE TESTING </a:t>
            </a:r>
            <a:endParaRPr/>
          </a:p>
        </p:txBody>
      </p:sp>
      <p:sp>
        <p:nvSpPr>
          <p:cNvPr id="265" name="Google Shape;265;p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s-CO"/>
              <a:t>El </a:t>
            </a:r>
            <a:r>
              <a:rPr b="1" lang="es-CO"/>
              <a:t>testing</a:t>
            </a:r>
            <a:r>
              <a:rPr lang="es-CO"/>
              <a:t> es una actividad desarrollada para evaluar la calidad del producto, y para mejorarlo al identificar defectos y problemas.</a:t>
            </a:r>
            <a:endParaRPr/>
          </a:p>
          <a:p>
            <a:pPr indent="0" lvl="0" marL="0" rtl="0" algn="l">
              <a:lnSpc>
                <a:spcPct val="120000"/>
              </a:lnSpc>
              <a:spcBef>
                <a:spcPts val="1000"/>
              </a:spcBef>
              <a:spcAft>
                <a:spcPts val="0"/>
              </a:spcAft>
              <a:buClr>
                <a:schemeClr val="lt1"/>
              </a:buClr>
              <a:buSzPts val="3000"/>
              <a:buNone/>
            </a:pPr>
            <a:r>
              <a:t/>
            </a:r>
            <a:endParaRPr/>
          </a:p>
          <a:p>
            <a:pPr indent="0" lvl="0" marL="0" rtl="0" algn="just">
              <a:lnSpc>
                <a:spcPct val="120000"/>
              </a:lnSpc>
              <a:spcBef>
                <a:spcPts val="1000"/>
              </a:spcBef>
              <a:spcAft>
                <a:spcPts val="0"/>
              </a:spcAft>
              <a:buClr>
                <a:schemeClr val="lt1"/>
              </a:buClr>
              <a:buSzPts val="3000"/>
              <a:buNone/>
            </a:pPr>
            <a:r>
              <a:rPr lang="es-CO"/>
              <a:t>Es una técnica dinámica en el sentido de que el programa se verifica poniéndolo en ejecución de la forma mas parecida posible a como ejecutara cuando este en producción.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s-CO"/>
              <a:t>VEAMOS ALGUNOS CONCEPTOS BÁSICOS DE TESTING</a:t>
            </a:r>
            <a:endParaRPr/>
          </a:p>
        </p:txBody>
      </p:sp>
      <p:sp>
        <p:nvSpPr>
          <p:cNvPr id="271" name="Google Shape;271;p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lt1"/>
              </a:buClr>
              <a:buSzPts val="2775"/>
              <a:buNone/>
            </a:pPr>
            <a:r>
              <a:rPr b="1" lang="es-CO" sz="2220"/>
              <a:t>Testear </a:t>
            </a:r>
            <a:r>
              <a:rPr lang="es-CO" sz="2220"/>
              <a:t>un programa significa ejecutarlo bajo condiciones controladas tales que permitan observar su salida o resultados.</a:t>
            </a:r>
            <a:endParaRPr/>
          </a:p>
          <a:p>
            <a:pPr indent="0" lvl="0" marL="0" rtl="0" algn="l">
              <a:lnSpc>
                <a:spcPct val="110000"/>
              </a:lnSpc>
              <a:spcBef>
                <a:spcPts val="1000"/>
              </a:spcBef>
              <a:spcAft>
                <a:spcPts val="0"/>
              </a:spcAft>
              <a:buClr>
                <a:schemeClr val="lt1"/>
              </a:buClr>
              <a:buSzPts val="2775"/>
              <a:buNone/>
            </a:pPr>
            <a:r>
              <a:rPr lang="es-CO" sz="2220"/>
              <a:t>El testing se estructura en casos de prueba o casos de test; los casos de prueba se reúnen en conjuntos de prueba. Desde el punto de vista del testing se ve a un programa (o subrutina) como una función que va del producto cartesiano de sus entradas en el producto cartesiano de sus salidas. Es decir:</a:t>
            </a:r>
            <a:endParaRPr/>
          </a:p>
          <a:p>
            <a:pPr indent="0" lvl="0" marL="0" rtl="0" algn="l">
              <a:lnSpc>
                <a:spcPct val="110000"/>
              </a:lnSpc>
              <a:spcBef>
                <a:spcPts val="1000"/>
              </a:spcBef>
              <a:spcAft>
                <a:spcPts val="0"/>
              </a:spcAft>
              <a:buClr>
                <a:schemeClr val="lt1"/>
              </a:buClr>
              <a:buSzPts val="2775"/>
              <a:buNone/>
            </a:pPr>
            <a:r>
              <a:t/>
            </a:r>
            <a:endParaRPr sz="2220"/>
          </a:p>
          <a:p>
            <a:pPr indent="0" lvl="0" marL="0" rtl="0" algn="l">
              <a:lnSpc>
                <a:spcPct val="110000"/>
              </a:lnSpc>
              <a:spcBef>
                <a:spcPts val="1000"/>
              </a:spcBef>
              <a:spcAft>
                <a:spcPts val="0"/>
              </a:spcAft>
              <a:buClr>
                <a:schemeClr val="lt1"/>
              </a:buClr>
              <a:buSzPts val="2775"/>
              <a:buNone/>
            </a:pPr>
            <a:r>
              <a:rPr lang="es-CO" sz="2220"/>
              <a:t>P : ID → OD</a:t>
            </a:r>
            <a:endParaRPr/>
          </a:p>
          <a:p>
            <a:pPr indent="0" lvl="0" marL="0" rtl="0" algn="l">
              <a:lnSpc>
                <a:spcPct val="110000"/>
              </a:lnSpc>
              <a:spcBef>
                <a:spcPts val="1000"/>
              </a:spcBef>
              <a:spcAft>
                <a:spcPts val="0"/>
              </a:spcAft>
              <a:buClr>
                <a:schemeClr val="lt1"/>
              </a:buClr>
              <a:buSzPts val="2775"/>
              <a:buNone/>
            </a:pPr>
            <a:r>
              <a:t/>
            </a:r>
            <a:endParaRPr sz="22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s-CO"/>
              <a:t>EL PROCESO DE TESTING</a:t>
            </a:r>
            <a:endParaRPr/>
          </a:p>
        </p:txBody>
      </p:sp>
      <p:pic>
        <p:nvPicPr>
          <p:cNvPr id="277" name="Google Shape;277;p8"/>
          <p:cNvPicPr preferRelativeResize="0"/>
          <p:nvPr>
            <p:ph idx="1" type="body"/>
          </p:nvPr>
        </p:nvPicPr>
        <p:blipFill rotWithShape="1">
          <a:blip r:embed="rId3">
            <a:alphaModFix/>
          </a:blip>
          <a:srcRect b="0" l="0" r="0" t="0"/>
          <a:stretch/>
        </p:blipFill>
        <p:spPr>
          <a:xfrm>
            <a:off x="2319221" y="2249488"/>
            <a:ext cx="7550384" cy="35417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s-CO"/>
              <a:t>EL PROCESO DE DEBUGGING</a:t>
            </a:r>
            <a:endParaRPr/>
          </a:p>
        </p:txBody>
      </p:sp>
      <p:pic>
        <p:nvPicPr>
          <p:cNvPr id="283" name="Google Shape;283;p9"/>
          <p:cNvPicPr preferRelativeResize="0"/>
          <p:nvPr/>
        </p:nvPicPr>
        <p:blipFill rotWithShape="1">
          <a:blip r:embed="rId3">
            <a:alphaModFix/>
          </a:blip>
          <a:srcRect b="0" l="0" r="0" t="0"/>
          <a:stretch/>
        </p:blipFill>
        <p:spPr>
          <a:xfrm>
            <a:off x="787173" y="2990057"/>
            <a:ext cx="10260238" cy="17813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ircuito">
  <a:themeElements>
    <a:clrScheme name="Circuito">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2018-01-31T16:50:49Z</dcterms:created>
  <dc:creator>Ana Carolina Mesa Martinez</dc:creator>
</cp:coreProperties>
</file>