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8" r:id="rId3"/>
    <p:sldId id="270" r:id="rId4"/>
    <p:sldId id="258" r:id="rId5"/>
    <p:sldId id="269" r:id="rId6"/>
    <p:sldId id="271" r:id="rId7"/>
    <p:sldId id="272" r:id="rId8"/>
    <p:sldId id="273" r:id="rId9"/>
    <p:sldId id="274" r:id="rId10"/>
    <p:sldId id="275" r:id="rId11"/>
    <p:sldId id="276" r:id="rId12"/>
    <p:sldId id="267" r:id="rId13"/>
    <p:sldId id="262"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2" autoAdjust="0"/>
    <p:restoredTop sz="94660"/>
  </p:normalViewPr>
  <p:slideViewPr>
    <p:cSldViewPr snapToGrid="0" snapToObjects="1">
      <p:cViewPr varScale="1">
        <p:scale>
          <a:sx n="90" d="100"/>
          <a:sy n="90" d="100"/>
        </p:scale>
        <p:origin x="1128"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9/11/2021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12</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09/11/2021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senaprofealbeiro.github.io/Proyecto_Adsi/index.html" TargetMode="External"/><Relationship Id="rId13" Type="http://schemas.openxmlformats.org/officeDocument/2006/relationships/hyperlink" Target="https://github.com/SenaProfeAlbeiro/Proyecto_Adsi/tree/main/app/docs/Proyecto_Formativo/app/Vistas/docs/7m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github.com/SenaProfeAlbeiro/Proyecto_Adsi/tree/main/app/docs/Proyecto_Formativo/app/Vistas/docs/4to_Trim" TargetMode="External"/><Relationship Id="rId12" Type="http://schemas.openxmlformats.org/officeDocument/2006/relationships/hyperlink" Target="https://github.com/SenaProfeAlbeiro/Proyecto_Adsi/tree/main/app/docs/Proyecto_Formativo/app/Vistas/docs/6to_Tri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slide" Target="slide3.xml"/><Relationship Id="rId11" Type="http://schemas.openxmlformats.org/officeDocument/2006/relationships/hyperlink" Target="https://github.com/SenaProfeAlbeiro/Proyecto_Adsi/tree/main/app/docs/Proyecto_Formativo/app/Vistas/docs/5to_Trim" TargetMode="External"/><Relationship Id="rId5" Type="http://schemas.openxmlformats.org/officeDocument/2006/relationships/hyperlink" Target="https://github.com/SenaProfeAlbeiro/Proyecto_Adsi/tree/main/app/docs/Proyecto_Formativo/app/Vistas/docs/3er_Trim" TargetMode="External"/><Relationship Id="rId10" Type="http://schemas.openxmlformats.org/officeDocument/2006/relationships/hyperlink" Target="https://github.com/SenaProfeAlbeiro/Proyecto_Adsi/tree/main/app/docs/Proyecto_Formativo"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 TargetMode="External"/><Relationship Id="rId14" Type="http://schemas.openxmlformats.org/officeDocument/2006/relationships/hyperlink" Target="https://github.com/SenaProfeAlbeiro/Proyecto_Adsi/tree/main/app/docs/Proyecto_Formativo/app/Vistas/docs/8vo_Trim" TargetMode="Externa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11.pn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p:cNvSpPr txBox="1"/>
          <p:nvPr/>
        </p:nvSpPr>
        <p:spPr>
          <a:xfrm>
            <a:off x="5389414" y="804330"/>
            <a:ext cx="2756985" cy="523220"/>
          </a:xfrm>
          <a:prstGeom prst="rect">
            <a:avLst/>
          </a:prstGeom>
          <a:noFill/>
        </p:spPr>
        <p:txBody>
          <a:bodyPr wrap="square" rtlCol="0">
            <a:spAutoFit/>
          </a:bodyPr>
          <a:lstStyle/>
          <a:p>
            <a:pPr algn="r"/>
            <a:r>
              <a:rPr lang="es-ES" sz="2800" b="1" dirty="0">
                <a:solidFill>
                  <a:schemeClr val="tx1">
                    <a:lumMod val="75000"/>
                    <a:lumOff val="25000"/>
                  </a:schemeClr>
                </a:solidFill>
              </a:rPr>
              <a:t>INFOTEC</a:t>
            </a:r>
          </a:p>
        </p:txBody>
      </p:sp>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Cuarto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18 de marzo de 2021</a:t>
            </a:r>
          </a:p>
        </p:txBody>
      </p:sp>
      <p:sp>
        <p:nvSpPr>
          <p:cNvPr id="5" name="CuadroTexto 4"/>
          <p:cNvSpPr txBox="1"/>
          <p:nvPr/>
        </p:nvSpPr>
        <p:spPr>
          <a:xfrm>
            <a:off x="896111" y="2529766"/>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Giovanni Palacio Castro</a:t>
            </a:r>
          </a:p>
          <a:p>
            <a:pPr algn="ctr"/>
            <a:r>
              <a:rPr lang="es-ES" sz="1200" b="1" dirty="0">
                <a:solidFill>
                  <a:schemeClr val="tx1">
                    <a:lumMod val="75000"/>
                    <a:lumOff val="25000"/>
                  </a:schemeClr>
                </a:solidFill>
              </a:rPr>
              <a:t>Iván Gregorio Garzón</a:t>
            </a:r>
          </a:p>
          <a:p>
            <a:pPr algn="ctr"/>
            <a:r>
              <a:rPr lang="es-ES" sz="1200" b="1" dirty="0">
                <a:solidFill>
                  <a:schemeClr val="tx1">
                    <a:lumMod val="75000"/>
                    <a:lumOff val="25000"/>
                  </a:schemeClr>
                </a:solidFill>
              </a:rPr>
              <a:t>Carlos Andres Fraile Gonzalez</a:t>
            </a:r>
          </a:p>
        </p:txBody>
      </p:sp>
      <p:pic>
        <p:nvPicPr>
          <p:cNvPr id="8" name="Imagen 7">
            <a:extLst>
              <a:ext uri="{FF2B5EF4-FFF2-40B4-BE49-F238E27FC236}">
                <a16:creationId xmlns:a16="http://schemas.microsoft.com/office/drawing/2014/main" id="{53FD7635-5687-4503-9F4B-F9CC59D37FC3}"/>
              </a:ext>
            </a:extLst>
          </p:cNvPr>
          <p:cNvPicPr>
            <a:picLocks noChangeAspect="1"/>
          </p:cNvPicPr>
          <p:nvPr/>
        </p:nvPicPr>
        <p:blipFill>
          <a:blip r:embed="rId2"/>
          <a:stretch>
            <a:fillRect/>
          </a:stretch>
        </p:blipFill>
        <p:spPr>
          <a:xfrm>
            <a:off x="1793094" y="639963"/>
            <a:ext cx="1549362" cy="1549362"/>
          </a:xfrm>
          <a:prstGeom prst="ellipse">
            <a:avLst/>
          </a:prstGeom>
          <a:ln>
            <a:noFill/>
          </a:ln>
          <a:effectLst>
            <a:softEdge rad="112500"/>
          </a:effectLst>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5" y="1636109"/>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4" name="CuadroTexto 3"/>
          <p:cNvSpPr txBox="1"/>
          <p:nvPr/>
        </p:nvSpPr>
        <p:spPr>
          <a:xfrm>
            <a:off x="3492771" y="2692065"/>
            <a:ext cx="2389387" cy="646331"/>
          </a:xfrm>
          <a:prstGeom prst="rect">
            <a:avLst/>
          </a:prstGeom>
          <a:noFill/>
        </p:spPr>
        <p:txBody>
          <a:bodyPr wrap="square" rtlCol="0">
            <a:spAutoFit/>
          </a:bodyPr>
          <a:lstStyle/>
          <a:p>
            <a:r>
              <a:rPr lang="es-ES" dirty="0">
                <a:solidFill>
                  <a:schemeClr val="tx1">
                    <a:lumMod val="75000"/>
                    <a:lumOff val="25000"/>
                  </a:schemeClr>
                </a:solidFill>
              </a:rPr>
              <a:t>Texto corto descriptivo</a:t>
            </a:r>
          </a:p>
          <a:p>
            <a:r>
              <a:rPr lang="es-ES" dirty="0">
                <a:solidFill>
                  <a:schemeClr val="tx1">
                    <a:lumMod val="75000"/>
                    <a:lumOff val="25000"/>
                  </a:schemeClr>
                </a:solidFill>
              </a:rPr>
              <a:t>a 2 o 3 líneas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483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7" y="1232954"/>
            <a:ext cx="8333294" cy="2554545"/>
          </a:xfrm>
          <a:prstGeom prst="rect">
            <a:avLst/>
          </a:prstGeom>
        </p:spPr>
        <p:txBody>
          <a:bodyPr wrap="square">
            <a:spAutoFit/>
          </a:bodyPr>
          <a:lstStyle/>
          <a:p>
            <a:r>
              <a:rPr lang="es-ES" sz="1600" dirty="0">
                <a:solidFill>
                  <a:schemeClr val="tx1">
                    <a:lumMod val="75000"/>
                    <a:lumOff val="25000"/>
                  </a:schemeClr>
                </a:solidFill>
              </a:rPr>
              <a:t>Se describe en párrafos (no viñetas ni numeración) y debe evidenciar lo siguiente:</a:t>
            </a:r>
          </a:p>
          <a:p>
            <a:endParaRPr lang="es-ES" sz="1600" dirty="0">
              <a:solidFill>
                <a:schemeClr val="tx1">
                  <a:lumMod val="75000"/>
                  <a:lumOff val="25000"/>
                </a:schemeClr>
              </a:solidFill>
            </a:endParaRPr>
          </a:p>
          <a:p>
            <a:pPr marL="285750" indent="-285750">
              <a:buFont typeface="Arial" panose="020B0604020202020204" pitchFamily="34" charset="0"/>
              <a:buChar char="•"/>
            </a:pPr>
            <a:r>
              <a:rPr lang="es-ES" sz="1600" b="1" dirty="0">
                <a:solidFill>
                  <a:schemeClr val="tx1">
                    <a:lumMod val="75000"/>
                    <a:lumOff val="25000"/>
                  </a:schemeClr>
                </a:solidFill>
              </a:rPr>
              <a:t>Qué hace el Sistema: </a:t>
            </a:r>
            <a:r>
              <a:rPr lang="es-ES" sz="1600" dirty="0">
                <a:solidFill>
                  <a:schemeClr val="tx1">
                    <a:lumMod val="75000"/>
                    <a:lumOff val="25000"/>
                  </a:schemeClr>
                </a:solidFill>
              </a:rPr>
              <a:t>Operaciones que los perfiles pueden hacer (ModProceso1, ModProceso2, ModProceso3)</a:t>
            </a:r>
          </a:p>
          <a:p>
            <a:pPr marL="285750" indent="-285750">
              <a:buFont typeface="Arial" panose="020B0604020202020204" pitchFamily="34" charset="0"/>
              <a:buChar char="•"/>
            </a:pPr>
            <a:r>
              <a:rPr lang="es-ES" sz="1600" b="1" dirty="0">
                <a:solidFill>
                  <a:schemeClr val="tx1">
                    <a:lumMod val="75000"/>
                    <a:lumOff val="25000"/>
                  </a:schemeClr>
                </a:solidFill>
              </a:rPr>
              <a:t>Qué NO hace el Sistema: </a:t>
            </a:r>
            <a:r>
              <a:rPr lang="es-ES" sz="1600" dirty="0">
                <a:solidFill>
                  <a:schemeClr val="tx1">
                    <a:lumMod val="75000"/>
                    <a:lumOff val="25000"/>
                  </a:schemeClr>
                </a:solidFill>
              </a:rPr>
              <a:t>Operaciones que NO va hacer el Sistema (ModProceso4, ModProceso5). </a:t>
            </a:r>
          </a:p>
          <a:p>
            <a:pPr marL="285750" indent="-285750">
              <a:buFont typeface="Arial" panose="020B0604020202020204" pitchFamily="34" charset="0"/>
              <a:buChar char="•"/>
            </a:pPr>
            <a:r>
              <a:rPr lang="es-ES" sz="1600" dirty="0">
                <a:solidFill>
                  <a:schemeClr val="tx1">
                    <a:lumMod val="75000"/>
                    <a:lumOff val="25000"/>
                  </a:schemeClr>
                </a:solidFill>
              </a:rPr>
              <a:t>Hasta dónde abarca (Tiempo, evidencias)</a:t>
            </a:r>
          </a:p>
          <a:p>
            <a:pPr marL="285750" indent="-285750">
              <a:buFont typeface="Arial" panose="020B0604020202020204" pitchFamily="34" charset="0"/>
              <a:buChar char="•"/>
            </a:pPr>
            <a:r>
              <a:rPr lang="es-ES" sz="1600" dirty="0">
                <a:solidFill>
                  <a:schemeClr val="tx1">
                    <a:lumMod val="75000"/>
                    <a:lumOff val="25000"/>
                  </a:schemeClr>
                </a:solidFill>
              </a:rPr>
              <a:t>Descripción de tecnologías </a:t>
            </a:r>
            <a:r>
              <a:rPr lang="es-ES" sz="1600">
                <a:solidFill>
                  <a:schemeClr val="tx1">
                    <a:lumMod val="75000"/>
                    <a:lumOff val="25000"/>
                  </a:schemeClr>
                </a:solidFill>
              </a:rPr>
              <a:t>del proyecto</a:t>
            </a:r>
            <a:endParaRPr lang="es-ES" sz="1600" dirty="0">
              <a:solidFill>
                <a:schemeClr val="tx1">
                  <a:lumMod val="75000"/>
                  <a:lumOff val="25000"/>
                </a:schemeClr>
              </a:solidFill>
            </a:endParaRPr>
          </a:p>
          <a:p>
            <a:endParaRPr lang="es-ES_tradnl" sz="1600" dirty="0">
              <a:solidFill>
                <a:schemeClr val="tx1">
                  <a:lumMod val="75000"/>
                  <a:lumOff val="25000"/>
                </a:schemeClr>
              </a:solidFill>
            </a:endParaRPr>
          </a:p>
          <a:p>
            <a:r>
              <a:rPr lang="es-ES_tradnl" sz="1600" dirty="0">
                <a:solidFill>
                  <a:schemeClr val="tx1">
                    <a:lumMod val="75000"/>
                    <a:lumOff val="25000"/>
                  </a:schemeClr>
                </a:solidFill>
              </a:rPr>
              <a:t>“Pueden utilizar imágenes de Apoyo o más diapositivas si lo requieren”</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496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607405" y="1028701"/>
            <a:ext cx="2681079" cy="390260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Primer Trimestre</a:t>
            </a:r>
          </a:p>
          <a:p>
            <a:pPr marL="444500" indent="-285750">
              <a:buFont typeface="Arial" panose="020B0604020202020204" pitchFamily="34" charset="0"/>
              <a:buChar char="•"/>
            </a:pPr>
            <a:r>
              <a:rPr lang="es-ES" sz="1000" dirty="0">
                <a:solidFill>
                  <a:schemeClr val="tx1">
                    <a:lumMod val="75000"/>
                    <a:lumOff val="25000"/>
                  </a:schemeClr>
                </a:solidFill>
              </a:rPr>
              <a:t>Presentación Proyecto</a:t>
            </a:r>
          </a:p>
          <a:p>
            <a:pPr marL="444500" indent="-285750">
              <a:buFont typeface="Arial" panose="020B0604020202020204" pitchFamily="34" charset="0"/>
              <a:buChar char="•"/>
            </a:pPr>
            <a:r>
              <a:rPr lang="es-ES" sz="10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00" dirty="0">
                <a:solidFill>
                  <a:schemeClr val="tx1">
                    <a:lumMod val="75000"/>
                    <a:lumOff val="25000"/>
                  </a:schemeClr>
                </a:solidFill>
              </a:rPr>
              <a:t>Diagrama de Procesos</a:t>
            </a:r>
          </a:p>
          <a:p>
            <a:pPr marL="444500" indent="-285750">
              <a:buFont typeface="Arial" panose="020B0604020202020204" pitchFamily="34" charset="0"/>
              <a:buChar char="•"/>
            </a:pPr>
            <a:r>
              <a:rPr lang="es-ES" sz="1000" dirty="0" err="1">
                <a:solidFill>
                  <a:schemeClr val="tx1">
                    <a:lumMod val="75000"/>
                    <a:lumOff val="25000"/>
                  </a:schemeClr>
                </a:solidFill>
              </a:rPr>
              <a:t>Preeliminar</a:t>
            </a:r>
            <a:r>
              <a:rPr lang="es-ES" sz="1000" dirty="0">
                <a:solidFill>
                  <a:schemeClr val="tx1">
                    <a:lumMod val="75000"/>
                    <a:lumOff val="25000"/>
                  </a:schemeClr>
                </a:solidFill>
              </a:rPr>
              <a:t> Inventario</a:t>
            </a:r>
          </a:p>
          <a:p>
            <a:pPr marL="444500" indent="-285750">
              <a:buFont typeface="Arial" panose="020B0604020202020204" pitchFamily="34" charset="0"/>
              <a:buChar char="•"/>
            </a:pPr>
            <a:r>
              <a:rPr lang="es-ES" sz="1000" dirty="0">
                <a:solidFill>
                  <a:schemeClr val="tx1">
                    <a:lumMod val="75000"/>
                    <a:lumOff val="25000"/>
                  </a:schemeClr>
                </a:solidFill>
              </a:rPr>
              <a:t>Formulación del Proyecto</a:t>
            </a:r>
          </a:p>
          <a:p>
            <a:pPr marL="444500" indent="-285750">
              <a:buFont typeface="Arial" panose="020B0604020202020204" pitchFamily="34" charset="0"/>
              <a:buChar char="•"/>
            </a:pPr>
            <a:r>
              <a:rPr lang="es-ES" sz="1000" dirty="0">
                <a:solidFill>
                  <a:schemeClr val="tx1">
                    <a:lumMod val="75000"/>
                    <a:lumOff val="25000"/>
                  </a:schemeClr>
                </a:solidFill>
              </a:rPr>
              <a:t>IEEE-830</a:t>
            </a:r>
          </a:p>
          <a:p>
            <a:pPr marL="444500" indent="-285750">
              <a:buFont typeface="Arial" panose="020B0604020202020204" pitchFamily="34" charset="0"/>
              <a:buChar char="•"/>
            </a:pPr>
            <a:r>
              <a:rPr lang="es-ES" sz="1000" u="sng" dirty="0">
                <a:solidFill>
                  <a:schemeClr val="tx1">
                    <a:lumMod val="75000"/>
                    <a:lumOff val="25000"/>
                  </a:schemeClr>
                </a:solidFill>
                <a:hlinkClick r:id="rId3"/>
              </a:rPr>
              <a:t>Entregables 1er </a:t>
            </a:r>
            <a:r>
              <a:rPr lang="es-ES" sz="1000" u="sng" dirty="0" err="1">
                <a:solidFill>
                  <a:schemeClr val="tx1">
                    <a:lumMod val="75000"/>
                    <a:lumOff val="25000"/>
                  </a:schemeClr>
                </a:solidFill>
                <a:hlinkClick r:id="rId3"/>
              </a:rPr>
              <a:t>Trim</a:t>
            </a:r>
            <a:endParaRPr lang="es-ES_tradnl" sz="800" b="1" u="sng"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Segundo Trimestre</a:t>
            </a:r>
          </a:p>
          <a:p>
            <a:pPr marL="444500" indent="-285750">
              <a:buFont typeface="Arial" panose="020B0604020202020204" pitchFamily="34" charset="0"/>
              <a:buChar char="•"/>
            </a:pPr>
            <a:r>
              <a:rPr lang="es-ES" sz="1000" dirty="0">
                <a:solidFill>
                  <a:schemeClr val="tx1">
                    <a:lumMod val="75000"/>
                    <a:lumOff val="25000"/>
                  </a:schemeClr>
                </a:solidFill>
              </a:rPr>
              <a:t>Diagrama Casos de Uso</a:t>
            </a:r>
          </a:p>
          <a:p>
            <a:pPr marL="444500" indent="-285750">
              <a:buFont typeface="Arial" panose="020B0604020202020204" pitchFamily="34" charset="0"/>
              <a:buChar char="•"/>
            </a:pPr>
            <a:r>
              <a:rPr lang="es-ES" sz="1000" dirty="0">
                <a:solidFill>
                  <a:schemeClr val="tx1">
                    <a:lumMod val="75000"/>
                    <a:lumOff val="25000"/>
                  </a:schemeClr>
                </a:solidFill>
              </a:rPr>
              <a:t>Casos de Uso Extendido</a:t>
            </a:r>
          </a:p>
          <a:p>
            <a:pPr marL="444500" indent="-285750">
              <a:buFont typeface="Arial" panose="020B0604020202020204" pitchFamily="34" charset="0"/>
              <a:buChar char="•"/>
            </a:pPr>
            <a:r>
              <a:rPr lang="es-ES" sz="1000" dirty="0">
                <a:solidFill>
                  <a:schemeClr val="tx1">
                    <a:lumMod val="75000"/>
                    <a:lumOff val="25000"/>
                  </a:schemeClr>
                </a:solidFill>
              </a:rPr>
              <a:t>Modelo Entidad Relación</a:t>
            </a:r>
          </a:p>
          <a:p>
            <a:pPr marL="444500" indent="-285750">
              <a:buFont typeface="Arial" panose="020B0604020202020204" pitchFamily="34" charset="0"/>
              <a:buChar char="•"/>
            </a:pPr>
            <a:r>
              <a:rPr lang="es-ES" sz="1000" dirty="0">
                <a:solidFill>
                  <a:schemeClr val="tx1">
                    <a:lumMod val="75000"/>
                    <a:lumOff val="25000"/>
                  </a:schemeClr>
                </a:solidFill>
              </a:rPr>
              <a:t>Diccionario de Datos</a:t>
            </a:r>
          </a:p>
          <a:p>
            <a:pPr marL="444500" indent="-285750">
              <a:buFont typeface="Arial" panose="020B0604020202020204" pitchFamily="34" charset="0"/>
              <a:buChar char="•"/>
            </a:pPr>
            <a:r>
              <a:rPr lang="es-ES" sz="1000" dirty="0">
                <a:solidFill>
                  <a:schemeClr val="tx1">
                    <a:lumMod val="75000"/>
                    <a:lumOff val="25000"/>
                  </a:schemeClr>
                </a:solidFill>
              </a:rPr>
              <a:t>Cronograma de Actividades</a:t>
            </a:r>
          </a:p>
          <a:p>
            <a:pPr marL="444500" indent="-285750">
              <a:buFont typeface="Arial" panose="020B0604020202020204" pitchFamily="34" charset="0"/>
              <a:buChar char="•"/>
            </a:pPr>
            <a:r>
              <a:rPr lang="es-ES" sz="1000" dirty="0">
                <a:solidFill>
                  <a:schemeClr val="tx1">
                    <a:lumMod val="75000"/>
                    <a:lumOff val="25000"/>
                  </a:schemeClr>
                </a:solidFill>
              </a:rPr>
              <a:t>Presupuesto y Personal</a:t>
            </a:r>
          </a:p>
          <a:p>
            <a:pPr marL="444500" indent="-285750">
              <a:buFont typeface="Arial" panose="020B0604020202020204" pitchFamily="34" charset="0"/>
              <a:buChar char="•"/>
            </a:pPr>
            <a:r>
              <a:rPr lang="es-ES" sz="1000" dirty="0">
                <a:solidFill>
                  <a:schemeClr val="tx1">
                    <a:lumMod val="75000"/>
                    <a:lumOff val="25000"/>
                  </a:schemeClr>
                </a:solidFill>
                <a:hlinkClick r:id="rId4"/>
              </a:rPr>
              <a:t>Entregables 2do </a:t>
            </a:r>
            <a:r>
              <a:rPr lang="es-ES" sz="1000" dirty="0" err="1">
                <a:solidFill>
                  <a:schemeClr val="tx1">
                    <a:lumMod val="75000"/>
                    <a:lumOff val="25000"/>
                  </a:schemeClr>
                </a:solidFill>
                <a:hlinkClick r:id="rId4"/>
              </a:rPr>
              <a:t>Trim</a:t>
            </a: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Tercer Trimestre</a:t>
            </a:r>
          </a:p>
          <a:p>
            <a:pPr marL="444500" indent="-285750">
              <a:buFont typeface="Arial" panose="020B0604020202020204" pitchFamily="34" charset="0"/>
              <a:buChar char="•"/>
            </a:pPr>
            <a:r>
              <a:rPr lang="es-ES" sz="1000" dirty="0">
                <a:solidFill>
                  <a:schemeClr val="tx1">
                    <a:lumMod val="75000"/>
                    <a:lumOff val="25000"/>
                  </a:schemeClr>
                </a:solidFill>
              </a:rPr>
              <a:t>Modelo Relacional</a:t>
            </a:r>
          </a:p>
          <a:p>
            <a:pPr marL="444500" indent="-285750">
              <a:buFont typeface="Arial" panose="020B0604020202020204" pitchFamily="34" charset="0"/>
              <a:buChar char="•"/>
            </a:pPr>
            <a:r>
              <a:rPr lang="es-ES" sz="1000" dirty="0">
                <a:solidFill>
                  <a:schemeClr val="tx1">
                    <a:lumMod val="75000"/>
                    <a:lumOff val="25000"/>
                  </a:schemeClr>
                </a:solidFill>
              </a:rPr>
              <a:t>Diagrama de Clases</a:t>
            </a:r>
          </a:p>
          <a:p>
            <a:pPr marL="444500" indent="-285750">
              <a:buFont typeface="Arial" panose="020B0604020202020204" pitchFamily="34" charset="0"/>
              <a:buChar char="•"/>
            </a:pPr>
            <a:r>
              <a:rPr lang="es-ES" sz="1000" dirty="0">
                <a:solidFill>
                  <a:schemeClr val="tx1">
                    <a:lumMod val="75000"/>
                    <a:lumOff val="25000"/>
                  </a:schemeClr>
                </a:solidFill>
              </a:rPr>
              <a:t>Diagrama de Distribución</a:t>
            </a:r>
          </a:p>
          <a:p>
            <a:pPr marL="444500" indent="-285750">
              <a:buFont typeface="Arial" panose="020B0604020202020204" pitchFamily="34" charset="0"/>
              <a:buChar char="•"/>
            </a:pPr>
            <a:r>
              <a:rPr lang="es-ES" sz="1000" dirty="0" err="1">
                <a:solidFill>
                  <a:schemeClr val="tx1">
                    <a:lumMod val="75000"/>
                    <a:lumOff val="25000"/>
                  </a:schemeClr>
                </a:solidFill>
              </a:rPr>
              <a:t>WireFrame</a:t>
            </a:r>
            <a:r>
              <a:rPr lang="es-ES" sz="1000" dirty="0">
                <a:solidFill>
                  <a:schemeClr val="tx1">
                    <a:lumMod val="75000"/>
                    <a:lumOff val="25000"/>
                  </a:schemeClr>
                </a:solidFill>
              </a:rPr>
              <a:t> o </a:t>
            </a:r>
            <a:r>
              <a:rPr lang="es-ES" sz="1000" dirty="0" err="1">
                <a:solidFill>
                  <a:schemeClr val="tx1">
                    <a:lumMod val="75000"/>
                    <a:lumOff val="25000"/>
                  </a:schemeClr>
                </a:solidFill>
              </a:rPr>
              <a:t>Mockups</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5"/>
              </a:rPr>
              <a:t>Entregables 3er </a:t>
            </a:r>
            <a:r>
              <a:rPr lang="es-ES" sz="1000" dirty="0" err="1">
                <a:solidFill>
                  <a:schemeClr val="tx1">
                    <a:lumMod val="75000"/>
                    <a:lumOff val="25000"/>
                  </a:schemeClr>
                </a:solidFill>
                <a:hlinkClick r:id="rId5"/>
              </a:rPr>
              <a:t>Trim</a:t>
            </a: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6"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ángulo 8"/>
          <p:cNvSpPr/>
          <p:nvPr/>
        </p:nvSpPr>
        <p:spPr>
          <a:xfrm>
            <a:off x="3344711" y="1028701"/>
            <a:ext cx="2681079" cy="402571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Cuarto Trimestre</a:t>
            </a:r>
          </a:p>
          <a:p>
            <a:pPr marL="444500" indent="-285750">
              <a:buFont typeface="Arial" panose="020B0604020202020204" pitchFamily="34" charset="0"/>
              <a:buChar char="•"/>
            </a:pPr>
            <a:r>
              <a:rPr lang="es-ES" sz="1000" dirty="0">
                <a:solidFill>
                  <a:schemeClr val="tx1">
                    <a:lumMod val="75000"/>
                    <a:lumOff val="25000"/>
                  </a:schemeClr>
                </a:solidFill>
              </a:rPr>
              <a:t>Inventario</a:t>
            </a:r>
          </a:p>
          <a:p>
            <a:pPr marL="444500" indent="-285750">
              <a:buFont typeface="Arial" panose="020B0604020202020204" pitchFamily="34" charset="0"/>
              <a:buChar char="•"/>
            </a:pPr>
            <a:r>
              <a:rPr lang="es-ES" sz="1000" dirty="0">
                <a:solidFill>
                  <a:schemeClr val="tx1">
                    <a:lumMod val="75000"/>
                    <a:lumOff val="25000"/>
                  </a:schemeClr>
                </a:solidFill>
              </a:rPr>
              <a:t>Informe de Costos</a:t>
            </a: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DDL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DML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7"/>
              </a:rPr>
              <a:t>Entregables 4to </a:t>
            </a:r>
            <a:r>
              <a:rPr lang="es-ES" sz="1000" dirty="0" err="1">
                <a:solidFill>
                  <a:schemeClr val="tx1">
                    <a:lumMod val="75000"/>
                    <a:lumOff val="25000"/>
                  </a:schemeClr>
                </a:solidFill>
                <a:hlinkClick r:id="rId7"/>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Quinto Trimestre</a:t>
            </a:r>
          </a:p>
          <a:p>
            <a:pPr marL="444500" indent="-285750">
              <a:buFont typeface="Arial" panose="020B0604020202020204" pitchFamily="34" charset="0"/>
              <a:buChar char="•"/>
            </a:pPr>
            <a:r>
              <a:rPr lang="es-ES" sz="1000" dirty="0">
                <a:solidFill>
                  <a:schemeClr val="tx1">
                    <a:lumMod val="75000"/>
                    <a:lumOff val="25000"/>
                  </a:schemeClr>
                </a:solidFill>
                <a:hlinkClick r:id="rId8"/>
              </a:rPr>
              <a:t>Prototipo No Funciona</a:t>
            </a:r>
            <a:r>
              <a:rPr lang="es-ES" sz="1000" dirty="0">
                <a:solidFill>
                  <a:schemeClr val="tx1">
                    <a:lumMod val="75000"/>
                    <a:lumOff val="25000"/>
                  </a:schemeClr>
                </a:solidFill>
                <a:hlinkClick r:id="rId9"/>
              </a:rPr>
              <a:t>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Manual Técnico</a:t>
            </a:r>
          </a:p>
          <a:p>
            <a:pPr marL="444500" indent="-285750">
              <a:buFont typeface="Arial" panose="020B0604020202020204" pitchFamily="34" charset="0"/>
              <a:buChar char="•"/>
            </a:pPr>
            <a:r>
              <a:rPr lang="es-ES" sz="1000" dirty="0">
                <a:solidFill>
                  <a:schemeClr val="tx1">
                    <a:lumMod val="75000"/>
                    <a:lumOff val="25000"/>
                  </a:schemeClr>
                </a:solidFill>
              </a:rPr>
              <a:t>Planeación Pruebas Software</a:t>
            </a:r>
          </a:p>
          <a:p>
            <a:pPr marL="444500" indent="-285750">
              <a:buFont typeface="Arial" panose="020B0604020202020204" pitchFamily="34" charset="0"/>
              <a:buChar char="•"/>
            </a:pPr>
            <a:r>
              <a:rPr lang="es-ES" sz="1000" dirty="0">
                <a:solidFill>
                  <a:schemeClr val="tx1">
                    <a:lumMod val="75000"/>
                    <a:lumOff val="25000"/>
                  </a:schemeClr>
                </a:solidFill>
                <a:hlinkClick r:id="rId10"/>
              </a:rPr>
              <a:t>Local App - S.I.</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11"/>
              </a:rPr>
              <a:t>Entregables 5to </a:t>
            </a:r>
            <a:r>
              <a:rPr lang="es-ES" sz="1000" dirty="0" err="1">
                <a:solidFill>
                  <a:schemeClr val="tx1">
                    <a:lumMod val="75000"/>
                    <a:lumOff val="25000"/>
                  </a:schemeClr>
                </a:solidFill>
                <a:hlinkClick r:id="rId11"/>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_tradnl" sz="800" b="1"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Sexto Trimestre</a:t>
            </a:r>
          </a:p>
          <a:p>
            <a:pPr marL="444500" indent="-285750">
              <a:buFont typeface="Arial" panose="020B0604020202020204" pitchFamily="34" charset="0"/>
              <a:buChar char="•"/>
            </a:pPr>
            <a:r>
              <a:rPr lang="es-ES" sz="1000" dirty="0">
                <a:solidFill>
                  <a:schemeClr val="tx1">
                    <a:lumMod val="75000"/>
                    <a:lumOff val="25000"/>
                  </a:schemeClr>
                </a:solidFill>
              </a:rPr>
              <a:t>Plan de Instalación</a:t>
            </a:r>
          </a:p>
          <a:p>
            <a:pPr marL="444500" indent="-285750">
              <a:buFont typeface="Arial" panose="020B0604020202020204" pitchFamily="34" charset="0"/>
              <a:buChar char="•"/>
            </a:pPr>
            <a:r>
              <a:rPr lang="es-ES" sz="1000" dirty="0">
                <a:solidFill>
                  <a:schemeClr val="tx1">
                    <a:lumMod val="75000"/>
                    <a:lumOff val="25000"/>
                  </a:schemeClr>
                </a:solidFill>
              </a:rPr>
              <a:t>Plan de Respaldo</a:t>
            </a:r>
          </a:p>
          <a:p>
            <a:pPr marL="444500" indent="-285750">
              <a:buFont typeface="Arial" panose="020B0604020202020204" pitchFamily="34" charset="0"/>
              <a:buChar char="•"/>
            </a:pPr>
            <a:r>
              <a:rPr lang="es-ES" sz="1000" dirty="0">
                <a:solidFill>
                  <a:schemeClr val="tx1">
                    <a:lumMod val="75000"/>
                    <a:lumOff val="25000"/>
                  </a:schemeClr>
                </a:solidFill>
              </a:rPr>
              <a:t>Plan de Migración Datos</a:t>
            </a:r>
          </a:p>
          <a:p>
            <a:pPr marL="444500" indent="-285750">
              <a:buFont typeface="Arial" panose="020B0604020202020204" pitchFamily="34" charset="0"/>
              <a:buChar char="•"/>
            </a:pPr>
            <a:r>
              <a:rPr lang="es-ES" sz="1000" dirty="0">
                <a:solidFill>
                  <a:schemeClr val="tx1">
                    <a:lumMod val="75000"/>
                    <a:lumOff val="25000"/>
                  </a:schemeClr>
                </a:solidFill>
              </a:rPr>
              <a:t>Manual de Usuario</a:t>
            </a:r>
          </a:p>
          <a:p>
            <a:pPr marL="444500" indent="-285750">
              <a:buFont typeface="Arial" panose="020B0604020202020204" pitchFamily="34" charset="0"/>
              <a:buChar char="•"/>
            </a:pPr>
            <a:r>
              <a:rPr lang="es-ES" sz="1000" dirty="0">
                <a:solidFill>
                  <a:schemeClr val="tx1">
                    <a:lumMod val="75000"/>
                    <a:lumOff val="25000"/>
                  </a:schemeClr>
                </a:solidFill>
              </a:rPr>
              <a:t>Manual de Operación</a:t>
            </a:r>
          </a:p>
          <a:p>
            <a:pPr marL="444500" indent="-285750">
              <a:buFont typeface="Arial" panose="020B0604020202020204" pitchFamily="34" charset="0"/>
              <a:buChar char="•"/>
            </a:pPr>
            <a:r>
              <a:rPr lang="es-ES" sz="1000" dirty="0">
                <a:solidFill>
                  <a:schemeClr val="tx1">
                    <a:lumMod val="75000"/>
                    <a:lumOff val="25000"/>
                  </a:schemeClr>
                </a:solidFill>
              </a:rPr>
              <a:t>Documentación Pruebas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1er</a:t>
            </a:r>
          </a:p>
          <a:p>
            <a:pPr marL="444500" indent="-285750">
              <a:buFont typeface="Arial" panose="020B0604020202020204" pitchFamily="34" charset="0"/>
              <a:buChar char="•"/>
            </a:pPr>
            <a:r>
              <a:rPr lang="es-ES" sz="1000" dirty="0">
                <a:solidFill>
                  <a:schemeClr val="tx1">
                    <a:lumMod val="75000"/>
                    <a:lumOff val="25000"/>
                  </a:schemeClr>
                </a:solidFill>
                <a:hlinkClick r:id="rId12"/>
              </a:rPr>
              <a:t>Entregables 6to </a:t>
            </a:r>
            <a:r>
              <a:rPr lang="es-ES" sz="1000" dirty="0" err="1">
                <a:solidFill>
                  <a:schemeClr val="tx1">
                    <a:lumMod val="75000"/>
                    <a:lumOff val="25000"/>
                  </a:schemeClr>
                </a:solidFill>
                <a:hlinkClick r:id="rId12"/>
              </a:rPr>
              <a:t>Trim</a:t>
            </a:r>
            <a:endParaRPr lang="es-ES" sz="1000" dirty="0">
              <a:solidFill>
                <a:schemeClr val="tx1">
                  <a:lumMod val="75000"/>
                  <a:lumOff val="25000"/>
                </a:schemeClr>
              </a:solidFill>
            </a:endParaRPr>
          </a:p>
        </p:txBody>
      </p:sp>
      <p:sp>
        <p:nvSpPr>
          <p:cNvPr id="10" name="Rectángulo 9"/>
          <p:cNvSpPr/>
          <p:nvPr/>
        </p:nvSpPr>
        <p:spPr>
          <a:xfrm>
            <a:off x="6082018" y="1028701"/>
            <a:ext cx="2681079" cy="2868478"/>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Séptimo Trimestre</a:t>
            </a:r>
          </a:p>
          <a:p>
            <a:pPr marL="444500" indent="-285750">
              <a:buFont typeface="Arial" panose="020B0604020202020204" pitchFamily="34" charset="0"/>
              <a:buChar char="•"/>
            </a:pPr>
            <a:r>
              <a:rPr lang="es-ES" sz="1000" dirty="0">
                <a:solidFill>
                  <a:schemeClr val="tx1">
                    <a:lumMod val="75000"/>
                    <a:lumOff val="25000"/>
                  </a:schemeClr>
                </a:solidFill>
              </a:rPr>
              <a:t>Informe de Distribución</a:t>
            </a:r>
          </a:p>
          <a:p>
            <a:pPr marL="444500" indent="-285750">
              <a:buFont typeface="Arial" panose="020B0604020202020204" pitchFamily="34" charset="0"/>
              <a:buChar char="•"/>
            </a:pPr>
            <a:r>
              <a:rPr lang="es-ES" sz="1000" dirty="0">
                <a:solidFill>
                  <a:schemeClr val="tx1">
                    <a:lumMod val="75000"/>
                    <a:lumOff val="25000"/>
                  </a:schemeClr>
                </a:solidFill>
              </a:rPr>
              <a:t>Cuadro Comparativo Proveedores</a:t>
            </a:r>
          </a:p>
          <a:p>
            <a:pPr marL="444500" indent="-285750">
              <a:buFont typeface="Arial" panose="020B0604020202020204" pitchFamily="34" charset="0"/>
              <a:buChar char="•"/>
            </a:pPr>
            <a:r>
              <a:rPr lang="es-ES" sz="1000" dirty="0">
                <a:solidFill>
                  <a:schemeClr val="tx1">
                    <a:lumMod val="75000"/>
                    <a:lumOff val="25000"/>
                  </a:schemeClr>
                </a:solidFill>
              </a:rPr>
              <a:t>Contratos de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2do</a:t>
            </a:r>
          </a:p>
          <a:p>
            <a:pPr marL="444500" indent="-285750">
              <a:buFont typeface="Arial" panose="020B0604020202020204" pitchFamily="34" charset="0"/>
              <a:buChar char="•"/>
            </a:pPr>
            <a:r>
              <a:rPr lang="es-ES" sz="1000" dirty="0">
                <a:solidFill>
                  <a:schemeClr val="tx1">
                    <a:lumMod val="75000"/>
                    <a:lumOff val="25000"/>
                  </a:schemeClr>
                </a:solidFill>
                <a:hlinkClick r:id="rId13"/>
              </a:rPr>
              <a:t>Entregables 7mo </a:t>
            </a:r>
            <a:r>
              <a:rPr lang="es-ES" sz="1000" dirty="0" err="1">
                <a:solidFill>
                  <a:schemeClr val="tx1">
                    <a:lumMod val="75000"/>
                    <a:lumOff val="25000"/>
                  </a:schemeClr>
                </a:solidFill>
                <a:hlinkClick r:id="rId13"/>
              </a:rPr>
              <a:t>Trim</a:t>
            </a:r>
            <a:endParaRPr lang="es-ES" sz="1000" dirty="0">
              <a:solidFill>
                <a:schemeClr val="tx1">
                  <a:lumMod val="75000"/>
                  <a:lumOff val="25000"/>
                </a:schemeClr>
              </a:solidFill>
            </a:endParaRPr>
          </a:p>
          <a:p>
            <a:pPr marL="158750"/>
            <a:endParaRPr lang="es-ES" sz="1100" dirty="0">
              <a:solidFill>
                <a:schemeClr val="tx1">
                  <a:lumMod val="75000"/>
                  <a:lumOff val="25000"/>
                </a:schemeClr>
              </a:solidFill>
            </a:endParaRPr>
          </a:p>
          <a:p>
            <a:pPr marL="158750"/>
            <a:endParaRPr lang="es-ES" sz="9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Octavo Trimestre</a:t>
            </a:r>
          </a:p>
          <a:p>
            <a:pPr marL="444500" indent="-285750">
              <a:buFont typeface="Arial" panose="020B0604020202020204" pitchFamily="34" charset="0"/>
              <a:buChar char="•"/>
            </a:pPr>
            <a:r>
              <a:rPr lang="es-ES" sz="1000" dirty="0">
                <a:solidFill>
                  <a:schemeClr val="tx1">
                    <a:lumMod val="75000"/>
                    <a:lumOff val="25000"/>
                  </a:schemeClr>
                </a:solidFill>
              </a:rPr>
              <a:t>Cronograma de Actividades Final</a:t>
            </a:r>
          </a:p>
          <a:p>
            <a:pPr marL="444500" indent="-285750">
              <a:buFont typeface="Arial" panose="020B0604020202020204" pitchFamily="34" charset="0"/>
              <a:buChar char="•"/>
            </a:pPr>
            <a:r>
              <a:rPr lang="es-ES" sz="1000" dirty="0">
                <a:solidFill>
                  <a:schemeClr val="tx1">
                    <a:lumMod val="75000"/>
                    <a:lumOff val="25000"/>
                  </a:schemeClr>
                </a:solidFill>
              </a:rPr>
              <a:t>Manual de Usuario Final</a:t>
            </a:r>
          </a:p>
          <a:p>
            <a:pPr marL="444500" indent="-285750">
              <a:buFont typeface="Arial" panose="020B0604020202020204" pitchFamily="34" charset="0"/>
              <a:buChar char="•"/>
            </a:pPr>
            <a:r>
              <a:rPr lang="es-ES" sz="1000" dirty="0">
                <a:solidFill>
                  <a:schemeClr val="tx1">
                    <a:lumMod val="75000"/>
                    <a:lumOff val="25000"/>
                  </a:schemeClr>
                </a:solidFill>
              </a:rPr>
              <a:t>Manual de Operación Final</a:t>
            </a:r>
          </a:p>
          <a:p>
            <a:pPr marL="444500" indent="-285750">
              <a:buFont typeface="Arial" panose="020B0604020202020204" pitchFamily="34" charset="0"/>
              <a:buChar char="•"/>
            </a:pPr>
            <a:r>
              <a:rPr lang="es-ES" sz="1000" dirty="0">
                <a:solidFill>
                  <a:schemeClr val="tx1">
                    <a:lumMod val="75000"/>
                    <a:lumOff val="25000"/>
                  </a:schemeClr>
                </a:solidFill>
              </a:rPr>
              <a:t>Modelo de Calidad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Final</a:t>
            </a:r>
          </a:p>
          <a:p>
            <a:pPr marL="444500" indent="-285750">
              <a:buFont typeface="Arial" panose="020B0604020202020204" pitchFamily="34" charset="0"/>
              <a:buChar char="•"/>
            </a:pPr>
            <a:r>
              <a:rPr lang="es-ES" sz="1000" dirty="0">
                <a:solidFill>
                  <a:schemeClr val="tx1">
                    <a:lumMod val="75000"/>
                    <a:lumOff val="25000"/>
                  </a:schemeClr>
                </a:solidFill>
                <a:hlinkClick r:id="rId14"/>
              </a:rPr>
              <a:t>Entregables 8vo </a:t>
            </a:r>
            <a:r>
              <a:rPr lang="es-ES" sz="1000" dirty="0" err="1">
                <a:solidFill>
                  <a:schemeClr val="tx1">
                    <a:lumMod val="75000"/>
                    <a:lumOff val="25000"/>
                  </a:schemeClr>
                </a:solidFill>
                <a:hlinkClick r:id="rId14"/>
              </a:rPr>
              <a:t>Trim</a:t>
            </a:r>
            <a:endParaRPr lang="es-ES_tradnl" sz="1000" b="1" dirty="0">
              <a:solidFill>
                <a:schemeClr val="tx1">
                  <a:lumMod val="75000"/>
                  <a:lumOff val="25000"/>
                </a:schemeClr>
              </a:solidFill>
            </a:endParaRPr>
          </a:p>
          <a:p>
            <a:pPr marL="444500" indent="-285750">
              <a:buFont typeface="Arial" panose="020B0604020202020204" pitchFamily="34" charset="0"/>
              <a:buChar char="•"/>
            </a:pPr>
            <a:endParaRPr lang="es-ES" sz="1200" dirty="0">
              <a:solidFill>
                <a:schemeClr val="tx1">
                  <a:lumMod val="75000"/>
                  <a:lumOff val="25000"/>
                </a:schemeClr>
              </a:solidFill>
            </a:endParaRPr>
          </a:p>
        </p:txBody>
      </p:sp>
    </p:spTree>
    <p:extLst>
      <p:ext uri="{BB962C8B-B14F-4D97-AF65-F5344CB8AC3E}">
        <p14:creationId xmlns:p14="http://schemas.microsoft.com/office/powerpoint/2010/main" val="30479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2308324"/>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La siguiente presentación quiere dar a conocer la implementación de un sistema de información que satisface los requerimientos de una empresa dedicada al sector automotriz. solicitando la creación de bases de datos de sus cliente, creación de usuarios, proceso de facturación y control de inventarios </a:t>
            </a:r>
          </a:p>
          <a:p>
            <a:pPr algn="just" defTabSz="943239" hangingPunct="0"/>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a:extLst>
              <a:ext uri="{FF2B5EF4-FFF2-40B4-BE49-F238E27FC236}">
                <a16:creationId xmlns:a16="http://schemas.microsoft.com/office/drawing/2014/main" id="{3A1C8FE2-B1F9-497F-84F3-38FC6A7715DB}"/>
              </a:ext>
            </a:extLst>
          </p:cNvPr>
          <p:cNvPicPr>
            <a:picLocks noChangeAspect="1"/>
          </p:cNvPicPr>
          <p:nvPr/>
        </p:nvPicPr>
        <p:blipFill>
          <a:blip r:embed="rId3"/>
          <a:stretch>
            <a:fillRect/>
          </a:stretch>
        </p:blipFill>
        <p:spPr>
          <a:xfrm>
            <a:off x="6020455" y="972801"/>
            <a:ext cx="2857500" cy="2857500"/>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2" name="Imagen 1">
            <a:extLst>
              <a:ext uri="{FF2B5EF4-FFF2-40B4-BE49-F238E27FC236}">
                <a16:creationId xmlns:a16="http://schemas.microsoft.com/office/drawing/2014/main" id="{B2DE91E4-8EB7-4A55-9086-3434484FD03A}"/>
              </a:ext>
            </a:extLst>
          </p:cNvPr>
          <p:cNvPicPr>
            <a:picLocks noChangeAspect="1"/>
          </p:cNvPicPr>
          <p:nvPr/>
        </p:nvPicPr>
        <p:blipFill>
          <a:blip r:embed="rId7"/>
          <a:stretch>
            <a:fillRect/>
          </a:stretch>
        </p:blipFill>
        <p:spPr>
          <a:xfrm>
            <a:off x="5183271" y="1884375"/>
            <a:ext cx="2769761" cy="1726224"/>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3492771" y="2692065"/>
            <a:ext cx="2389387" cy="2308324"/>
          </a:xfrm>
          <a:prstGeom prst="rect">
            <a:avLst/>
          </a:prstGeom>
          <a:noFill/>
        </p:spPr>
        <p:txBody>
          <a:bodyPr wrap="square" rtlCol="0">
            <a:spAutoFit/>
          </a:bodyPr>
          <a:lstStyle/>
          <a:p>
            <a:r>
              <a:rPr lang="es-ES" dirty="0">
                <a:solidFill>
                  <a:schemeClr val="tx1">
                    <a:lumMod val="75000"/>
                    <a:lumOff val="25000"/>
                  </a:schemeClr>
                </a:solidFill>
              </a:rPr>
              <a:t>Esta empresa tiene problemas con el manejo de su información por no contar con una plataforma eficaz para el control de sus movimientos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8" name="Imagen 7">
            <a:extLst>
              <a:ext uri="{FF2B5EF4-FFF2-40B4-BE49-F238E27FC236}">
                <a16:creationId xmlns:a16="http://schemas.microsoft.com/office/drawing/2014/main" id="{6FF421FB-DDDA-4159-B78C-997827EA09C0}"/>
              </a:ext>
            </a:extLst>
          </p:cNvPr>
          <p:cNvPicPr>
            <a:picLocks noChangeAspect="1"/>
          </p:cNvPicPr>
          <p:nvPr/>
        </p:nvPicPr>
        <p:blipFill>
          <a:blip r:embed="rId3"/>
          <a:stretch>
            <a:fillRect/>
          </a:stretch>
        </p:blipFill>
        <p:spPr>
          <a:xfrm>
            <a:off x="8021277" y="4013791"/>
            <a:ext cx="1129709" cy="1129709"/>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8" y="1232954"/>
            <a:ext cx="8308126" cy="3046988"/>
          </a:xfrm>
          <a:prstGeom prst="rect">
            <a:avLst/>
          </a:prstGeom>
        </p:spPr>
        <p:txBody>
          <a:bodyPr wrap="square">
            <a:spAutoFit/>
          </a:bodyPr>
          <a:lstStyle/>
          <a:p>
            <a:r>
              <a:rPr lang="es-ES" sz="1600" dirty="0">
                <a:solidFill>
                  <a:schemeClr val="tx1">
                    <a:lumMod val="75000"/>
                    <a:lumOff val="25000"/>
                  </a:schemeClr>
                </a:solidFill>
              </a:rPr>
              <a:t>Se describe en párrafos (no viñetas ni numeración) y debe evidenciar lo siguiente:</a:t>
            </a:r>
          </a:p>
          <a:p>
            <a:endParaRPr lang="es-ES" sz="1600" dirty="0">
              <a:solidFill>
                <a:schemeClr val="tx1">
                  <a:lumMod val="75000"/>
                  <a:lumOff val="25000"/>
                </a:schemeClr>
              </a:solidFill>
            </a:endParaRPr>
          </a:p>
          <a:p>
            <a:pPr marL="285750" indent="-285750">
              <a:buFont typeface="Arial" panose="020B0604020202020204" pitchFamily="34" charset="0"/>
              <a:buChar char="•"/>
            </a:pPr>
            <a:r>
              <a:rPr lang="es-ES" sz="1600" b="1" dirty="0">
                <a:solidFill>
                  <a:schemeClr val="tx1">
                    <a:lumMod val="75000"/>
                    <a:lumOff val="25000"/>
                  </a:schemeClr>
                </a:solidFill>
              </a:rPr>
              <a:t>Empresa: </a:t>
            </a:r>
            <a:r>
              <a:rPr lang="es-ES" sz="1600" dirty="0">
                <a:solidFill>
                  <a:schemeClr val="tx1">
                    <a:lumMod val="75000"/>
                    <a:lumOff val="25000"/>
                  </a:schemeClr>
                </a:solidFill>
              </a:rPr>
              <a:t>LUBRIMOTOS LA 30</a:t>
            </a:r>
          </a:p>
          <a:p>
            <a:pPr marL="285750" indent="-285750">
              <a:buFont typeface="Arial" panose="020B0604020202020204" pitchFamily="34" charset="0"/>
              <a:buChar char="•"/>
            </a:pPr>
            <a:r>
              <a:rPr lang="es-ES" sz="1600" b="1" dirty="0">
                <a:solidFill>
                  <a:schemeClr val="tx1">
                    <a:lumMod val="75000"/>
                    <a:lumOff val="25000"/>
                  </a:schemeClr>
                </a:solidFill>
              </a:rPr>
              <a:t>Procesos en los que se va a intervenir : </a:t>
            </a:r>
            <a:r>
              <a:rPr lang="es-ES" sz="1600" dirty="0">
                <a:solidFill>
                  <a:schemeClr val="tx1">
                    <a:lumMod val="75000"/>
                    <a:lumOff val="25000"/>
                  </a:schemeClr>
                </a:solidFill>
              </a:rPr>
              <a:t>Creación de usuarios y registros de ingreso de clientes, Manejo de inventario con entrada y salida de productos, generación de facturas y remisiones </a:t>
            </a:r>
          </a:p>
          <a:p>
            <a:pPr marL="285750" indent="-285750" algn="just">
              <a:buFont typeface="Arial" panose="020B0604020202020204" pitchFamily="34" charset="0"/>
              <a:buChar char="•"/>
            </a:pPr>
            <a:r>
              <a:rPr lang="es-ES" sz="1600" b="1" dirty="0">
                <a:solidFill>
                  <a:schemeClr val="tx1">
                    <a:lumMod val="75000"/>
                    <a:lumOff val="25000"/>
                  </a:schemeClr>
                </a:solidFill>
              </a:rPr>
              <a:t>Análisis de Información: </a:t>
            </a:r>
            <a:r>
              <a:rPr lang="es-ES" sz="1600" dirty="0">
                <a:solidFill>
                  <a:schemeClr val="tx1">
                    <a:lumMod val="75000"/>
                    <a:lumOff val="25000"/>
                  </a:schemeClr>
                </a:solidFill>
              </a:rPr>
              <a:t>Revisión Documental (Análisis de datos). Entrevista (Entrevista). Encuesta (Cuestionario). Observación Directa (Diario de Campo). A quiénes: Cargo-Funciones.</a:t>
            </a:r>
          </a:p>
          <a:p>
            <a:pPr marL="285750" indent="-285750">
              <a:buFont typeface="Arial" panose="020B0604020202020204" pitchFamily="34" charset="0"/>
              <a:buChar char="•"/>
            </a:pPr>
            <a:r>
              <a:rPr lang="es-ES" sz="1600" b="1" dirty="0">
                <a:solidFill>
                  <a:schemeClr val="tx1">
                    <a:lumMod val="75000"/>
                    <a:lumOff val="25000"/>
                  </a:schemeClr>
                </a:solidFill>
              </a:rPr>
              <a:t>Necesidades: </a:t>
            </a:r>
            <a:r>
              <a:rPr lang="es-ES" sz="1600" dirty="0">
                <a:solidFill>
                  <a:schemeClr val="tx1">
                    <a:lumMod val="75000"/>
                    <a:lumOff val="25000"/>
                  </a:schemeClr>
                </a:solidFill>
              </a:rPr>
              <a:t>Proceso1 (Descripción del proceso y necesidades encontradas). Proceso2 (Descripción del proceso y necesidades encontradas). Proceso3 (Descripción del proceso y necesidades encontradas).</a:t>
            </a:r>
          </a:p>
          <a:p>
            <a:endParaRPr lang="es-ES_tradnl" sz="1600" dirty="0">
              <a:solidFill>
                <a:schemeClr val="tx1">
                  <a:lumMod val="75000"/>
                  <a:lumOff val="25000"/>
                </a:schemeClr>
              </a:solidFill>
            </a:endParaRPr>
          </a:p>
          <a:p>
            <a:r>
              <a:rPr lang="es-ES_tradnl" sz="1600" dirty="0">
                <a:solidFill>
                  <a:schemeClr val="tx1">
                    <a:lumMod val="75000"/>
                    <a:lumOff val="25000"/>
                  </a:schemeClr>
                </a:solidFill>
              </a:rPr>
              <a:t>“Pueden utilizar imágenes de Apoyo o más diapositivas si lo requieren”</a:t>
            </a: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3492771" y="2692065"/>
            <a:ext cx="2389387" cy="646331"/>
          </a:xfrm>
          <a:prstGeom prst="rect">
            <a:avLst/>
          </a:prstGeom>
          <a:noFill/>
        </p:spPr>
        <p:txBody>
          <a:bodyPr wrap="square" rtlCol="0">
            <a:spAutoFit/>
          </a:bodyPr>
          <a:lstStyle/>
          <a:p>
            <a:r>
              <a:rPr lang="es-ES" dirty="0">
                <a:solidFill>
                  <a:schemeClr val="tx1">
                    <a:lumMod val="75000"/>
                    <a:lumOff val="25000"/>
                  </a:schemeClr>
                </a:solidFill>
              </a:rPr>
              <a:t>Texto corto descriptivo</a:t>
            </a:r>
          </a:p>
          <a:p>
            <a:r>
              <a:rPr lang="es-ES" dirty="0">
                <a:solidFill>
                  <a:schemeClr val="tx1">
                    <a:lumMod val="75000"/>
                    <a:lumOff val="25000"/>
                  </a:schemeClr>
                </a:solidFill>
              </a:rPr>
              <a:t>a 2 o 3 líneas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6752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7" y="1232954"/>
            <a:ext cx="8347475" cy="1323439"/>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lgn="just"/>
            <a:r>
              <a:rPr lang="es-ES" sz="1600" dirty="0">
                <a:solidFill>
                  <a:schemeClr val="tx1">
                    <a:lumMod val="75000"/>
                    <a:lumOff val="25000"/>
                  </a:schemeClr>
                </a:solidFill>
              </a:rPr>
              <a:t>Desarrollar un Sistema de Información Web [Nombre del Sistema] para el [seguimiento, apoyo, etc.] a los [procesos] de la Empresa [Nombre de la Empresa].</a:t>
            </a:r>
            <a:endParaRPr lang="es-ES_tradnl" sz="1600" dirty="0">
              <a:solidFill>
                <a:schemeClr val="tx1">
                  <a:lumMod val="75000"/>
                  <a:lumOff val="25000"/>
                </a:schemeClr>
              </a:solidFill>
            </a:endParaRPr>
          </a:p>
          <a:p>
            <a:pPr lvl="1"/>
            <a:endParaRPr lang="es-ES_tradnl" sz="1600" dirty="0">
              <a:solidFill>
                <a:schemeClr val="tx1">
                  <a:lumMod val="75000"/>
                  <a:lumOff val="25000"/>
                </a:schemeClr>
              </a:solidFill>
            </a:endParaRPr>
          </a:p>
        </p:txBody>
      </p:sp>
      <p:sp>
        <p:nvSpPr>
          <p:cNvPr id="7" name="Rectángulo 6"/>
          <p:cNvSpPr/>
          <p:nvPr/>
        </p:nvSpPr>
        <p:spPr>
          <a:xfrm>
            <a:off x="382867" y="2393064"/>
            <a:ext cx="8347475" cy="2062103"/>
          </a:xfrm>
          <a:prstGeom prst="rect">
            <a:avLst/>
          </a:prstGeom>
        </p:spPr>
        <p:txBody>
          <a:bodyPr wrap="square">
            <a:spAutoFit/>
          </a:bodyPr>
          <a:lstStyle/>
          <a:p>
            <a:r>
              <a:rPr lang="es-ES_tradnl" sz="1600" b="1" dirty="0">
                <a:solidFill>
                  <a:schemeClr val="tx1">
                    <a:lumMod val="75000"/>
                    <a:lumOff val="25000"/>
                  </a:schemeClr>
                </a:solidFill>
              </a:rPr>
              <a:t>OBJETIVOS ESPECÍFICOS</a:t>
            </a:r>
          </a:p>
          <a:p>
            <a:pPr marL="342900" indent="-342900">
              <a:buFont typeface="+mj-lt"/>
              <a:buAutoNum type="arabicPeriod"/>
            </a:pPr>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Gestionar los Usuarios de la Empresa [Nombre de la Empresa].</a:t>
            </a:r>
          </a:p>
          <a:p>
            <a:pPr marL="800100" lvl="1" indent="-342900">
              <a:buFont typeface="Arial" panose="020B0604020202020204" pitchFamily="34" charset="0"/>
              <a:buChar char="•"/>
            </a:pPr>
            <a:r>
              <a:rPr lang="es-ES" sz="1600" dirty="0">
                <a:solidFill>
                  <a:schemeClr val="tx1">
                    <a:lumMod val="75000"/>
                    <a:lumOff val="25000"/>
                  </a:schemeClr>
                </a:solidFill>
              </a:rPr>
              <a:t>Gestionar [ModProceso1] de la Empresa [Nombre de la Empresa].</a:t>
            </a:r>
          </a:p>
          <a:p>
            <a:pPr marL="800100" lvl="1" indent="-342900">
              <a:buFont typeface="Arial" panose="020B0604020202020204" pitchFamily="34" charset="0"/>
              <a:buChar char="•"/>
            </a:pPr>
            <a:r>
              <a:rPr lang="es-ES" sz="1600" dirty="0">
                <a:solidFill>
                  <a:schemeClr val="tx1">
                    <a:lumMod val="75000"/>
                    <a:lumOff val="25000"/>
                  </a:schemeClr>
                </a:solidFill>
              </a:rPr>
              <a:t>Gestionar [ModProceso2] de la Empresa [Nombre de la Empresa].</a:t>
            </a:r>
          </a:p>
          <a:p>
            <a:pPr marL="800100" lvl="1" indent="-342900">
              <a:buFont typeface="Arial" panose="020B0604020202020204" pitchFamily="34" charset="0"/>
              <a:buChar char="•"/>
            </a:pPr>
            <a:r>
              <a:rPr lang="es-ES" sz="1600" dirty="0">
                <a:solidFill>
                  <a:schemeClr val="tx1">
                    <a:lumMod val="75000"/>
                    <a:lumOff val="25000"/>
                  </a:schemeClr>
                </a:solidFill>
              </a:rPr>
              <a:t>Gestionar [ModProceso3] de la Empresa [Nombre de la Empresa].</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[Nombre de la Empresa].</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756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3492771" y="2692065"/>
            <a:ext cx="2389387" cy="646331"/>
          </a:xfrm>
          <a:prstGeom prst="rect">
            <a:avLst/>
          </a:prstGeom>
          <a:noFill/>
        </p:spPr>
        <p:txBody>
          <a:bodyPr wrap="square" rtlCol="0">
            <a:spAutoFit/>
          </a:bodyPr>
          <a:lstStyle/>
          <a:p>
            <a:r>
              <a:rPr lang="es-ES" dirty="0">
                <a:solidFill>
                  <a:schemeClr val="tx1">
                    <a:lumMod val="75000"/>
                    <a:lumOff val="25000"/>
                  </a:schemeClr>
                </a:solidFill>
              </a:rPr>
              <a:t>Texto corto descriptivo</a:t>
            </a:r>
          </a:p>
          <a:p>
            <a:r>
              <a:rPr lang="es-ES" dirty="0">
                <a:solidFill>
                  <a:schemeClr val="tx1">
                    <a:lumMod val="75000"/>
                    <a:lumOff val="25000"/>
                  </a:schemeClr>
                </a:solidFill>
              </a:rPr>
              <a:t>a 2 o 3 líneas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6086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8" name="Rectángulo 7"/>
          <p:cNvSpPr/>
          <p:nvPr/>
        </p:nvSpPr>
        <p:spPr>
          <a:xfrm>
            <a:off x="382868" y="1232954"/>
            <a:ext cx="8308126" cy="3785652"/>
          </a:xfrm>
          <a:prstGeom prst="rect">
            <a:avLst/>
          </a:prstGeom>
        </p:spPr>
        <p:txBody>
          <a:bodyPr wrap="square">
            <a:spAutoFit/>
          </a:bodyPr>
          <a:lstStyle/>
          <a:p>
            <a:pPr algn="just"/>
            <a:r>
              <a:rPr lang="es-ES" sz="1600" dirty="0">
                <a:solidFill>
                  <a:schemeClr val="tx1">
                    <a:lumMod val="75000"/>
                    <a:lumOff val="25000"/>
                  </a:schemeClr>
                </a:solidFill>
              </a:rPr>
              <a:t>Se describe en párrafos (no viñetas ni numeración) y debe evidenciar lo siguiente:</a:t>
            </a:r>
          </a:p>
          <a:p>
            <a:pPr algn="just"/>
            <a:endParaRPr lang="es-ES" sz="1600" dirty="0">
              <a:solidFill>
                <a:schemeClr val="tx1">
                  <a:lumMod val="75000"/>
                  <a:lumOff val="25000"/>
                </a:schemeClr>
              </a:solidFill>
            </a:endParaRPr>
          </a:p>
          <a:p>
            <a:pPr marL="285750" indent="-285750" algn="just">
              <a:buFont typeface="Arial" panose="020B0604020202020204" pitchFamily="34" charset="0"/>
              <a:buChar char="•"/>
            </a:pPr>
            <a:r>
              <a:rPr lang="es-ES" sz="1600" b="1" dirty="0">
                <a:solidFill>
                  <a:schemeClr val="tx1">
                    <a:lumMod val="75000"/>
                    <a:lumOff val="25000"/>
                  </a:schemeClr>
                </a:solidFill>
              </a:rPr>
              <a:t>Solución: </a:t>
            </a:r>
            <a:r>
              <a:rPr lang="es-ES" sz="1600" dirty="0">
                <a:solidFill>
                  <a:schemeClr val="tx1">
                    <a:lumMod val="75000"/>
                    <a:lumOff val="25000"/>
                  </a:schemeClr>
                </a:solidFill>
              </a:rPr>
              <a:t>Se propone el desarrollo de un Sistema de Información Web denominado [Nombre del Sistema] que sirva como herramienta software de apoyo al seguimiento del/los [Nombre Proceso(s)] de la Empresa [Nombre Empresa]. </a:t>
            </a:r>
          </a:p>
          <a:p>
            <a:pPr marL="285750" indent="-285750" algn="just">
              <a:buFont typeface="Arial" panose="020B0604020202020204" pitchFamily="34" charset="0"/>
              <a:buChar char="•"/>
            </a:pPr>
            <a:r>
              <a:rPr lang="es-ES" sz="1600" b="1" dirty="0">
                <a:solidFill>
                  <a:schemeClr val="tx1">
                    <a:lumMod val="75000"/>
                    <a:lumOff val="25000"/>
                  </a:schemeClr>
                </a:solidFill>
              </a:rPr>
              <a:t>Importancia del Sistema: </a:t>
            </a:r>
            <a:r>
              <a:rPr lang="es-ES" sz="1600" dirty="0">
                <a:solidFill>
                  <a:schemeClr val="tx1">
                    <a:lumMod val="75000"/>
                    <a:lumOff val="25000"/>
                  </a:schemeClr>
                </a:solidFill>
              </a:rPr>
              <a:t>Permitirá la gestión de los [nombre Perfiles] como usuarios de la Empresa [Nombre Empresa] [más Información]. En [ModProceso1] los [Perfiles Usuario] podrán [acciones del Sistema (beneficios comparados con las necesidades encontradas)]. En [ModProceso2] los [Perfiles Usuario] podrán [acciones del Sistema (beneficios comparados con las necesidades encontradas)]. Finalmente, facilitará la gestión de reportes gráficos e impresos, necesarios para la toma de decisiones del personal administrativo de la Empresa [Nombre Empresa]. </a:t>
            </a:r>
          </a:p>
          <a:p>
            <a:pPr marL="285750" indent="-285750" algn="just">
              <a:buFont typeface="Arial" panose="020B0604020202020204" pitchFamily="34" charset="0"/>
              <a:buChar char="•"/>
            </a:pPr>
            <a:r>
              <a:rPr lang="es-ES" sz="1600" b="1" dirty="0">
                <a:solidFill>
                  <a:schemeClr val="tx1">
                    <a:lumMod val="75000"/>
                    <a:lumOff val="25000"/>
                  </a:schemeClr>
                </a:solidFill>
              </a:rPr>
              <a:t>Aporte al Sector:</a:t>
            </a:r>
            <a:r>
              <a:rPr lang="es-ES" sz="1600" dirty="0">
                <a:solidFill>
                  <a:schemeClr val="tx1">
                    <a:lumMod val="75000"/>
                    <a:lumOff val="25000"/>
                  </a:schemeClr>
                </a:solidFill>
              </a:rPr>
              <a:t> El Sistema [Nombre Empresa] servirá como aporte al sector </a:t>
            </a:r>
          </a:p>
          <a:p>
            <a:pPr algn="just">
              <a:tabLst>
                <a:tab pos="268288" algn="l"/>
              </a:tabLst>
            </a:pPr>
            <a:r>
              <a:rPr lang="es-ES" sz="1600" dirty="0">
                <a:solidFill>
                  <a:schemeClr val="tx1">
                    <a:lumMod val="75000"/>
                    <a:lumOff val="25000"/>
                  </a:schemeClr>
                </a:solidFill>
              </a:rPr>
              <a:t>	[Sector], como [importancia para el Sector].</a:t>
            </a:r>
            <a:endParaRPr lang="es-ES_tradnl" sz="1600" dirty="0">
              <a:solidFill>
                <a:schemeClr val="tx1">
                  <a:lumMod val="75000"/>
                  <a:lumOff val="25000"/>
                </a:schemeClr>
              </a:solidFill>
            </a:endParaRPr>
          </a:p>
          <a:p>
            <a:pPr algn="just">
              <a:tabLst>
                <a:tab pos="268288" algn="l"/>
              </a:tabLst>
            </a:pPr>
            <a:r>
              <a:rPr lang="es-ES_tradnl" sz="1600" dirty="0">
                <a:solidFill>
                  <a:schemeClr val="tx1">
                    <a:lumMod val="75000"/>
                    <a:lumOff val="25000"/>
                  </a:schemeClr>
                </a:solidFill>
              </a:rPr>
              <a:t>	“Pueden utilizar imágenes de Apoyo o más diapositivas si lo requieren”</a:t>
            </a: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72611872"/>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865</Words>
  <Application>Microsoft Office PowerPoint</Application>
  <PresentationFormat>Presentación en pantalla (16:9)</PresentationFormat>
  <Paragraphs>135</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andres frayle gonzalez</cp:lastModifiedBy>
  <cp:revision>117</cp:revision>
  <dcterms:created xsi:type="dcterms:W3CDTF">2019-11-27T03:16:21Z</dcterms:created>
  <dcterms:modified xsi:type="dcterms:W3CDTF">2021-11-10T02:47:02Z</dcterms:modified>
</cp:coreProperties>
</file>