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5748000" cx="2438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58D362-CA3B-4AD8-A45D-C029A472F74B}">
  <a:tblStyle styleId="{A258D362-CA3B-4AD8-A45D-C029A472F7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6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5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6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i="1" sz="3600"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615315" lvl="0" marL="4572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indent="-615315" lvl="1" marL="9144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indent="-615315" lvl="2" marL="13716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indent="-615314" lvl="3" marL="18288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indent="-615314" lvl="4" marL="22860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688975" lvl="0" marL="4572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8975" lvl="1" marL="9144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88975" lvl="2" marL="13716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88975" lvl="3" marL="18288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88975" lvl="4" marL="22860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88975" lvl="5" marL="27432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88975" lvl="6" marL="32004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88975" lvl="7" marL="36576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88975" lvl="8" marL="41148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726556" y="2913398"/>
            <a:ext cx="13278678" cy="388496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191" lvl="0" marL="36575" marR="3657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b="1" i="0" lang="es-CO" sz="1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ALTERNATIVAS DE ETAPA PRODUCTIVA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2984920" y="12494227"/>
            <a:ext cx="872655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de Electricidad Electrónica 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Telecomunicaciones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0" y="1143597"/>
            <a:ext cx="22174200" cy="171835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CAUSALES DE SUSPENSIÓN Y TERMINACIÓN DEL CONTRATO</a:t>
            </a:r>
            <a:endParaRPr/>
          </a:p>
        </p:txBody>
      </p:sp>
      <p:grpSp>
        <p:nvGrpSpPr>
          <p:cNvPr id="179" name="Google Shape;179;p23"/>
          <p:cNvGrpSpPr/>
          <p:nvPr/>
        </p:nvGrpSpPr>
        <p:grpSpPr>
          <a:xfrm>
            <a:off x="-12097460" y="601946"/>
            <a:ext cx="35287659" cy="17163124"/>
            <a:chOff x="-13499658" y="-2500048"/>
            <a:chExt cx="35287659" cy="17163124"/>
          </a:xfrm>
        </p:grpSpPr>
        <p:sp>
          <p:nvSpPr>
            <p:cNvPr id="180" name="Google Shape;180;p23"/>
            <p:cNvSpPr/>
            <p:nvPr/>
          </p:nvSpPr>
          <p:spPr>
            <a:xfrm>
              <a:off x="-13499658" y="-2500048"/>
              <a:ext cx="16768068" cy="17163124"/>
            </a:xfrm>
            <a:prstGeom prst="blockArc">
              <a:avLst>
                <a:gd fmla="val 18900000" name="adj1"/>
                <a:gd fmla="val 2700000" name="adj2"/>
                <a:gd fmla="val 129" name="adj3"/>
              </a:avLst>
            </a:prstGeom>
            <a:solidFill>
              <a:srgbClr val="FB4C0F"/>
            </a:solidFill>
            <a:ln cap="flat" cmpd="sng" w="25400">
              <a:solidFill>
                <a:srgbClr val="FB4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2882354" y="699756"/>
              <a:ext cx="18905647" cy="5450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2882354" y="699756"/>
              <a:ext cx="18905647" cy="5450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600" lIns="2827250" spcFirstLastPara="1" rIns="101600" wrap="square" tIns="101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SUSPENSIÓN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-&gt;  </a:t>
              </a: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Licencia de maternidad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-&gt;  </a:t>
              </a: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Incapacidad debidamente certificada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-&gt;  </a:t>
              </a: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Vacaciones colectivas del empleador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-&gt;  </a:t>
              </a: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Fuerza mayor y/o caso fortuito (no media voluntad)</a:t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702883" y="766306"/>
              <a:ext cx="4818427" cy="4818427"/>
            </a:xfrm>
            <a:prstGeom prst="ellipse">
              <a:avLst/>
            </a:prstGeom>
            <a:solidFill>
              <a:srgbClr val="FB4C0F"/>
            </a:solidFill>
            <a:ln cap="flat" cmpd="sng" w="25400">
              <a:solidFill>
                <a:srgbClr val="FB4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882354" y="6344077"/>
              <a:ext cx="18905647" cy="5450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2882354" y="6344077"/>
              <a:ext cx="18905647" cy="5450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600" lIns="2827250" spcFirstLastPara="1" rIns="101600" wrap="square" tIns="101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TERMINACIÓN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-&gt;  </a:t>
              </a: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Mutuo acuerdo entre las partes (SENA- APRENDIZ- EMPRESA)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-&gt;   </a:t>
              </a: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Cancelación del registro de matrícula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-&gt;   </a:t>
              </a: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Bajo rendimiento académico o faltas disciplinarias en la Etapa Lectiva o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Productiva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-&gt;   </a:t>
              </a: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Incumplimiento de las obligaciones previstas  para cada una de las</a:t>
              </a:r>
              <a:endParaRPr/>
            </a:p>
            <a:p>
              <a:pPr indent="-285750" lvl="1" marL="285750" marR="0" rtl="0" algn="just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s-CO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partes.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64147" y="6235915"/>
              <a:ext cx="4818427" cy="4818427"/>
            </a:xfrm>
            <a:prstGeom prst="ellipse">
              <a:avLst/>
            </a:prstGeom>
            <a:solidFill>
              <a:srgbClr val="FB4C0F"/>
            </a:solidFill>
            <a:ln cap="flat" cmpd="sng" w="25400">
              <a:solidFill>
                <a:srgbClr val="FB4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3"/>
          <p:cNvSpPr txBox="1"/>
          <p:nvPr/>
        </p:nvSpPr>
        <p:spPr>
          <a:xfrm>
            <a:off x="2753359" y="5574212"/>
            <a:ext cx="339344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2753358" y="10707014"/>
            <a:ext cx="33934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LECTIVA Y PRODUCTIVA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1216128" y="3327400"/>
            <a:ext cx="21934434" cy="105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6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vez sea seleccionado el aprendiz, la empresa deberá solicitar la carta de fechas al Centro de Electricidad Electrónica y Telecomunicaciones. 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274FB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relacionesceet@sena.edu.co 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0" y="555720"/>
            <a:ext cx="22174200" cy="171835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CARTA DE FECHAS</a:t>
            </a:r>
            <a:endParaRPr/>
          </a:p>
        </p:txBody>
      </p:sp>
      <p:graphicFrame>
        <p:nvGraphicFramePr>
          <p:cNvPr id="195" name="Google Shape;195;p24"/>
          <p:cNvGraphicFramePr/>
          <p:nvPr/>
        </p:nvGraphicFramePr>
        <p:xfrm>
          <a:off x="3447718" y="693083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{A258D362-CA3B-4AD8-A45D-C029A472F74B}</a:tableStyleId>
              </a:tblPr>
              <a:tblGrid>
                <a:gridCol w="8588700"/>
                <a:gridCol w="8882550"/>
              </a:tblGrid>
              <a:tr h="595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 LA EMPRESA</a:t>
                      </a:r>
                      <a:endParaRPr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DEL APRENDIZ</a:t>
                      </a:r>
                      <a:endParaRPr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Social</a:t>
                      </a:r>
                      <a:endParaRPr b="0"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completo</a:t>
                      </a:r>
                      <a:endParaRPr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</a:t>
                      </a:r>
                      <a:endParaRPr b="0"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Identidad</a:t>
                      </a:r>
                      <a:endParaRPr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</a:t>
                      </a:r>
                      <a:endParaRPr b="0"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 de formación</a:t>
                      </a:r>
                      <a:endParaRPr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</a:t>
                      </a:r>
                      <a:endParaRPr b="0"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la ficha del Programa</a:t>
                      </a:r>
                      <a:endParaRPr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persona de contacto</a:t>
                      </a:r>
                      <a:endParaRPr b="0"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Residencia</a:t>
                      </a:r>
                      <a:endParaRPr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Cargo</a:t>
                      </a:r>
                      <a:endParaRPr b="0"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</a:t>
                      </a:r>
                      <a:endParaRPr sz="4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0" y="610197"/>
            <a:ext cx="22174200" cy="171835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http://caprendizaje.sena.edu.co 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2753359" y="5574212"/>
            <a:ext cx="339344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2753358" y="10707014"/>
            <a:ext cx="33934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LECTIVA Y PRODUCTIVA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7913" l="6934" r="11625" t="11575"/>
          <a:stretch/>
        </p:blipFill>
        <p:spPr>
          <a:xfrm>
            <a:off x="1961200" y="3522132"/>
            <a:ext cx="20461599" cy="1161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2125802" y="235076"/>
            <a:ext cx="18752997" cy="229006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1041400" y="235076"/>
            <a:ext cx="20320001" cy="305843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ACTUALIZACIÓN DE LA INFORMACIÓN EN LA PLATAFORMA CAPRENDIZAJE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2385365" y="3733799"/>
            <a:ext cx="13212471" cy="111258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Aplica para todos los estados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2125802" y="5499932"/>
            <a:ext cx="18752997" cy="864786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007A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Registre el Número de la libreta militar - Si ya la tiene, de lo contrario puede escribir las palabras NO o EN TRÁMITE.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Digite la Dirección de Residencia - </a:t>
            </a:r>
            <a:r>
              <a:rPr b="0" i="0" lang="es-CO" sz="5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Registrando el nombre del Barrio</a:t>
            </a:r>
            <a:r>
              <a:rPr b="0" i="0" lang="es-CO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Ingrese los Teléfonos de contacto – Registrar tres (3) teléfonos, de los cuales </a:t>
            </a:r>
            <a:r>
              <a:rPr b="0" i="0" lang="es-CO" sz="5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mínimo dos (2) deben ser celulares</a:t>
            </a:r>
            <a:r>
              <a:rPr b="0" i="0" lang="es-CO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Verifique su Correo Electrónico – </a:t>
            </a:r>
            <a:r>
              <a:rPr b="0" i="0" lang="es-CO" sz="5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 un (1) solo.</a:t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0" y="203200"/>
            <a:ext cx="22174200" cy="2709553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PLATAFORMA </a:t>
            </a:r>
            <a:endParaRPr/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SGVA O CAPRENDIZAJE</a:t>
            </a:r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2019300" y="3681915"/>
            <a:ext cx="20345400" cy="11855502"/>
            <a:chOff x="0" y="7382"/>
            <a:chExt cx="20345400" cy="11855502"/>
          </a:xfrm>
        </p:grpSpPr>
        <p:sp>
          <p:nvSpPr>
            <p:cNvPr id="218" name="Google Shape;218;p27"/>
            <p:cNvSpPr/>
            <p:nvPr/>
          </p:nvSpPr>
          <p:spPr>
            <a:xfrm rot="5400000">
              <a:off x="-424269" y="662796"/>
              <a:ext cx="2828462" cy="1979923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1" y="1228489"/>
              <a:ext cx="1979923" cy="848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5400000">
              <a:off x="10012267" y="-8024960"/>
              <a:ext cx="2300791" cy="1836547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1979924" y="119697"/>
              <a:ext cx="18253160" cy="2076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55600" spcFirstLastPara="1" rIns="31750" wrap="square" tIns="317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Actualizar datos de contacto (Dirección, Teléfonos y correo electrónico).</a:t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 rot="5400000">
              <a:off x="-424269" y="3594762"/>
              <a:ext cx="2828462" cy="1979923"/>
            </a:xfrm>
            <a:prstGeom prst="chevron">
              <a:avLst>
                <a:gd fmla="val 50000" name="adj"/>
              </a:avLst>
            </a:prstGeom>
            <a:solidFill>
              <a:srgbClr val="68C800"/>
            </a:solidFill>
            <a:ln cap="flat" cmpd="sng" w="25400">
              <a:solidFill>
                <a:srgbClr val="68C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1" y="4160455"/>
              <a:ext cx="1979923" cy="848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 rot="5400000">
              <a:off x="10012267" y="-5092995"/>
              <a:ext cx="2300791" cy="1836547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68C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 txBox="1"/>
            <p:nvPr/>
          </p:nvSpPr>
          <p:spPr>
            <a:xfrm>
              <a:off x="1979924" y="3051662"/>
              <a:ext cx="18253160" cy="2076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55600" spcFirstLastPara="1" rIns="31750" wrap="square" tIns="317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Ingresar mínimo dos (2) veces por semana.</a:t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rot="5400000">
              <a:off x="-424269" y="6526727"/>
              <a:ext cx="2828462" cy="1979923"/>
            </a:xfrm>
            <a:prstGeom prst="chevron">
              <a:avLst>
                <a:gd fmla="val 50000" name="adj"/>
              </a:avLst>
            </a:prstGeom>
            <a:solidFill>
              <a:srgbClr val="C6E000"/>
            </a:solidFill>
            <a:ln cap="flat" cmpd="sng" w="25400">
              <a:solidFill>
                <a:srgbClr val="C6E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 txBox="1"/>
            <p:nvPr/>
          </p:nvSpPr>
          <p:spPr>
            <a:xfrm>
              <a:off x="1" y="7092420"/>
              <a:ext cx="1979923" cy="848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 rot="5400000">
              <a:off x="10012267" y="-2161030"/>
              <a:ext cx="2300791" cy="1836547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C6E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 txBox="1"/>
            <p:nvPr/>
          </p:nvSpPr>
          <p:spPr>
            <a:xfrm>
              <a:off x="1979924" y="5983627"/>
              <a:ext cx="18253160" cy="2076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55600" spcFirstLastPara="1" rIns="31750" wrap="square" tIns="317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Realizar todo proceso de selección por la plataforma.</a:t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 rot="5400000">
              <a:off x="-424269" y="9458692"/>
              <a:ext cx="2828462" cy="1979923"/>
            </a:xfrm>
            <a:prstGeom prst="chevron">
              <a:avLst>
                <a:gd fmla="val 50000" name="adj"/>
              </a:avLst>
            </a:prstGeom>
            <a:solidFill>
              <a:srgbClr val="F8B800"/>
            </a:solidFill>
            <a:ln cap="flat" cmpd="sng" w="25400">
              <a:solidFill>
                <a:srgbClr val="F8B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 txBox="1"/>
            <p:nvPr/>
          </p:nvSpPr>
          <p:spPr>
            <a:xfrm>
              <a:off x="1" y="10024385"/>
              <a:ext cx="1979923" cy="848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 rot="5400000">
              <a:off x="10012267" y="770934"/>
              <a:ext cx="2300791" cy="1836547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8B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 txBox="1"/>
            <p:nvPr/>
          </p:nvSpPr>
          <p:spPr>
            <a:xfrm>
              <a:off x="1979924" y="8915592"/>
              <a:ext cx="18253160" cy="2076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55600" spcFirstLastPara="1" rIns="31750" wrap="square" tIns="317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Verificar que su contrato de aprendizaje haya sido registrado correctamente.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2125802" y="235076"/>
            <a:ext cx="18752997" cy="229006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11680100" y="281465"/>
            <a:ext cx="11887201" cy="4487357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Figura mediante la cual un aprendiz puede acceder a un segundo Contrato de Aprendizaje, cumpliendo tres (3) requisitos:</a:t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0" y="0"/>
            <a:ext cx="11254436" cy="15748000"/>
          </a:xfrm>
          <a:prstGeom prst="rect">
            <a:avLst/>
          </a:prstGeom>
          <a:solidFill>
            <a:srgbClr val="FB4C0F"/>
          </a:solidFill>
          <a:ln cap="flat" cmpd="sng" w="25400">
            <a:solidFill>
              <a:srgbClr val="FB4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0" y="0"/>
            <a:ext cx="11254436" cy="15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CADENA DE FORMACIÓN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11680101" y="5632324"/>
            <a:ext cx="11887201" cy="98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-914400" lvl="0" marL="943355" marR="28955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Arial"/>
              <a:buAutoNum type="arabicPeriod"/>
            </a:pPr>
            <a:r>
              <a:rPr b="0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Haberse titulado en la formación objeto del primer Contrato de Aprendizaje. </a:t>
            </a:r>
            <a:endParaRPr/>
          </a:p>
          <a:p>
            <a:pPr indent="-914400" lvl="0" marL="943355" marR="28955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Arial"/>
              <a:buAutoNum type="arabicPeriod"/>
            </a:pPr>
            <a:r>
              <a:rPr b="0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Que la formación actual tenga un nivel superior a la realizada en el primer Contrato de Aprendizaje. </a:t>
            </a:r>
            <a:endParaRPr/>
          </a:p>
          <a:p>
            <a:pPr indent="-914400" lvl="0" marL="943355" marR="28955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Arial"/>
              <a:buAutoNum type="arabicPeriod"/>
            </a:pPr>
            <a:r>
              <a:rPr b="0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Que tanto la primera formación como la actual, estén dentro de la misma Línea Tecnológica o Red de Conocimiento.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2125802" y="235076"/>
            <a:ext cx="18752997" cy="229006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0" y="787400"/>
            <a:ext cx="21336000" cy="1737744"/>
          </a:xfrm>
          <a:prstGeom prst="rect">
            <a:avLst/>
          </a:prstGeom>
          <a:solidFill>
            <a:srgbClr val="FB4C0F"/>
          </a:solidFill>
          <a:ln cap="flat" cmpd="sng" w="25400">
            <a:solidFill>
              <a:srgbClr val="FB4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PASANTÍA</a:t>
            </a:r>
            <a:endParaRPr b="1" i="0" sz="7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14512" l="20874" r="16460" t="-2363"/>
          <a:stretch/>
        </p:blipFill>
        <p:spPr>
          <a:xfrm>
            <a:off x="-822103" y="5762660"/>
            <a:ext cx="10820400" cy="7110661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50" name="Google Shape;250;p29"/>
          <p:cNvSpPr txBox="1"/>
          <p:nvPr/>
        </p:nvSpPr>
        <p:spPr>
          <a:xfrm>
            <a:off x="10958164" y="6172937"/>
            <a:ext cx="1115060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Debe tener previo aval escrito de la Coordinación Académica del área y una vez sea aprobada, se le asignará un instructor de seguimiento.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10958164" y="4181535"/>
            <a:ext cx="1115060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Práctica que se realiza en empresas legalmente constituidas.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10958164" y="9703222"/>
            <a:ext cx="1115060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donde se especifiquen las fechas y las funciones realizadas.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0958164" y="13233506"/>
            <a:ext cx="1115060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existe relación laboral.</a:t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2492" y="4181535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2492" y="6172937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2492" y="9703222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2492" y="13233506"/>
            <a:ext cx="1491610" cy="142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/>
        </p:nvSpPr>
        <p:spPr>
          <a:xfrm>
            <a:off x="2125802" y="235076"/>
            <a:ext cx="18752997" cy="229006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0" y="787400"/>
            <a:ext cx="21336000" cy="1737744"/>
          </a:xfrm>
          <a:prstGeom prst="rect">
            <a:avLst/>
          </a:prstGeom>
          <a:solidFill>
            <a:srgbClr val="FB4C0F"/>
          </a:solidFill>
          <a:ln cap="flat" cmpd="sng" w="25400">
            <a:solidFill>
              <a:srgbClr val="FB4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PROYECTO PRODUCTIVO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10958164" y="6855738"/>
            <a:ext cx="11150602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Dicha idea debe presentarse por escrito al coordinador académico del área y una vez sea aprobada, se le asignará un instructor de proyecto productivo que se encargará de realizar las asesorías.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10958164" y="4181535"/>
            <a:ext cx="1115060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Idea de negocio que pretende la creación de empresa relacionada con el programa de formación que se adelanta.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10958164" y="11068824"/>
            <a:ext cx="1115060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donde se especifiquen las fechas y las funciones realizadas.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2492" y="4181535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2492" y="6855738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2492" y="11068824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711" y="3026055"/>
            <a:ext cx="8563380" cy="11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2125802" y="235076"/>
            <a:ext cx="18752997" cy="229006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0" y="787400"/>
            <a:ext cx="21336000" cy="1737744"/>
          </a:xfrm>
          <a:prstGeom prst="rect">
            <a:avLst/>
          </a:prstGeom>
          <a:solidFill>
            <a:srgbClr val="FB4C0F"/>
          </a:solidFill>
          <a:ln cap="flat" cmpd="sng" w="25400">
            <a:solidFill>
              <a:srgbClr val="FB4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VINCULACIÓN LABORAL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10754964" y="5674139"/>
            <a:ext cx="1115060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funciones asignadas al aprendiz, deben ser acordes con las competencias del programa de formación. 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10754964" y="3682737"/>
            <a:ext cx="1115060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Contrato Laboral regido por el Código Sustantivo del Trabajo. </a:t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4">
            <a:alphaModFix/>
          </a:blip>
          <a:srcRect b="0" l="45832" r="0" t="55222"/>
          <a:stretch/>
        </p:blipFill>
        <p:spPr>
          <a:xfrm>
            <a:off x="180447" y="3682737"/>
            <a:ext cx="9741748" cy="10884942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10754964" y="8434982"/>
            <a:ext cx="1115060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Debe tener previo aval escrito de la coordinación académica del área y una vez sea aprobada, se le asignará un instructor de seguimiento. </a:t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0754964" y="11965267"/>
            <a:ext cx="1115060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laboral donde se especifiquen las fechas y las funciones realizadas.</a:t>
            </a:r>
            <a:endParaRPr/>
          </a:p>
        </p:txBody>
      </p:sp>
      <p:pic>
        <p:nvPicPr>
          <p:cNvPr id="282" name="Google Shape;28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3190" y="3682737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3190" y="5674139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3190" y="8434982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3190" y="11965267"/>
            <a:ext cx="1491610" cy="142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2125802" y="235076"/>
            <a:ext cx="18752997" cy="229006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0" y="787400"/>
            <a:ext cx="24384001" cy="1737744"/>
          </a:xfrm>
          <a:prstGeom prst="rect">
            <a:avLst/>
          </a:prstGeom>
          <a:solidFill>
            <a:srgbClr val="FB4C0F"/>
          </a:solidFill>
          <a:ln cap="flat" cmpd="sng" w="25400">
            <a:solidFill>
              <a:srgbClr val="FB4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https://agenciapublicadeempleo.sena.edu.co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 b="12552" l="15135" r="16667" t="10411"/>
          <a:stretch/>
        </p:blipFill>
        <p:spPr>
          <a:xfrm>
            <a:off x="641002" y="2673134"/>
            <a:ext cx="24098599" cy="1307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660997"/>
            <a:ext cx="22174200" cy="171835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ES LA ETAPA PRODUCTIVA?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385365" y="3733799"/>
            <a:ext cx="13212471" cy="111258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Período en el que el aprendiz SENA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4401800" y="11989856"/>
            <a:ext cx="835659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Apropiación y Desarrollo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del Conocimiento.</a:t>
            </a:r>
            <a:endParaRPr/>
          </a:p>
        </p:txBody>
      </p:sp>
      <p:pic>
        <p:nvPicPr>
          <p:cNvPr descr="http://www.sedi.cl/img/trabajo.png"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95602" y="4651192"/>
            <a:ext cx="6520253" cy="652025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5582584" y="5687986"/>
            <a:ext cx="339228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Duración: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MESES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385366" y="5178429"/>
            <a:ext cx="4980634" cy="16312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385365" y="7289918"/>
            <a:ext cx="4980634" cy="16312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COMPLEMENTA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402241" y="9395705"/>
            <a:ext cx="4980634" cy="16312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FORTALECE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402241" y="11501492"/>
            <a:ext cx="4980634" cy="16312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CONSOLIDA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44401" y="8009534"/>
            <a:ext cx="5757399" cy="3109964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competencias adquiridas durante su Etapa Lectiva.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689164" y="6200826"/>
            <a:ext cx="667435" cy="619437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2125802" y="235076"/>
            <a:ext cx="18752997" cy="229006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1041400" y="235076"/>
            <a:ext cx="20320001" cy="305843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ALTERNATIVA DIFERENTE A </a:t>
            </a:r>
            <a:endParaRPr/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9600" u="sng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CONTRATO DE APRENDIZAJE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2032000" y="5149351"/>
            <a:ext cx="20320001" cy="111258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Debe tener visto bueno del Coordinador Académico de su programa de formación.</a:t>
            </a:r>
            <a:endParaRPr/>
          </a:p>
        </p:txBody>
      </p:sp>
      <p:grpSp>
        <p:nvGrpSpPr>
          <p:cNvPr id="300" name="Google Shape;300;p33"/>
          <p:cNvGrpSpPr/>
          <p:nvPr/>
        </p:nvGrpSpPr>
        <p:grpSpPr>
          <a:xfrm>
            <a:off x="661978" y="6149669"/>
            <a:ext cx="23060042" cy="6643745"/>
            <a:chOff x="1578" y="3262536"/>
            <a:chExt cx="23060042" cy="6643745"/>
          </a:xfrm>
        </p:grpSpPr>
        <p:sp>
          <p:nvSpPr>
            <p:cNvPr id="301" name="Google Shape;301;p33"/>
            <p:cNvSpPr/>
            <p:nvPr/>
          </p:nvSpPr>
          <p:spPr>
            <a:xfrm>
              <a:off x="1578" y="4378295"/>
              <a:ext cx="5430971" cy="45106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 txBox="1"/>
            <p:nvPr/>
          </p:nvSpPr>
          <p:spPr>
            <a:xfrm>
              <a:off x="105381" y="4482098"/>
              <a:ext cx="5223365" cy="3336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-285750" lvl="1" marL="2857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s-CO" sz="4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Enviar solicitud al coordinador académico de su área.</a:t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2773953" y="4287802"/>
              <a:ext cx="5618479" cy="5618479"/>
            </a:xfrm>
            <a:custGeom>
              <a:rect b="b" l="l" r="r" t="t"/>
              <a:pathLst>
                <a:path extrusionOk="0" h="120000" w="120000">
                  <a:moveTo>
                    <a:pt x="8896" y="88817"/>
                  </a:moveTo>
                  <a:lnTo>
                    <a:pt x="10637" y="87835"/>
                  </a:lnTo>
                  <a:cubicBezTo>
                    <a:pt x="20361" y="105081"/>
                    <a:pt x="38380" y="116001"/>
                    <a:pt x="58168" y="116641"/>
                  </a:cubicBezTo>
                  <a:cubicBezTo>
                    <a:pt x="77956" y="117281"/>
                    <a:pt x="96643" y="107548"/>
                    <a:pt x="107462" y="90967"/>
                  </a:cubicBezTo>
                  <a:lnTo>
                    <a:pt x="106308" y="90307"/>
                  </a:lnTo>
                  <a:lnTo>
                    <a:pt x="110061" y="88630"/>
                  </a:lnTo>
                  <a:lnTo>
                    <a:pt x="110353" y="92620"/>
                  </a:lnTo>
                  <a:lnTo>
                    <a:pt x="109199" y="91960"/>
                  </a:lnTo>
                  <a:cubicBezTo>
                    <a:pt x="98022" y="109166"/>
                    <a:pt x="78669" y="119282"/>
                    <a:pt x="58162" y="118640"/>
                  </a:cubicBezTo>
                  <a:cubicBezTo>
                    <a:pt x="37655" y="117997"/>
                    <a:pt x="18974" y="106688"/>
                    <a:pt x="8896" y="888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2609947" y="7351024"/>
              <a:ext cx="1228983" cy="107608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 txBox="1"/>
            <p:nvPr/>
          </p:nvSpPr>
          <p:spPr>
            <a:xfrm>
              <a:off x="2641464" y="7382541"/>
              <a:ext cx="1165949" cy="101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14300" spcFirstLastPara="1" rIns="1143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0" i="0" lang="es-CO" sz="6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5877935" y="4378295"/>
              <a:ext cx="5430971" cy="45106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 txBox="1"/>
            <p:nvPr/>
          </p:nvSpPr>
          <p:spPr>
            <a:xfrm>
              <a:off x="5981738" y="5448671"/>
              <a:ext cx="5223365" cy="3336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-285750" lvl="1" marL="2857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s-CO" sz="4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Aprobación por parte de la coordinación académica.</a:t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8624942" y="3262536"/>
              <a:ext cx="6007465" cy="6007465"/>
            </a:xfrm>
            <a:custGeom>
              <a:rect b="b" l="l" r="r" t="t"/>
              <a:pathLst>
                <a:path extrusionOk="0" h="120000" w="120000">
                  <a:moveTo>
                    <a:pt x="8827" y="31130"/>
                  </a:moveTo>
                  <a:cubicBezTo>
                    <a:pt x="18942" y="13201"/>
                    <a:pt x="37703" y="1872"/>
                    <a:pt x="58281" y="1270"/>
                  </a:cubicBezTo>
                  <a:cubicBezTo>
                    <a:pt x="78859" y="668"/>
                    <a:pt x="98251" y="10879"/>
                    <a:pt x="109397" y="28187"/>
                  </a:cubicBezTo>
                  <a:lnTo>
                    <a:pt x="110477" y="27570"/>
                  </a:lnTo>
                  <a:lnTo>
                    <a:pt x="110198" y="31305"/>
                  </a:lnTo>
                  <a:lnTo>
                    <a:pt x="106693" y="29733"/>
                  </a:lnTo>
                  <a:lnTo>
                    <a:pt x="107773" y="29115"/>
                  </a:lnTo>
                  <a:lnTo>
                    <a:pt x="107773" y="29115"/>
                  </a:lnTo>
                  <a:cubicBezTo>
                    <a:pt x="96961" y="12392"/>
                    <a:pt x="78191" y="2539"/>
                    <a:pt x="58286" y="3139"/>
                  </a:cubicBezTo>
                  <a:cubicBezTo>
                    <a:pt x="38381" y="3739"/>
                    <a:pt x="20239" y="14704"/>
                    <a:pt x="10454" y="320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8486304" y="4840155"/>
              <a:ext cx="1228983" cy="1076086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 txBox="1"/>
            <p:nvPr/>
          </p:nvSpPr>
          <p:spPr>
            <a:xfrm>
              <a:off x="8517821" y="4871672"/>
              <a:ext cx="1165949" cy="101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14300" spcFirstLastPara="1" rIns="1143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0" i="0" lang="es-CO" sz="6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1754292" y="4378295"/>
              <a:ext cx="5430971" cy="45106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 txBox="1"/>
            <p:nvPr/>
          </p:nvSpPr>
          <p:spPr>
            <a:xfrm>
              <a:off x="11858095" y="4482098"/>
              <a:ext cx="5223365" cy="3336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123825" spcFirstLastPara="1" rIns="123825" wrap="square" tIns="123825">
              <a:noAutofit/>
            </a:bodyPr>
            <a:lstStyle/>
            <a:p>
              <a:pPr indent="-285750" lvl="1" marL="2857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s-CO" sz="4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Entrega de la aprobación a la líder de seguimiento a etapa productiva.</a:t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14526667" y="4287802"/>
              <a:ext cx="5618479" cy="5618479"/>
            </a:xfrm>
            <a:custGeom>
              <a:rect b="b" l="l" r="r" t="t"/>
              <a:pathLst>
                <a:path extrusionOk="0" h="120000" w="120000">
                  <a:moveTo>
                    <a:pt x="8896" y="88817"/>
                  </a:moveTo>
                  <a:lnTo>
                    <a:pt x="10637" y="87835"/>
                  </a:lnTo>
                  <a:cubicBezTo>
                    <a:pt x="20361" y="105081"/>
                    <a:pt x="38380" y="116001"/>
                    <a:pt x="58168" y="116641"/>
                  </a:cubicBezTo>
                  <a:cubicBezTo>
                    <a:pt x="77956" y="117281"/>
                    <a:pt x="96643" y="107548"/>
                    <a:pt x="107462" y="90967"/>
                  </a:cubicBezTo>
                  <a:lnTo>
                    <a:pt x="106308" y="90307"/>
                  </a:lnTo>
                  <a:lnTo>
                    <a:pt x="110061" y="88630"/>
                  </a:lnTo>
                  <a:lnTo>
                    <a:pt x="110353" y="92620"/>
                  </a:lnTo>
                  <a:lnTo>
                    <a:pt x="109199" y="91960"/>
                  </a:lnTo>
                  <a:cubicBezTo>
                    <a:pt x="98022" y="109166"/>
                    <a:pt x="78669" y="119282"/>
                    <a:pt x="58162" y="118640"/>
                  </a:cubicBezTo>
                  <a:cubicBezTo>
                    <a:pt x="37655" y="117997"/>
                    <a:pt x="18974" y="106688"/>
                    <a:pt x="8896" y="888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14362661" y="7351024"/>
              <a:ext cx="1228983" cy="1076086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 txBox="1"/>
            <p:nvPr/>
          </p:nvSpPr>
          <p:spPr>
            <a:xfrm>
              <a:off x="14394178" y="7382541"/>
              <a:ext cx="1165949" cy="101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14300" spcFirstLastPara="1" rIns="1143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0" i="0" lang="es-CO" sz="6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17630648" y="4378295"/>
              <a:ext cx="5430971" cy="45106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E21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 txBox="1"/>
            <p:nvPr/>
          </p:nvSpPr>
          <p:spPr>
            <a:xfrm>
              <a:off x="17734452" y="5448671"/>
              <a:ext cx="5223365" cy="3336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-285750" lvl="1" marL="2857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s-CO" sz="4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Asignación del Instructor que realizará seguimiento de su etapa  productiva.</a:t>
              </a:r>
              <a:endParaRPr/>
            </a:p>
            <a:p>
              <a:pPr indent="-285750" lvl="1" marL="28575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20086508" y="4179954"/>
              <a:ext cx="1228983" cy="1076086"/>
            </a:xfrm>
            <a:prstGeom prst="roundRect">
              <a:avLst>
                <a:gd fmla="val 10000" name="adj"/>
              </a:avLst>
            </a:prstGeom>
            <a:solidFill>
              <a:srgbClr val="EE210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 txBox="1"/>
            <p:nvPr/>
          </p:nvSpPr>
          <p:spPr>
            <a:xfrm>
              <a:off x="20118025" y="4211471"/>
              <a:ext cx="1165949" cy="101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14300" spcFirstLastPara="1" rIns="1143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0" i="0" lang="es-CO" sz="6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/>
        </p:nvSpPr>
        <p:spPr>
          <a:xfrm>
            <a:off x="2125802" y="235076"/>
            <a:ext cx="18752997" cy="229006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1041400" y="235076"/>
            <a:ext cx="20320001" cy="305843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SEGUIMIENTO ETAPA PRODUCTIVA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2618149" y="4851399"/>
            <a:ext cx="19147702" cy="6945893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 tiene dificultades en el desarrollo de su Etapa Productiva, debe informarlo oportunamente al Centro de Formación.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Enviar correo electrónico a la siguiente funcionaria: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Andrea Milena Rodríguez Avendaño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arodriguezm@misena.edu.co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Teléfono: 546 1500 Ext. 14971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/>
        </p:nvSpPr>
        <p:spPr>
          <a:xfrm>
            <a:off x="0" y="203200"/>
            <a:ext cx="22174200" cy="2709553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¿COMO ESCOGER MI ALTERNATIVA DE ETAPA PRODUCTIVA?</a:t>
            </a:r>
            <a:endParaRPr/>
          </a:p>
        </p:txBody>
      </p:sp>
      <p:pic>
        <p:nvPicPr>
          <p:cNvPr id="332" name="Google Shape;332;p35"/>
          <p:cNvPicPr preferRelativeResize="0"/>
          <p:nvPr/>
        </p:nvPicPr>
        <p:blipFill rotWithShape="1">
          <a:blip r:embed="rId4">
            <a:alphaModFix/>
          </a:blip>
          <a:srcRect b="12474" l="0" r="27505" t="10655"/>
          <a:stretch/>
        </p:blipFill>
        <p:spPr>
          <a:xfrm>
            <a:off x="2195319" y="3340099"/>
            <a:ext cx="19993362" cy="11925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/>
          <p:nvPr/>
        </p:nvSpPr>
        <p:spPr>
          <a:xfrm>
            <a:off x="4597400" y="6070600"/>
            <a:ext cx="10795000" cy="16002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0" y="203200"/>
            <a:ext cx="22174200" cy="2709553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¿COMO ESCOGER MI ALTERNATIVA DE ETAPA PRODUCTIVA?</a:t>
            </a:r>
            <a:endParaRPr/>
          </a:p>
        </p:txBody>
      </p:sp>
      <p:pic>
        <p:nvPicPr>
          <p:cNvPr id="339" name="Google Shape;339;p36"/>
          <p:cNvPicPr preferRelativeResize="0"/>
          <p:nvPr/>
        </p:nvPicPr>
        <p:blipFill rotWithShape="1">
          <a:blip r:embed="rId4">
            <a:alphaModFix/>
          </a:blip>
          <a:srcRect b="4666" l="16667" r="17500" t="9999"/>
          <a:stretch/>
        </p:blipFill>
        <p:spPr>
          <a:xfrm>
            <a:off x="3778911" y="3276600"/>
            <a:ext cx="16826177" cy="1226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/>
          <p:nvPr/>
        </p:nvSpPr>
        <p:spPr>
          <a:xfrm>
            <a:off x="9271000" y="13055600"/>
            <a:ext cx="2921000" cy="182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5981700" y="13360400"/>
            <a:ext cx="3124200" cy="121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/>
        </p:nvSpPr>
        <p:spPr>
          <a:xfrm>
            <a:off x="0" y="203200"/>
            <a:ext cx="22174200" cy="2709553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¿COMO ESCOGER MI ALTERNATIVA DE ETAPA PRODUCTIVA?</a:t>
            </a:r>
            <a:endParaRPr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4">
            <a:alphaModFix/>
          </a:blip>
          <a:srcRect b="5259" l="27334" r="28500" t="9704"/>
          <a:stretch/>
        </p:blipFill>
        <p:spPr>
          <a:xfrm>
            <a:off x="6451600" y="3314077"/>
            <a:ext cx="11480800" cy="1243392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/>
          <p:nvPr/>
        </p:nvSpPr>
        <p:spPr>
          <a:xfrm>
            <a:off x="3022600" y="13271500"/>
            <a:ext cx="4216400" cy="18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/>
        </p:nvSpPr>
        <p:spPr>
          <a:xfrm>
            <a:off x="0" y="203200"/>
            <a:ext cx="22174200" cy="2709553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¿COMO ESCOGER MI ALTERNATIVA DE ETAPA PRODUCTIVA?</a:t>
            </a:r>
            <a:endParaRPr/>
          </a:p>
        </p:txBody>
      </p:sp>
      <p:pic>
        <p:nvPicPr>
          <p:cNvPr id="354" name="Google Shape;354;p38"/>
          <p:cNvPicPr preferRelativeResize="0"/>
          <p:nvPr/>
        </p:nvPicPr>
        <p:blipFill rotWithShape="1">
          <a:blip r:embed="rId4">
            <a:alphaModFix/>
          </a:blip>
          <a:srcRect b="4074" l="30666" r="31667" t="14445"/>
          <a:stretch/>
        </p:blipFill>
        <p:spPr>
          <a:xfrm>
            <a:off x="6896100" y="3251200"/>
            <a:ext cx="10591801" cy="12888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9009598" y="2785753"/>
            <a:ext cx="4155004" cy="137293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976365" y="13090895"/>
            <a:ext cx="21934434" cy="1435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Reglamento del Aprendiz, Artículo 13 – Todos los aprendices deben seleccionar su Alternativa de Etapa Productiva y esta debe ser registrada en la plataforma SOFÍA PLUS.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0" y="1067397"/>
            <a:ext cx="22174200" cy="171835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7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ALTERNATIVAS PARA EL DESARROLLO DE LA ETAPA PRODUCTIVA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9513529" y="5345006"/>
            <a:ext cx="5570683" cy="3895357"/>
          </a:xfrm>
          <a:prstGeom prst="ellipse">
            <a:avLst/>
          </a:prstGeom>
          <a:solidFill>
            <a:srgbClr val="434343"/>
          </a:solidFill>
          <a:ln cap="flat" cmpd="sng" w="127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Monitorías Contratadas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859364" y="4406252"/>
            <a:ext cx="8392426" cy="2230033"/>
          </a:xfrm>
          <a:prstGeom prst="roundRect">
            <a:avLst>
              <a:gd fmla="val 16667" name="adj"/>
            </a:avLst>
          </a:prstGeom>
          <a:solidFill>
            <a:srgbClr val="FB4C0F"/>
          </a:solidFill>
          <a:ln cap="flat" cmpd="sng" w="19050">
            <a:solidFill>
              <a:srgbClr val="FB4C0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Contrato de Aprendizaje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859364" y="7919081"/>
            <a:ext cx="8392426" cy="22540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Pasantía </a:t>
            </a:r>
            <a:endParaRPr b="0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4056323" y="7904096"/>
            <a:ext cx="8193764" cy="2185052"/>
          </a:xfrm>
          <a:prstGeom prst="roundRect">
            <a:avLst>
              <a:gd fmla="val 16667" name="adj"/>
            </a:avLst>
          </a:prstGeom>
          <a:solidFill>
            <a:srgbClr val="FB4C0F"/>
          </a:solidFill>
          <a:ln cap="flat" cmpd="sng" w="19050">
            <a:solidFill>
              <a:srgbClr val="FB4C0F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Proyecto Productivo</a:t>
            </a:r>
            <a:endParaRPr b="0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4132211" y="4406252"/>
            <a:ext cx="8041989" cy="22300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Vinculación Laboral</a:t>
            </a:r>
            <a:endParaRPr b="0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101453" y="5366490"/>
            <a:ext cx="9557147" cy="501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b="1" i="0" lang="es-CO" sz="1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CONTRATO DE APRENDIZAJE</a:t>
            </a:r>
            <a:endParaRPr b="0" i="0" sz="1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0" y="203200"/>
            <a:ext cx="22174200" cy="2709553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¿QUE ES EL CONTRATO DE </a:t>
            </a:r>
            <a:endParaRPr/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APRENDIZAJE?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1087100" y="7633047"/>
            <a:ext cx="1115060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constituye Contrato de Trabajo, el aprendiz NO es empleado de la empresa.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1087100" y="5641645"/>
            <a:ext cx="1115060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Forma Especial  de Vinculación dentro de  Derecho Laboral (Contrato formativo).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1087100" y="9624449"/>
            <a:ext cx="1115060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Tiene tres actores: Empresa – Aprendiz – Sena.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1087100" y="11615851"/>
            <a:ext cx="1115060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5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Solo podrá firmarse por un tiempo máximo de dos (2) años.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4542">
            <a:off x="1327060" y="4934199"/>
            <a:ext cx="7473111" cy="760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1428" y="5641645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1428" y="7633047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1428" y="9624449"/>
            <a:ext cx="1491610" cy="142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1428" y="11615851"/>
            <a:ext cx="1491610" cy="142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0" y="660997"/>
            <a:ext cx="22174200" cy="171835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LECTIVA</a:t>
            </a:r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3276600" y="5359401"/>
            <a:ext cx="19405599" cy="7137400"/>
            <a:chOff x="0" y="0"/>
            <a:chExt cx="19405599" cy="7137400"/>
          </a:xfrm>
        </p:grpSpPr>
        <p:sp>
          <p:nvSpPr>
            <p:cNvPr id="113" name="Google Shape;113;p19"/>
            <p:cNvSpPr/>
            <p:nvPr/>
          </p:nvSpPr>
          <p:spPr>
            <a:xfrm>
              <a:off x="0" y="0"/>
              <a:ext cx="16494760" cy="321183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94071" y="94071"/>
              <a:ext cx="13175084" cy="302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CO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Adelantar la formación pertinente integral de cada programa</a:t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910839" y="3925570"/>
              <a:ext cx="16494760" cy="3211830"/>
            </a:xfrm>
            <a:prstGeom prst="roundRect">
              <a:avLst>
                <a:gd fmla="val 10000" name="adj"/>
              </a:avLst>
            </a:prstGeom>
            <a:solidFill>
              <a:srgbClr val="1CB1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 txBox="1"/>
            <p:nvPr/>
          </p:nvSpPr>
          <p:spPr>
            <a:xfrm>
              <a:off x="3004910" y="4019641"/>
              <a:ext cx="11308088" cy="302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CO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se pueden presentar a la empresa a realizar prácticas</a:t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407070" y="2524855"/>
              <a:ext cx="2087689" cy="208768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E1DE">
                <a:alpha val="89803"/>
              </a:srgbClr>
            </a:solidFill>
            <a:ln cap="flat" cmpd="sng" w="25400">
              <a:solidFill>
                <a:srgbClr val="C9E1D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14876800" y="2524855"/>
              <a:ext cx="1148229" cy="1570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0" y="660997"/>
            <a:ext cx="22174200" cy="171835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>
            <a:off x="1816100" y="4258733"/>
            <a:ext cx="20751799" cy="9736666"/>
            <a:chOff x="0" y="0"/>
            <a:chExt cx="20751799" cy="9736666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0"/>
              <a:ext cx="17639030" cy="29210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85553" y="85553"/>
              <a:ext cx="14487043" cy="2749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CO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Cumplir el horario de la empresa 8 horas diarias o hasta 48 horas semanales.</a:t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1556384" y="3407833"/>
              <a:ext cx="17639030" cy="2921000"/>
            </a:xfrm>
            <a:prstGeom prst="roundRect">
              <a:avLst>
                <a:gd fmla="val 10000" name="adj"/>
              </a:avLst>
            </a:prstGeom>
            <a:solidFill>
              <a:srgbClr val="00AC4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1641937" y="3493386"/>
              <a:ext cx="14012888" cy="2749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CO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Cumplir el Reglamento de la empresa y del Aprendiz SENA.</a:t>
              </a:r>
              <a:endParaRPr b="0" i="0" sz="6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3112769" y="6815666"/>
              <a:ext cx="17639030" cy="2921000"/>
            </a:xfrm>
            <a:prstGeom prst="roundRect">
              <a:avLst>
                <a:gd fmla="val 10000" name="adj"/>
              </a:avLst>
            </a:prstGeom>
            <a:solidFill>
              <a:srgbClr val="1CB1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3198322" y="6901219"/>
              <a:ext cx="14012888" cy="2749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CO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 ninguna razón podrá renunciar o dar por terminado un Contrato de Aprendizaje.</a:t>
              </a:r>
              <a:endParaRPr b="0" i="0" sz="6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15740380" y="2215091"/>
              <a:ext cx="1898650" cy="189865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E1DE">
                <a:alpha val="89803"/>
              </a:srgbClr>
            </a:solidFill>
            <a:ln cap="flat" cmpd="sng" w="25400">
              <a:solidFill>
                <a:srgbClr val="C9E1D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16167575" y="2215091"/>
              <a:ext cx="1044258" cy="1428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17296764" y="5603451"/>
              <a:ext cx="1898650" cy="189865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E2C8">
                <a:alpha val="89803"/>
              </a:srgbClr>
            </a:solidFill>
            <a:ln cap="flat" cmpd="sng" w="25400">
              <a:solidFill>
                <a:srgbClr val="C9E2C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17723959" y="5603451"/>
              <a:ext cx="1044258" cy="1428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0" y="2641430"/>
            <a:ext cx="9781094" cy="63741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18094" y="8139012"/>
            <a:ext cx="10912852" cy="727878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0" y="629312"/>
            <a:ext cx="22174200" cy="171835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7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APOYO DE SOSTENIMIENTO</a:t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3784600" y="3455012"/>
            <a:ext cx="8407400" cy="5997977"/>
            <a:chOff x="0" y="370744"/>
            <a:chExt cx="8407400" cy="5997977"/>
          </a:xfrm>
        </p:grpSpPr>
        <p:sp>
          <p:nvSpPr>
            <p:cNvPr id="143" name="Google Shape;143;p21"/>
            <p:cNvSpPr/>
            <p:nvPr/>
          </p:nvSpPr>
          <p:spPr>
            <a:xfrm>
              <a:off x="0" y="370744"/>
              <a:ext cx="8407400" cy="336296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0" y="370744"/>
              <a:ext cx="8407400" cy="3362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4150" lIns="462275" spcFirstLastPara="1" rIns="462275" wrap="square" tIns="264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CO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Etapa Lectiva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275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0" y="2765821"/>
              <a:ext cx="8407400" cy="3602900"/>
            </a:xfrm>
            <a:prstGeom prst="rect">
              <a:avLst/>
            </a:prstGeom>
            <a:solidFill>
              <a:srgbClr val="C9E1DE">
                <a:alpha val="89803"/>
              </a:srgbClr>
            </a:solidFill>
            <a:ln cap="flat" cmpd="sng" w="25400">
              <a:solidFill>
                <a:srgbClr val="C9E1D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0" y="2765821"/>
              <a:ext cx="8407400" cy="36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0025" lIns="160000" spcFirstLastPara="1" rIns="213350" wrap="square" tIns="160000">
              <a:noAutofit/>
            </a:bodyPr>
            <a:lstStyle/>
            <a:p>
              <a:pPr indent="-952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810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Char char="•"/>
              </a:pPr>
              <a:r>
                <a:rPr b="0" i="0" lang="es-CO" sz="6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50% SMMLV + EPS</a:t>
              </a:r>
              <a:endPara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81000" lvl="1" marL="285750" marR="0" rtl="0" algn="l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Char char="•"/>
              </a:pPr>
              <a:r>
                <a:rPr b="0" i="0" lang="es-CO" sz="6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Solo Hay formación</a:t>
              </a:r>
              <a:endPara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13766800" y="7271641"/>
            <a:ext cx="8407400" cy="6677040"/>
            <a:chOff x="0" y="31212"/>
            <a:chExt cx="8407400" cy="6677040"/>
          </a:xfrm>
        </p:grpSpPr>
        <p:sp>
          <p:nvSpPr>
            <p:cNvPr id="148" name="Google Shape;148;p21"/>
            <p:cNvSpPr/>
            <p:nvPr/>
          </p:nvSpPr>
          <p:spPr>
            <a:xfrm>
              <a:off x="0" y="31212"/>
              <a:ext cx="8407400" cy="3282739"/>
            </a:xfrm>
            <a:prstGeom prst="rect">
              <a:avLst/>
            </a:prstGeom>
            <a:solidFill>
              <a:srgbClr val="FB4C0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0" y="31212"/>
              <a:ext cx="8407400" cy="3282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4150" lIns="462275" spcFirstLastPara="1" rIns="462275" wrap="square" tIns="264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CO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Etapa Productiva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275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0" y="2273914"/>
              <a:ext cx="8407400" cy="4434338"/>
            </a:xfrm>
            <a:prstGeom prst="rect">
              <a:avLst/>
            </a:prstGeom>
            <a:solidFill>
              <a:srgbClr val="FCD0CC">
                <a:alpha val="89803"/>
              </a:srgbClr>
            </a:solidFill>
            <a:ln cap="flat" cmpd="sng" w="25400">
              <a:solidFill>
                <a:srgbClr val="CAD5E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0" y="2273914"/>
              <a:ext cx="8407400" cy="4434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80050" lIns="320025" spcFirstLastPara="1" rIns="426700" wrap="square" tIns="320025">
              <a:noAutofit/>
            </a:bodyPr>
            <a:lstStyle/>
            <a:p>
              <a:pPr indent="-3810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Char char="•"/>
              </a:pPr>
              <a:r>
                <a:rPr b="0" i="0" lang="es-CO" sz="6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100% ó 75% SMMLV + EPS + ARL (Tasa 10,5%)</a:t>
              </a:r>
              <a:endPara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81000" lvl="1" marL="285750" marR="0" rtl="0" algn="l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Char char="•"/>
              </a:pPr>
              <a:r>
                <a:rPr b="0" i="0" lang="es-CO" sz="6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Práctica</a:t>
              </a:r>
              <a:endPara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203200"/>
            <a:ext cx="22174200" cy="2709553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DEBERES PARA LA EJECUCIÓN DEL CONTRATO DE APRENDIZAJE</a:t>
            </a:r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2076451" y="3744855"/>
            <a:ext cx="20345397" cy="11843923"/>
            <a:chOff x="1" y="13172"/>
            <a:chExt cx="20345397" cy="11843923"/>
          </a:xfrm>
        </p:grpSpPr>
        <p:sp>
          <p:nvSpPr>
            <p:cNvPr id="158" name="Google Shape;158;p22"/>
            <p:cNvSpPr/>
            <p:nvPr/>
          </p:nvSpPr>
          <p:spPr>
            <a:xfrm rot="5400000">
              <a:off x="-423854" y="667945"/>
              <a:ext cx="2825699" cy="1977989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2" y="1233085"/>
              <a:ext cx="1977989" cy="847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 rot="5400000">
              <a:off x="10012422" y="-8021261"/>
              <a:ext cx="2298544" cy="1836741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 txBox="1"/>
            <p:nvPr/>
          </p:nvSpPr>
          <p:spPr>
            <a:xfrm>
              <a:off x="1977989" y="125378"/>
              <a:ext cx="18255205" cy="2074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55600" spcFirstLastPara="1" rIns="31750" wrap="square" tIns="31750">
              <a:noAutofit/>
            </a:bodyPr>
            <a:lstStyle/>
            <a:p>
              <a:pPr indent="-3175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Char char="•"/>
              </a:pPr>
              <a:r>
                <a:rPr b="0" i="0" lang="es-CO" sz="5000" u="none" cap="none" strike="noStrike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Todo proceso de Contratación debe realizarse por la plataforma SGVA o CAPRENDIZAJE, no son válidos aquellos que se realicen telefónicamente o por referencia.</a:t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 rot="5400000">
              <a:off x="-423854" y="3597047"/>
              <a:ext cx="2825699" cy="1977989"/>
            </a:xfrm>
            <a:prstGeom prst="chevron">
              <a:avLst>
                <a:gd fmla="val 50000" name="adj"/>
              </a:avLst>
            </a:prstGeom>
            <a:solidFill>
              <a:srgbClr val="F48303"/>
            </a:solidFill>
            <a:ln cap="flat" cmpd="sng" w="25400">
              <a:solidFill>
                <a:srgbClr val="F4830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2" y="4162187"/>
              <a:ext cx="1977989" cy="847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 rot="5400000">
              <a:off x="10012422" y="-5092160"/>
              <a:ext cx="2298544" cy="1836741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4830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 txBox="1"/>
            <p:nvPr/>
          </p:nvSpPr>
          <p:spPr>
            <a:xfrm>
              <a:off x="1977989" y="3054479"/>
              <a:ext cx="18255205" cy="2074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55600" spcFirstLastPara="1" rIns="31750" wrap="square" tIns="31750">
              <a:noAutofit/>
            </a:bodyPr>
            <a:lstStyle/>
            <a:p>
              <a:pPr indent="-3175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Char char="•"/>
              </a:pPr>
              <a:r>
                <a:rPr b="0" i="0" lang="es-CO" sz="5000" u="none" cap="none" strike="noStrike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El Reglamento del Aprendiz prohíbe la realización de dos (2) o más procesos de selección simultáneos.</a:t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rot="5400000">
              <a:off x="-423854" y="6526149"/>
              <a:ext cx="2825699" cy="1977989"/>
            </a:xfrm>
            <a:prstGeom prst="chevron">
              <a:avLst>
                <a:gd fmla="val 50000" name="adj"/>
              </a:avLst>
            </a:prstGeom>
            <a:solidFill>
              <a:srgbClr val="F15007"/>
            </a:solidFill>
            <a:ln cap="flat" cmpd="sng" w="25400">
              <a:solidFill>
                <a:srgbClr val="F150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2" y="7091289"/>
              <a:ext cx="1977989" cy="847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 rot="5400000">
              <a:off x="10012422" y="-2163058"/>
              <a:ext cx="2298544" cy="1836741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150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1977989" y="5983581"/>
              <a:ext cx="18255205" cy="2074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55600" spcFirstLastPara="1" rIns="31750" wrap="square" tIns="31750">
              <a:noAutofit/>
            </a:bodyPr>
            <a:lstStyle/>
            <a:p>
              <a:pPr indent="-3175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Char char="•"/>
              </a:pPr>
              <a:r>
                <a:rPr b="0" i="0" lang="es-CO" sz="5000" u="none" cap="none" strike="noStrike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Las fechas de formación son inmodificables, a no ser que exista una Resolución de la entidad.</a:t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 rot="5400000">
              <a:off x="-423854" y="9455251"/>
              <a:ext cx="2825699" cy="1977989"/>
            </a:xfrm>
            <a:prstGeom prst="chevron">
              <a:avLst>
                <a:gd fmla="val 50000" name="adj"/>
              </a:avLst>
            </a:prstGeom>
            <a:solidFill>
              <a:srgbClr val="ED210B"/>
            </a:solidFill>
            <a:ln cap="flat" cmpd="sng" w="25400">
              <a:solidFill>
                <a:srgbClr val="ED21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2" y="10020391"/>
              <a:ext cx="1977989" cy="847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0012422" y="766043"/>
              <a:ext cx="2298544" cy="1836741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D21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 txBox="1"/>
            <p:nvPr/>
          </p:nvSpPr>
          <p:spPr>
            <a:xfrm>
              <a:off x="1977989" y="8912682"/>
              <a:ext cx="18255205" cy="2074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55600" spcFirstLastPara="1" rIns="31750" wrap="square" tIns="31750">
              <a:noAutofit/>
            </a:bodyPr>
            <a:lstStyle/>
            <a:p>
              <a:pPr indent="-3175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Char char="•"/>
              </a:pPr>
              <a:r>
                <a:rPr b="0" i="0" lang="es-CO" sz="5000" u="none" cap="none" strike="noStrike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El Reglamento del Aprendiz SENA contempla que el aprendiz está obligado a asistir a los procesos de selección.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