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5748000" cx="24384000"/>
  <p:notesSz cx="7010400" cy="9296400"/>
  <p:embeddedFontLs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806450" y="696913"/>
            <a:ext cx="53975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8" y="3319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8" y="8088314"/>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tx">
  <p:cSld name="TITLE_AND_BODY">
    <p:spTree>
      <p:nvGrpSpPr>
        <p:cNvPr id="13" name="Shape 13"/>
        <p:cNvGrpSpPr/>
        <p:nvPr/>
      </p:nvGrpSpPr>
      <p:grpSpPr>
        <a:xfrm>
          <a:off x="0" y="0"/>
          <a:ext cx="0" cy="0"/>
          <a:chOff x="0" y="0"/>
          <a:chExt cx="0" cy="0"/>
        </a:xfrm>
      </p:grpSpPr>
      <p:sp>
        <p:nvSpPr>
          <p:cNvPr id="14" name="Google Shape;14;p3"/>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arriba)">
  <p:cSld name="Título (arriba)">
    <p:spTree>
      <p:nvGrpSpPr>
        <p:cNvPr id="15" name="Shape 15"/>
        <p:cNvGrpSpPr/>
        <p:nvPr/>
      </p:nvGrpSpPr>
      <p:grpSpPr>
        <a:xfrm>
          <a:off x="0" y="0"/>
          <a:ext cx="0" cy="0"/>
          <a:chOff x="0" y="0"/>
          <a:chExt cx="0" cy="0"/>
        </a:xfrm>
      </p:grpSpPr>
      <p:sp>
        <p:nvSpPr>
          <p:cNvPr id="16" name="Google Shape;16;p4"/>
          <p:cNvSpPr txBox="1"/>
          <p:nvPr>
            <p:ph type="title"/>
          </p:nvPr>
        </p:nvSpPr>
        <p:spPr>
          <a:xfrm>
            <a:off x="4387453" y="1373189"/>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7" name="Google Shape;17;p4"/>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18" name="Shape 18"/>
        <p:cNvGrpSpPr/>
        <p:nvPr/>
      </p:nvGrpSpPr>
      <p:grpSpPr>
        <a:xfrm>
          <a:off x="0" y="0"/>
          <a:ext cx="0" cy="0"/>
          <a:chOff x="0" y="0"/>
          <a:chExt cx="0" cy="0"/>
        </a:xfrm>
      </p:grpSpPr>
      <p:sp>
        <p:nvSpPr>
          <p:cNvPr id="19" name="Google Shape;19;p5"/>
          <p:cNvSpPr txBox="1"/>
          <p:nvPr>
            <p:ph type="title"/>
          </p:nvPr>
        </p:nvSpPr>
        <p:spPr>
          <a:xfrm>
            <a:off x="4387453" y="1373189"/>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5"/>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1" name="Google Shape;21;p5"/>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22" name="Shape 22"/>
        <p:cNvGrpSpPr/>
        <p:nvPr/>
      </p:nvGrpSpPr>
      <p:grpSpPr>
        <a:xfrm>
          <a:off x="0" y="0"/>
          <a:ext cx="0" cy="0"/>
          <a:chOff x="0" y="0"/>
          <a:chExt cx="0" cy="0"/>
        </a:xfrm>
      </p:grpSpPr>
      <p:sp>
        <p:nvSpPr>
          <p:cNvPr id="23" name="Google Shape;23;p6"/>
          <p:cNvSpPr/>
          <p:nvPr>
            <p:ph idx="2" type="pic"/>
          </p:nvPr>
        </p:nvSpPr>
        <p:spPr>
          <a:xfrm>
            <a:off x="12495609" y="4659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24" name="Google Shape;24;p6"/>
          <p:cNvSpPr txBox="1"/>
          <p:nvPr>
            <p:ph type="title"/>
          </p:nvPr>
        </p:nvSpPr>
        <p:spPr>
          <a:xfrm>
            <a:off x="4387453" y="1373189"/>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5" name="Google Shape;25;p6"/>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Autofit/>
          </a:bodyPr>
          <a:lstStyle>
            <a:lvl1pPr indent="-615222" lvl="0" marL="457200" algn="l">
              <a:lnSpc>
                <a:spcPct val="100000"/>
              </a:lnSpc>
              <a:spcBef>
                <a:spcPts val="5100"/>
              </a:spcBef>
              <a:spcAft>
                <a:spcPts val="0"/>
              </a:spcAft>
              <a:buClr>
                <a:srgbClr val="FFFFFF"/>
              </a:buClr>
              <a:buSzPts val="6089"/>
              <a:buFont typeface="Helvetica Neue"/>
              <a:buChar char="•"/>
              <a:defRPr sz="4199"/>
            </a:lvl1pPr>
            <a:lvl2pPr indent="-615222" lvl="1" marL="914400" algn="l">
              <a:lnSpc>
                <a:spcPct val="100000"/>
              </a:lnSpc>
              <a:spcBef>
                <a:spcPts val="5100"/>
              </a:spcBef>
              <a:spcAft>
                <a:spcPts val="0"/>
              </a:spcAft>
              <a:buClr>
                <a:srgbClr val="FFFFFF"/>
              </a:buClr>
              <a:buSzPts val="6089"/>
              <a:buFont typeface="Helvetica Neue"/>
              <a:buChar char="•"/>
              <a:defRPr sz="4199"/>
            </a:lvl2pPr>
            <a:lvl3pPr indent="-615222" lvl="2" marL="1371600" algn="l">
              <a:lnSpc>
                <a:spcPct val="100000"/>
              </a:lnSpc>
              <a:spcBef>
                <a:spcPts val="5100"/>
              </a:spcBef>
              <a:spcAft>
                <a:spcPts val="0"/>
              </a:spcAft>
              <a:buClr>
                <a:srgbClr val="FFFFFF"/>
              </a:buClr>
              <a:buSzPts val="6089"/>
              <a:buFont typeface="Helvetica Neue"/>
              <a:buChar char="•"/>
              <a:defRPr sz="4199"/>
            </a:lvl3pPr>
            <a:lvl4pPr indent="-615222" lvl="3" marL="1828800" algn="l">
              <a:lnSpc>
                <a:spcPct val="100000"/>
              </a:lnSpc>
              <a:spcBef>
                <a:spcPts val="5100"/>
              </a:spcBef>
              <a:spcAft>
                <a:spcPts val="0"/>
              </a:spcAft>
              <a:buClr>
                <a:srgbClr val="FFFFFF"/>
              </a:buClr>
              <a:buSzPts val="6089"/>
              <a:buFont typeface="Helvetica Neue"/>
              <a:buChar char="•"/>
              <a:defRPr sz="4199"/>
            </a:lvl4pPr>
            <a:lvl5pPr indent="-615222" lvl="4" marL="2286000" algn="l">
              <a:lnSpc>
                <a:spcPct val="100000"/>
              </a:lnSpc>
              <a:spcBef>
                <a:spcPts val="5100"/>
              </a:spcBef>
              <a:spcAft>
                <a:spcPts val="0"/>
              </a:spcAft>
              <a:buClr>
                <a:srgbClr val="FFFFFF"/>
              </a:buClr>
              <a:buSzPts val="6089"/>
              <a:buFont typeface="Helvetica Neue"/>
              <a:buChar char="•"/>
              <a:defRPr sz="4199"/>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6" name="Google Shape;26;p6"/>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27" name="Shape 27"/>
        <p:cNvGrpSpPr/>
        <p:nvPr/>
      </p:nvGrpSpPr>
      <p:grpSpPr>
        <a:xfrm>
          <a:off x="0" y="0"/>
          <a:ext cx="0" cy="0"/>
          <a:chOff x="0" y="0"/>
          <a:chExt cx="0" cy="0"/>
        </a:xfrm>
      </p:grpSpPr>
      <p:sp>
        <p:nvSpPr>
          <p:cNvPr id="28" name="Google Shape;28;p7"/>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9" name="Google Shape;29;p7"/>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30" name="Shape 30"/>
        <p:cNvGrpSpPr/>
        <p:nvPr/>
      </p:nvGrpSpPr>
      <p:grpSpPr>
        <a:xfrm>
          <a:off x="0" y="0"/>
          <a:ext cx="0" cy="0"/>
          <a:chOff x="0" y="0"/>
          <a:chExt cx="0" cy="0"/>
        </a:xfrm>
      </p:grpSpPr>
      <p:sp>
        <p:nvSpPr>
          <p:cNvPr id="31" name="Google Shape;31;p8"/>
          <p:cNvSpPr/>
          <p:nvPr>
            <p:ph idx="2" type="pic"/>
          </p:nvPr>
        </p:nvSpPr>
        <p:spPr>
          <a:xfrm>
            <a:off x="12513469" y="7999017"/>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2" name="Google Shape;32;p8"/>
          <p:cNvSpPr/>
          <p:nvPr>
            <p:ph idx="3" type="pic"/>
          </p:nvPr>
        </p:nvSpPr>
        <p:spPr>
          <a:xfrm>
            <a:off x="12513469" y="1908970"/>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3" name="Google Shape;33;p8"/>
          <p:cNvSpPr/>
          <p:nvPr>
            <p:ph idx="4" type="pic"/>
          </p:nvPr>
        </p:nvSpPr>
        <p:spPr>
          <a:xfrm>
            <a:off x="4387453" y="1908968"/>
            <a:ext cx="7500938" cy="1157287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4" name="Google Shape;34;p8"/>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35" name="Shape 35"/>
        <p:cNvGrpSpPr/>
        <p:nvPr/>
      </p:nvGrpSpPr>
      <p:grpSpPr>
        <a:xfrm>
          <a:off x="0" y="0"/>
          <a:ext cx="0" cy="0"/>
          <a:chOff x="0" y="0"/>
          <a:chExt cx="0" cy="0"/>
        </a:xfrm>
      </p:grpSpPr>
      <p:sp>
        <p:nvSpPr>
          <p:cNvPr id="36" name="Google Shape;36;p9"/>
          <p:cNvSpPr txBox="1"/>
          <p:nvPr>
            <p:ph idx="1" type="body"/>
          </p:nvPr>
        </p:nvSpPr>
        <p:spPr>
          <a:xfrm>
            <a:off x="4833938" y="9963548"/>
            <a:ext cx="14716126" cy="698267"/>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9"/>
          <p:cNvSpPr txBox="1"/>
          <p:nvPr>
            <p:ph idx="2" type="body"/>
          </p:nvPr>
        </p:nvSpPr>
        <p:spPr>
          <a:xfrm>
            <a:off x="4833938" y="7031473"/>
            <a:ext cx="14716126" cy="944488"/>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8" name="Google Shape;38;p9"/>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39" name="Shape 39"/>
        <p:cNvGrpSpPr/>
        <p:nvPr/>
      </p:nvGrpSpPr>
      <p:grpSpPr>
        <a:xfrm>
          <a:off x="0" y="0"/>
          <a:ext cx="0" cy="0"/>
          <a:chOff x="0" y="0"/>
          <a:chExt cx="0" cy="0"/>
        </a:xfrm>
      </p:grpSpPr>
      <p:sp>
        <p:nvSpPr>
          <p:cNvPr id="40" name="Google Shape;40;p10"/>
          <p:cNvSpPr/>
          <p:nvPr>
            <p:ph idx="2" type="pic"/>
          </p:nvPr>
        </p:nvSpPr>
        <p:spPr>
          <a:xfrm>
            <a:off x="3048001" y="101600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1" name="Google Shape;41;p10"/>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type="title"/>
          </p:nvPr>
        </p:nvSpPr>
        <p:spPr>
          <a:xfrm>
            <a:off x="4387453" y="1373189"/>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843395" y="14089063"/>
            <a:ext cx="687688" cy="51360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9.jpg"/><Relationship Id="rId5" Type="http://schemas.openxmlformats.org/officeDocument/2006/relationships/image" Target="../media/image25.jpg"/><Relationship Id="rId6" Type="http://schemas.openxmlformats.org/officeDocument/2006/relationships/image" Target="../media/image13.jpg"/><Relationship Id="rId7" Type="http://schemas.openxmlformats.org/officeDocument/2006/relationships/image" Target="../media/image17.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8.jpg"/><Relationship Id="rId9" Type="http://schemas.openxmlformats.org/officeDocument/2006/relationships/image" Target="../media/image16.jpg"/><Relationship Id="rId5" Type="http://schemas.openxmlformats.org/officeDocument/2006/relationships/image" Target="../media/image23.jpg"/><Relationship Id="rId6" Type="http://schemas.openxmlformats.org/officeDocument/2006/relationships/image" Target="../media/image21.png"/><Relationship Id="rId7" Type="http://schemas.openxmlformats.org/officeDocument/2006/relationships/image" Target="../media/image12.png"/><Relationship Id="rId8"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6.jpg"/><Relationship Id="rId5" Type="http://schemas.openxmlformats.org/officeDocument/2006/relationships/image" Target="../media/image5.jp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jpg"/><Relationship Id="rId5" Type="http://schemas.openxmlformats.org/officeDocument/2006/relationships/image" Target="../media/image20.jp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 name="Shape 45"/>
        <p:cNvGrpSpPr/>
        <p:nvPr/>
      </p:nvGrpSpPr>
      <p:grpSpPr>
        <a:xfrm>
          <a:off x="0" y="0"/>
          <a:ext cx="0" cy="0"/>
          <a:chOff x="0" y="0"/>
          <a:chExt cx="0" cy="0"/>
        </a:xfrm>
      </p:grpSpPr>
      <p:grpSp>
        <p:nvGrpSpPr>
          <p:cNvPr id="46" name="Google Shape;46;p11"/>
          <p:cNvGrpSpPr/>
          <p:nvPr/>
        </p:nvGrpSpPr>
        <p:grpSpPr>
          <a:xfrm>
            <a:off x="3352036" y="6596917"/>
            <a:ext cx="20255050" cy="2433837"/>
            <a:chOff x="9366811" y="5670923"/>
            <a:chExt cx="10365804" cy="2433837"/>
          </a:xfrm>
        </p:grpSpPr>
        <p:sp>
          <p:nvSpPr>
            <p:cNvPr id="47" name="Google Shape;47;p11"/>
            <p:cNvSpPr txBox="1"/>
            <p:nvPr/>
          </p:nvSpPr>
          <p:spPr>
            <a:xfrm>
              <a:off x="9366811" y="5670923"/>
              <a:ext cx="10365804" cy="2290068"/>
            </a:xfrm>
            <a:prstGeom prst="rect">
              <a:avLst/>
            </a:prstGeom>
            <a:noFill/>
            <a:ln>
              <a:noFill/>
            </a:ln>
          </p:spPr>
          <p:txBody>
            <a:bodyPr anchorCtr="0" anchor="b" bIns="71425" lIns="71425" spcFirstLastPara="1" rIns="71425" wrap="square" tIns="71425">
              <a:noAutofit/>
            </a:bodyPr>
            <a:lstStyle/>
            <a:p>
              <a:pPr indent="9651" lvl="0" marL="28955" marR="28955" rtl="0" algn="l">
                <a:lnSpc>
                  <a:spcPct val="100000"/>
                </a:lnSpc>
                <a:spcBef>
                  <a:spcPts val="0"/>
                </a:spcBef>
                <a:spcAft>
                  <a:spcPts val="0"/>
                </a:spcAft>
                <a:buClr>
                  <a:srgbClr val="434343"/>
                </a:buClr>
                <a:buSzPts val="13016"/>
                <a:buFont typeface="Calibri"/>
                <a:buNone/>
              </a:pPr>
              <a:r>
                <a:rPr b="1" i="0" lang="es-CO" sz="13016" u="none" cap="none" strike="noStrike">
                  <a:solidFill>
                    <a:srgbClr val="434343"/>
                  </a:solidFill>
                  <a:latin typeface="Calibri"/>
                  <a:ea typeface="Calibri"/>
                  <a:cs typeface="Calibri"/>
                  <a:sym typeface="Calibri"/>
                </a:rPr>
                <a:t>Bienestar al Aprendiz</a:t>
              </a:r>
              <a:endParaRPr/>
            </a:p>
          </p:txBody>
        </p:sp>
        <p:sp>
          <p:nvSpPr>
            <p:cNvPr id="48" name="Google Shape;48;p11"/>
            <p:cNvSpPr/>
            <p:nvPr/>
          </p:nvSpPr>
          <p:spPr>
            <a:xfrm>
              <a:off x="9366811" y="7960991"/>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grpSp>
      <p:pic>
        <p:nvPicPr>
          <p:cNvPr id="49" name="Google Shape;49;p11"/>
          <p:cNvPicPr preferRelativeResize="0"/>
          <p:nvPr/>
        </p:nvPicPr>
        <p:blipFill rotWithShape="1">
          <a:blip r:embed="rId4">
            <a:alphaModFix/>
          </a:blip>
          <a:srcRect b="0" l="0" r="0" t="0"/>
          <a:stretch/>
        </p:blipFill>
        <p:spPr>
          <a:xfrm>
            <a:off x="18937192" y="11800801"/>
            <a:ext cx="4669893" cy="23145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174" name="Google Shape;174;p20"/>
          <p:cNvSpPr/>
          <p:nvPr/>
        </p:nvSpPr>
        <p:spPr>
          <a:xfrm>
            <a:off x="484653" y="981784"/>
            <a:ext cx="20912308" cy="166199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rPr b="1" i="0" lang="es-CO" sz="4800" u="none" cap="none" strike="noStrike">
                <a:solidFill>
                  <a:schemeClr val="dk1"/>
                </a:solidFill>
                <a:latin typeface="Calibri"/>
                <a:ea typeface="Calibri"/>
                <a:cs typeface="Calibri"/>
                <a:sym typeface="Calibri"/>
              </a:rPr>
              <a:t>2. Incentivar al aprendiz en su proceso de formación profesional integral mediante la implementación de un programa de estímulos que se materializa en los objetivos operativos </a:t>
            </a:r>
            <a:endParaRPr/>
          </a:p>
        </p:txBody>
      </p:sp>
      <p:sp>
        <p:nvSpPr>
          <p:cNvPr id="175" name="Google Shape;175;p20"/>
          <p:cNvSpPr/>
          <p:nvPr/>
        </p:nvSpPr>
        <p:spPr>
          <a:xfrm>
            <a:off x="1642891" y="4383585"/>
            <a:ext cx="21610321" cy="23083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800"/>
              <a:buFont typeface="Calibri"/>
              <a:buNone/>
            </a:pPr>
            <a:r>
              <a:rPr b="0" i="0" lang="es-CO" sz="4800" u="none" cap="none" strike="noStrike">
                <a:solidFill>
                  <a:srgbClr val="434343"/>
                </a:solidFill>
                <a:latin typeface="Calibri"/>
                <a:ea typeface="Calibri"/>
                <a:cs typeface="Calibri"/>
                <a:sym typeface="Calibri"/>
              </a:rPr>
              <a:t>Busca lograr que los aprendices vean en los estímulos que entrega el Sena, un reconocimiento a su esfuerzo en el proceso formativo y un impulso para la excelencia</a:t>
            </a:r>
            <a:endParaRPr/>
          </a:p>
          <a:p>
            <a:pPr indent="0" lvl="0" marL="0" marR="0" rtl="0" algn="ctr">
              <a:lnSpc>
                <a:spcPct val="100000"/>
              </a:lnSpc>
              <a:spcBef>
                <a:spcPts val="0"/>
              </a:spcBef>
              <a:spcAft>
                <a:spcPts val="0"/>
              </a:spcAft>
              <a:buClr>
                <a:srgbClr val="FFFFFF"/>
              </a:buClr>
              <a:buSzPts val="4800"/>
              <a:buFont typeface="Helvetica Neue"/>
              <a:buNone/>
            </a:pPr>
            <a:r>
              <a:t/>
            </a:r>
            <a:endParaRPr b="0" i="0" sz="4800" u="none" cap="none" strike="noStrike">
              <a:solidFill>
                <a:srgbClr val="434343"/>
              </a:solidFill>
              <a:latin typeface="Calibri"/>
              <a:ea typeface="Calibri"/>
              <a:cs typeface="Calibri"/>
              <a:sym typeface="Calibri"/>
            </a:endParaRPr>
          </a:p>
        </p:txBody>
      </p:sp>
      <p:sp>
        <p:nvSpPr>
          <p:cNvPr id="176" name="Google Shape;176;p20"/>
          <p:cNvSpPr/>
          <p:nvPr/>
        </p:nvSpPr>
        <p:spPr>
          <a:xfrm>
            <a:off x="7315036" y="6924288"/>
            <a:ext cx="9387840" cy="946703"/>
          </a:xfrm>
          <a:prstGeom prst="roundRect">
            <a:avLst>
              <a:gd fmla="val 16667" name="adj"/>
            </a:avLst>
          </a:prstGeom>
          <a:solidFill>
            <a:srgbClr val="0691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Objetivos operativos </a:t>
            </a:r>
            <a:endParaRPr/>
          </a:p>
        </p:txBody>
      </p:sp>
      <p:sp>
        <p:nvSpPr>
          <p:cNvPr id="177" name="Google Shape;177;p20"/>
          <p:cNvSpPr/>
          <p:nvPr/>
        </p:nvSpPr>
        <p:spPr>
          <a:xfrm>
            <a:off x="1063772" y="8992439"/>
            <a:ext cx="22768559" cy="6494085"/>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100000"/>
              </a:lnSpc>
              <a:spcBef>
                <a:spcPts val="0"/>
              </a:spcBef>
              <a:spcAft>
                <a:spcPts val="0"/>
              </a:spcAft>
              <a:buClr>
                <a:srgbClr val="434343"/>
              </a:buClr>
              <a:buSzPts val="4000"/>
              <a:buFont typeface="Noto Sans Symbols"/>
              <a:buChar char="❖"/>
            </a:pPr>
            <a:r>
              <a:rPr b="0" i="0" lang="es-CO" sz="4000" u="none" cap="none" strike="noStrike">
                <a:solidFill>
                  <a:srgbClr val="434343"/>
                </a:solidFill>
                <a:latin typeface="Calibri"/>
                <a:ea typeface="Calibri"/>
                <a:cs typeface="Calibri"/>
                <a:sym typeface="Calibri"/>
              </a:rPr>
              <a:t>Generar escenarios de reconocimiento para aprendices en ejes de liderazgo, proyección social, formación y de talentos </a:t>
            </a:r>
            <a:endParaRPr/>
          </a:p>
          <a:p>
            <a:pPr indent="-571500" lvl="0" marL="571500" marR="0" rtl="0" algn="just">
              <a:lnSpc>
                <a:spcPct val="100000"/>
              </a:lnSpc>
              <a:spcBef>
                <a:spcPts val="0"/>
              </a:spcBef>
              <a:spcAft>
                <a:spcPts val="0"/>
              </a:spcAft>
              <a:buClr>
                <a:schemeClr val="dk2"/>
              </a:buClr>
              <a:buSzPts val="4000"/>
              <a:buFont typeface="Noto Sans Symbols"/>
              <a:buChar char="❖"/>
            </a:pPr>
            <a:r>
              <a:rPr b="0" i="0" lang="es-CO" sz="4000" u="none" cap="none" strike="noStrike">
                <a:solidFill>
                  <a:schemeClr val="dk2"/>
                </a:solidFill>
                <a:latin typeface="Calibri"/>
                <a:ea typeface="Calibri"/>
                <a:cs typeface="Calibri"/>
                <a:sym typeface="Calibri"/>
              </a:rPr>
              <a:t>Promover el desarrollo de monitorias como reconocimiento a la excelencia en el proceso de formación profesional integral</a:t>
            </a:r>
            <a:endParaRPr/>
          </a:p>
          <a:p>
            <a:pPr indent="-571500" lvl="0" marL="571500" marR="0" rtl="0" algn="just">
              <a:lnSpc>
                <a:spcPct val="100000"/>
              </a:lnSpc>
              <a:spcBef>
                <a:spcPts val="0"/>
              </a:spcBef>
              <a:spcAft>
                <a:spcPts val="0"/>
              </a:spcAft>
              <a:buClr>
                <a:schemeClr val="dk2"/>
              </a:buClr>
              <a:buSzPts val="4000"/>
              <a:buFont typeface="Noto Sans Symbols"/>
              <a:buChar char="❖"/>
            </a:pPr>
            <a:r>
              <a:rPr b="0" i="0" lang="es-CO" sz="4000" u="none" cap="none" strike="noStrike">
                <a:solidFill>
                  <a:schemeClr val="dk2"/>
                </a:solidFill>
                <a:latin typeface="Calibri"/>
                <a:ea typeface="Calibri"/>
                <a:cs typeface="Calibri"/>
                <a:sym typeface="Calibri"/>
              </a:rPr>
              <a:t>Asignar apoyos socioeconómicos para aprendices en situación de vulnerabilidad social e inseguridad económica como medio para promover si excelencia académica y humana </a:t>
            </a:r>
            <a:endParaRPr/>
          </a:p>
          <a:p>
            <a:pPr indent="-571500" lvl="0" marL="571500" marR="0" rtl="0" algn="just">
              <a:lnSpc>
                <a:spcPct val="100000"/>
              </a:lnSpc>
              <a:spcBef>
                <a:spcPts val="0"/>
              </a:spcBef>
              <a:spcAft>
                <a:spcPts val="0"/>
              </a:spcAft>
              <a:buClr>
                <a:schemeClr val="dk2"/>
              </a:buClr>
              <a:buSzPts val="4000"/>
              <a:buFont typeface="Noto Sans Symbols"/>
              <a:buChar char="❖"/>
            </a:pPr>
            <a:r>
              <a:rPr b="0" i="0" lang="es-CO" sz="4000" u="none" cap="none" strike="noStrike">
                <a:solidFill>
                  <a:schemeClr val="dk2"/>
                </a:solidFill>
                <a:latin typeface="Calibri"/>
                <a:ea typeface="Calibri"/>
                <a:cs typeface="Calibri"/>
                <a:sym typeface="Calibri"/>
              </a:rPr>
              <a:t>Asignar apoyos de transporte para la movilidad de los aprendices en su proceso formativo</a:t>
            </a:r>
            <a:endParaRPr/>
          </a:p>
          <a:p>
            <a:pPr indent="-571500" lvl="0" marL="571500" marR="0" rtl="0" algn="just">
              <a:lnSpc>
                <a:spcPct val="100000"/>
              </a:lnSpc>
              <a:spcBef>
                <a:spcPts val="0"/>
              </a:spcBef>
              <a:spcAft>
                <a:spcPts val="0"/>
              </a:spcAft>
              <a:buClr>
                <a:schemeClr val="dk2"/>
              </a:buClr>
              <a:buSzPts val="4000"/>
              <a:buFont typeface="Noto Sans Symbols"/>
              <a:buChar char="❖"/>
            </a:pPr>
            <a:r>
              <a:rPr b="0" i="0" lang="es-CO" sz="4000" u="none" cap="none" strike="noStrike">
                <a:solidFill>
                  <a:schemeClr val="dk2"/>
                </a:solidFill>
                <a:latin typeface="Calibri"/>
                <a:ea typeface="Calibri"/>
                <a:cs typeface="Calibri"/>
                <a:sym typeface="Calibri"/>
              </a:rPr>
              <a:t>Asignar apoyos de alimentación para aprendices </a:t>
            </a:r>
            <a:endParaRPr/>
          </a:p>
          <a:p>
            <a:pPr indent="0" lvl="0" marL="0" marR="0" rtl="0" algn="just">
              <a:lnSpc>
                <a:spcPct val="100000"/>
              </a:lnSpc>
              <a:spcBef>
                <a:spcPts val="0"/>
              </a:spcBef>
              <a:spcAft>
                <a:spcPts val="0"/>
              </a:spcAft>
              <a:buClr>
                <a:srgbClr val="FFFFFF"/>
              </a:buClr>
              <a:buSzPts val="4800"/>
              <a:buFont typeface="Helvetica Neue"/>
              <a:buNone/>
            </a:pPr>
            <a:r>
              <a:t/>
            </a:r>
            <a:endParaRPr b="0" i="0" sz="4800" u="none" cap="none" strike="noStrike">
              <a:solidFill>
                <a:srgbClr val="434343"/>
              </a:solidFill>
              <a:latin typeface="Calibri"/>
              <a:ea typeface="Calibri"/>
              <a:cs typeface="Calibri"/>
              <a:sym typeface="Calibri"/>
            </a:endParaRPr>
          </a:p>
          <a:p>
            <a:pPr indent="0" lvl="0" marL="0" marR="0" rtl="0" algn="just">
              <a:lnSpc>
                <a:spcPct val="100000"/>
              </a:lnSpc>
              <a:spcBef>
                <a:spcPts val="0"/>
              </a:spcBef>
              <a:spcAft>
                <a:spcPts val="0"/>
              </a:spcAft>
              <a:buClr>
                <a:srgbClr val="FFFFFF"/>
              </a:buClr>
              <a:buSzPts val="4800"/>
              <a:buFont typeface="Helvetica Neue"/>
              <a:buNone/>
            </a:pPr>
            <a:r>
              <a:t/>
            </a:r>
            <a:endParaRPr b="0" i="0" sz="4800" u="none" cap="none" strike="noStrike">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1"/>
          <p:cNvSpPr/>
          <p:nvPr/>
        </p:nvSpPr>
        <p:spPr>
          <a:xfrm>
            <a:off x="16490641" y="7376297"/>
            <a:ext cx="5371016" cy="2569272"/>
          </a:xfrm>
          <a:prstGeom prst="ellipse">
            <a:avLst/>
          </a:prstGeom>
          <a:solidFill>
            <a:schemeClr val="lt1"/>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33"/>
              <a:buFont typeface="Calibri"/>
              <a:buNone/>
            </a:pPr>
            <a:r>
              <a:rPr b="0" i="0" lang="es-CO" sz="3733" u="none" cap="none" strike="noStrike">
                <a:solidFill>
                  <a:srgbClr val="000000"/>
                </a:solidFill>
                <a:latin typeface="Calibri"/>
                <a:ea typeface="Calibri"/>
                <a:cs typeface="Calibri"/>
                <a:sym typeface="Calibri"/>
              </a:rPr>
              <a:t>Escuela Nacional  de liderazgo  </a:t>
            </a:r>
            <a:endParaRPr/>
          </a:p>
        </p:txBody>
      </p:sp>
      <p:sp>
        <p:nvSpPr>
          <p:cNvPr id="183" name="Google Shape;183;p21"/>
          <p:cNvSpPr/>
          <p:nvPr/>
        </p:nvSpPr>
        <p:spPr>
          <a:xfrm>
            <a:off x="9189819" y="7441729"/>
            <a:ext cx="6305251" cy="2503837"/>
          </a:xfrm>
          <a:prstGeom prst="ellipse">
            <a:avLst/>
          </a:prstGeom>
          <a:solidFill>
            <a:schemeClr val="lt1"/>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733"/>
              <a:buFont typeface="Calibri"/>
              <a:buNone/>
            </a:pPr>
            <a:r>
              <a:rPr b="0" i="0" lang="es-CO" sz="3733" u="none" cap="none" strike="noStrike">
                <a:solidFill>
                  <a:srgbClr val="000000"/>
                </a:solidFill>
                <a:latin typeface="Calibri"/>
                <a:ea typeface="Calibri"/>
                <a:cs typeface="Calibri"/>
                <a:sym typeface="Calibri"/>
              </a:rPr>
              <a:t>Proyectos Encaminados  Responsabilidad Social</a:t>
            </a:r>
            <a:endParaRPr/>
          </a:p>
        </p:txBody>
      </p:sp>
      <p:sp>
        <p:nvSpPr>
          <p:cNvPr id="184" name="Google Shape;184;p21"/>
          <p:cNvSpPr/>
          <p:nvPr/>
        </p:nvSpPr>
        <p:spPr>
          <a:xfrm>
            <a:off x="3087438" y="10126941"/>
            <a:ext cx="5498728" cy="3078309"/>
          </a:xfrm>
          <a:prstGeom prst="roundRect">
            <a:avLst>
              <a:gd fmla="val 16667" name="adj"/>
            </a:avLst>
          </a:prstGeom>
          <a:solidFill>
            <a:srgbClr val="FFFFFF"/>
          </a:solidFill>
          <a:ln cap="flat" cmpd="sng" w="9525">
            <a:solidFill>
              <a:srgbClr val="FB450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457195" lvl="0" marL="457195" marR="0" rtl="0" algn="l">
              <a:lnSpc>
                <a:spcPct val="100000"/>
              </a:lnSpc>
              <a:spcBef>
                <a:spcPts val="0"/>
              </a:spcBef>
              <a:spcAft>
                <a:spcPts val="0"/>
              </a:spcAft>
              <a:buClr>
                <a:srgbClr val="000000"/>
              </a:buClr>
              <a:buSzPts val="2800"/>
              <a:buFont typeface="Arial"/>
              <a:buChar char="•"/>
            </a:pPr>
            <a:r>
              <a:rPr b="0" i="0" lang="es-CO" sz="2800" u="none" cap="none" strike="noStrike">
                <a:solidFill>
                  <a:srgbClr val="000000"/>
                </a:solidFill>
                <a:latin typeface="Calibri"/>
                <a:ea typeface="Calibri"/>
                <a:cs typeface="Calibri"/>
                <a:sym typeface="Calibri"/>
              </a:rPr>
              <a:t>Reuniones mensuales  componente de formación / gestión </a:t>
            </a:r>
            <a:endParaRPr/>
          </a:p>
          <a:p>
            <a:pPr indent="-457195" lvl="0" marL="457195" marR="0" rtl="0" algn="l">
              <a:lnSpc>
                <a:spcPct val="100000"/>
              </a:lnSpc>
              <a:spcBef>
                <a:spcPts val="0"/>
              </a:spcBef>
              <a:spcAft>
                <a:spcPts val="0"/>
              </a:spcAft>
              <a:buClr>
                <a:srgbClr val="000000"/>
              </a:buClr>
              <a:buSzPts val="2800"/>
              <a:buFont typeface="Arial"/>
              <a:buChar char="•"/>
            </a:pPr>
            <a:r>
              <a:rPr b="0" i="0" lang="es-CO" sz="2800" u="none" cap="none" strike="noStrike">
                <a:solidFill>
                  <a:srgbClr val="000000"/>
                </a:solidFill>
                <a:latin typeface="Calibri"/>
                <a:ea typeface="Calibri"/>
                <a:cs typeface="Calibri"/>
                <a:sym typeface="Calibri"/>
              </a:rPr>
              <a:t>Seguimiento propuestas Representantes /necesidades de la jornadas </a:t>
            </a:r>
            <a:endParaRPr/>
          </a:p>
        </p:txBody>
      </p:sp>
      <p:sp>
        <p:nvSpPr>
          <p:cNvPr id="185" name="Google Shape;185;p21"/>
          <p:cNvSpPr/>
          <p:nvPr/>
        </p:nvSpPr>
        <p:spPr>
          <a:xfrm>
            <a:off x="16490645" y="10226890"/>
            <a:ext cx="5068307" cy="3034240"/>
          </a:xfrm>
          <a:prstGeom prst="roundRect">
            <a:avLst>
              <a:gd fmla="val 16667" name="adj"/>
            </a:avLst>
          </a:prstGeom>
          <a:solidFill>
            <a:srgbClr val="FFFFFF"/>
          </a:solidFill>
          <a:ln cap="flat" cmpd="sng" w="9525">
            <a:solidFill>
              <a:srgbClr val="FB450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Calibri"/>
              <a:buNone/>
            </a:pPr>
            <a:r>
              <a:rPr b="0" i="0" lang="es-CO" sz="2800" u="none" cap="none" strike="noStrike">
                <a:solidFill>
                  <a:srgbClr val="000000"/>
                </a:solidFill>
                <a:latin typeface="Calibri"/>
                <a:ea typeface="Calibri"/>
                <a:cs typeface="Calibri"/>
                <a:sym typeface="Calibri"/>
              </a:rPr>
              <a:t>Fomentar lideres integrales por medio de la  formación en Habilidades Sociales</a:t>
            </a:r>
            <a:endParaRPr/>
          </a:p>
        </p:txBody>
      </p:sp>
      <p:sp>
        <p:nvSpPr>
          <p:cNvPr id="186" name="Google Shape;186;p21"/>
          <p:cNvSpPr/>
          <p:nvPr/>
        </p:nvSpPr>
        <p:spPr>
          <a:xfrm>
            <a:off x="9593574" y="10272009"/>
            <a:ext cx="5452568" cy="3034243"/>
          </a:xfrm>
          <a:prstGeom prst="roundRect">
            <a:avLst>
              <a:gd fmla="val 16667" name="adj"/>
            </a:avLst>
          </a:prstGeom>
          <a:solidFill>
            <a:srgbClr val="FFFFFF"/>
          </a:solidFill>
          <a:ln cap="flat" cmpd="sng" w="9525">
            <a:solidFill>
              <a:srgbClr val="FB450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Calibri"/>
              <a:buNone/>
            </a:pPr>
            <a:r>
              <a:rPr b="0" i="0" lang="es-CO" sz="2800" u="none" cap="none" strike="noStrike">
                <a:solidFill>
                  <a:srgbClr val="000000"/>
                </a:solidFill>
                <a:latin typeface="Calibri"/>
                <a:ea typeface="Calibri"/>
                <a:cs typeface="Calibri"/>
                <a:sym typeface="Calibri"/>
              </a:rPr>
              <a:t>Acciones en Articulación de voluntariado</a:t>
            </a:r>
            <a:endParaRPr/>
          </a:p>
        </p:txBody>
      </p:sp>
      <p:sp>
        <p:nvSpPr>
          <p:cNvPr id="187" name="Google Shape;187;p21"/>
          <p:cNvSpPr/>
          <p:nvPr/>
        </p:nvSpPr>
        <p:spPr>
          <a:xfrm>
            <a:off x="3087438" y="7329240"/>
            <a:ext cx="5721000" cy="2405877"/>
          </a:xfrm>
          <a:prstGeom prst="ellipse">
            <a:avLst/>
          </a:prstGeom>
          <a:solidFill>
            <a:schemeClr val="lt1"/>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Calibri"/>
              <a:buNone/>
            </a:pPr>
            <a:r>
              <a:rPr b="0" i="0" lang="es-CO" sz="4267" u="none" cap="none" strike="noStrike">
                <a:solidFill>
                  <a:srgbClr val="000000"/>
                </a:solidFill>
                <a:latin typeface="Calibri"/>
                <a:ea typeface="Calibri"/>
                <a:cs typeface="Calibri"/>
                <a:sym typeface="Calibri"/>
              </a:rPr>
              <a:t> </a:t>
            </a:r>
            <a:r>
              <a:rPr b="0" i="0" lang="es-CO" sz="3733" u="none" cap="none" strike="noStrike">
                <a:solidFill>
                  <a:srgbClr val="000000"/>
                </a:solidFill>
                <a:latin typeface="Calibri"/>
                <a:ea typeface="Calibri"/>
                <a:cs typeface="Calibri"/>
                <a:sym typeface="Calibri"/>
              </a:rPr>
              <a:t>Voceros </a:t>
            </a:r>
            <a:endParaRPr/>
          </a:p>
          <a:p>
            <a:pPr indent="0" lvl="0" marL="0" marR="0" rtl="0" algn="ctr">
              <a:lnSpc>
                <a:spcPct val="100000"/>
              </a:lnSpc>
              <a:spcBef>
                <a:spcPts val="0"/>
              </a:spcBef>
              <a:spcAft>
                <a:spcPts val="0"/>
              </a:spcAft>
              <a:buClr>
                <a:srgbClr val="000000"/>
              </a:buClr>
              <a:buSzPts val="3733"/>
              <a:buFont typeface="Calibri"/>
              <a:buNone/>
            </a:pPr>
            <a:r>
              <a:rPr b="0" i="0" lang="es-CO" sz="3733" u="none" cap="none" strike="noStrike">
                <a:solidFill>
                  <a:srgbClr val="000000"/>
                </a:solidFill>
                <a:latin typeface="Calibri"/>
                <a:ea typeface="Calibri"/>
                <a:cs typeface="Calibri"/>
                <a:sym typeface="Calibri"/>
              </a:rPr>
              <a:t>Representantes</a:t>
            </a:r>
            <a:endParaRPr/>
          </a:p>
        </p:txBody>
      </p:sp>
      <p:grpSp>
        <p:nvGrpSpPr>
          <p:cNvPr id="188" name="Google Shape;188;p21"/>
          <p:cNvGrpSpPr/>
          <p:nvPr/>
        </p:nvGrpSpPr>
        <p:grpSpPr>
          <a:xfrm>
            <a:off x="6005314" y="6872036"/>
            <a:ext cx="13141232" cy="333362"/>
            <a:chOff x="3861763" y="7330079"/>
            <a:chExt cx="13141232" cy="333362"/>
          </a:xfrm>
        </p:grpSpPr>
        <p:cxnSp>
          <p:nvCxnSpPr>
            <p:cNvPr id="189" name="Google Shape;189;p21"/>
            <p:cNvCxnSpPr/>
            <p:nvPr/>
          </p:nvCxnSpPr>
          <p:spPr>
            <a:xfrm flipH="1" rot="10800000">
              <a:off x="3861763" y="7330079"/>
              <a:ext cx="13141232" cy="1267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90" name="Google Shape;190;p21"/>
            <p:cNvCxnSpPr/>
            <p:nvPr/>
          </p:nvCxnSpPr>
          <p:spPr>
            <a:xfrm>
              <a:off x="3890451" y="7355828"/>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91" name="Google Shape;191;p21"/>
            <p:cNvCxnSpPr/>
            <p:nvPr/>
          </p:nvCxnSpPr>
          <p:spPr>
            <a:xfrm>
              <a:off x="16995838" y="7346252"/>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92" name="Google Shape;192;p21"/>
            <p:cNvCxnSpPr/>
            <p:nvPr/>
          </p:nvCxnSpPr>
          <p:spPr>
            <a:xfrm>
              <a:off x="10257872" y="7346252"/>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grpSp>
      <p:sp>
        <p:nvSpPr>
          <p:cNvPr id="193" name="Google Shape;193;p21"/>
          <p:cNvSpPr/>
          <p:nvPr/>
        </p:nvSpPr>
        <p:spPr>
          <a:xfrm>
            <a:off x="1622408" y="2773681"/>
            <a:ext cx="21191709" cy="3363646"/>
          </a:xfrm>
          <a:prstGeom prst="downArrowCallout">
            <a:avLst>
              <a:gd fmla="val 25000" name="adj1"/>
              <a:gd fmla="val 25000" name="adj2"/>
              <a:gd fmla="val 25000" name="adj3"/>
              <a:gd fmla="val 64977" name="adj4"/>
            </a:avLst>
          </a:prstGeom>
          <a:solidFill>
            <a:srgbClr val="0691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Calibri"/>
              <a:buNone/>
            </a:pPr>
            <a:r>
              <a:rPr b="1" i="0" lang="es-CO" sz="4000" u="none" cap="none" strike="noStrike">
                <a:solidFill>
                  <a:schemeClr val="lt1"/>
                </a:solidFill>
                <a:latin typeface="Calibri"/>
                <a:ea typeface="Calibri"/>
                <a:cs typeface="Calibri"/>
                <a:sym typeface="Calibri"/>
              </a:rPr>
              <a:t>Fomentar el desarrollo de las habilidades socioemocionales de los aprendices, promover sentido de pertenencia hacia la institución, la sana convivencia,  espacios de liderazgo, representación y participación</a:t>
            </a:r>
            <a:r>
              <a:rPr b="1" i="0" lang="es-CO" sz="5400" u="none" cap="none" strike="noStrike">
                <a:solidFill>
                  <a:schemeClr val="lt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2"/>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pic>
        <p:nvPicPr>
          <p:cNvPr descr="Vista previa de imagen" id="199" name="Google Shape;199;p22"/>
          <p:cNvPicPr preferRelativeResize="0"/>
          <p:nvPr/>
        </p:nvPicPr>
        <p:blipFill rotWithShape="1">
          <a:blip r:embed="rId4">
            <a:alphaModFix/>
          </a:blip>
          <a:srcRect b="0" l="0" r="0" t="0"/>
          <a:stretch/>
        </p:blipFill>
        <p:spPr>
          <a:xfrm>
            <a:off x="8228264" y="4685634"/>
            <a:ext cx="3045304" cy="33540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Vista previa de imagen" id="200" name="Google Shape;200;p22"/>
          <p:cNvPicPr preferRelativeResize="0"/>
          <p:nvPr/>
        </p:nvPicPr>
        <p:blipFill rotWithShape="1">
          <a:blip r:embed="rId5">
            <a:alphaModFix/>
          </a:blip>
          <a:srcRect b="0" l="0" r="0" t="0"/>
          <a:stretch/>
        </p:blipFill>
        <p:spPr>
          <a:xfrm>
            <a:off x="11356411" y="4686439"/>
            <a:ext cx="2868152" cy="33540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Vista previa de imagen" id="201" name="Google Shape;201;p22"/>
          <p:cNvPicPr preferRelativeResize="0"/>
          <p:nvPr/>
        </p:nvPicPr>
        <p:blipFill rotWithShape="1">
          <a:blip r:embed="rId6">
            <a:alphaModFix/>
          </a:blip>
          <a:srcRect b="0" l="0" r="0" t="0"/>
          <a:stretch/>
        </p:blipFill>
        <p:spPr>
          <a:xfrm>
            <a:off x="976639" y="4685634"/>
            <a:ext cx="5996813" cy="480166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02" name="Google Shape;202;p22"/>
          <p:cNvSpPr txBox="1"/>
          <p:nvPr/>
        </p:nvSpPr>
        <p:spPr>
          <a:xfrm>
            <a:off x="9340750" y="8497625"/>
            <a:ext cx="4605075"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Entrega Uniformes CEET agosto de  2019</a:t>
            </a:r>
            <a:endParaRPr/>
          </a:p>
        </p:txBody>
      </p:sp>
      <p:sp>
        <p:nvSpPr>
          <p:cNvPr id="203" name="Google Shape;203;p22"/>
          <p:cNvSpPr/>
          <p:nvPr/>
        </p:nvSpPr>
        <p:spPr>
          <a:xfrm>
            <a:off x="1642892" y="2217714"/>
            <a:ext cx="4320000" cy="1711699"/>
          </a:xfrm>
          <a:prstGeom prst="roundRect">
            <a:avLst>
              <a:gd fmla="val 10000" name="adj"/>
            </a:avLst>
          </a:prstGeom>
          <a:solidFill>
            <a:srgbClr val="069169"/>
          </a:solidFill>
          <a:ln>
            <a:noFill/>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800"/>
              <a:buFont typeface="Helvetica Neue"/>
              <a:buNone/>
            </a:pPr>
            <a:r>
              <a:t/>
            </a:r>
            <a:endParaRPr b="0" i="0" sz="4800" u="none" cap="none" strike="noStrike">
              <a:solidFill>
                <a:srgbClr val="000000"/>
              </a:solidFill>
              <a:latin typeface="Calibri"/>
              <a:ea typeface="Calibri"/>
              <a:cs typeface="Calibri"/>
              <a:sym typeface="Calibri"/>
            </a:endParaRPr>
          </a:p>
        </p:txBody>
      </p:sp>
      <p:sp>
        <p:nvSpPr>
          <p:cNvPr id="204" name="Google Shape;204;p22"/>
          <p:cNvSpPr/>
          <p:nvPr/>
        </p:nvSpPr>
        <p:spPr>
          <a:xfrm>
            <a:off x="1642892" y="2398787"/>
            <a:ext cx="4145216" cy="1611431"/>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Clr>
                <a:srgbClr val="FFFFFF"/>
              </a:buClr>
              <a:buSzPts val="4400"/>
              <a:buFont typeface="Calibri"/>
              <a:buNone/>
            </a:pPr>
            <a:r>
              <a:rPr b="1" i="0" lang="es-CO" sz="4400" u="none" cap="none" strike="noStrike">
                <a:solidFill>
                  <a:srgbClr val="FFFFFF"/>
                </a:solidFill>
                <a:latin typeface="Calibri"/>
                <a:ea typeface="Calibri"/>
                <a:cs typeface="Calibri"/>
                <a:sym typeface="Calibri"/>
              </a:rPr>
              <a:t>Voceros  Representantes</a:t>
            </a:r>
            <a:endParaRPr b="1" i="0" sz="4400" u="none" cap="none" strike="noStrike">
              <a:solidFill>
                <a:srgbClr val="FFFFFF"/>
              </a:solidFill>
              <a:latin typeface="Calibri"/>
              <a:ea typeface="Calibri"/>
              <a:cs typeface="Calibri"/>
              <a:sym typeface="Calibri"/>
            </a:endParaRPr>
          </a:p>
        </p:txBody>
      </p:sp>
      <p:grpSp>
        <p:nvGrpSpPr>
          <p:cNvPr id="205" name="Google Shape;205;p22"/>
          <p:cNvGrpSpPr/>
          <p:nvPr/>
        </p:nvGrpSpPr>
        <p:grpSpPr>
          <a:xfrm>
            <a:off x="9018564" y="2187232"/>
            <a:ext cx="4324144" cy="1711701"/>
            <a:chOff x="2141115" y="864758"/>
            <a:chExt cx="1711701" cy="855850"/>
          </a:xfrm>
        </p:grpSpPr>
        <p:sp>
          <p:nvSpPr>
            <p:cNvPr id="206" name="Google Shape;206;p22"/>
            <p:cNvSpPr/>
            <p:nvPr/>
          </p:nvSpPr>
          <p:spPr>
            <a:xfrm>
              <a:off x="2141115" y="864758"/>
              <a:ext cx="1711701" cy="855850"/>
            </a:xfrm>
            <a:prstGeom prst="roundRect">
              <a:avLst>
                <a:gd fmla="val 10000" name="adj"/>
              </a:avLst>
            </a:prstGeom>
            <a:solidFill>
              <a:srgbClr val="069169"/>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2166182" y="889825"/>
              <a:ext cx="1661567" cy="805716"/>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Clr>
                  <a:srgbClr val="FFFFFF"/>
                </a:buClr>
                <a:buSzPts val="4400"/>
                <a:buFont typeface="Calibri"/>
                <a:buNone/>
              </a:pPr>
              <a:r>
                <a:rPr b="1" i="0" lang="es-CO" sz="4400" u="none" cap="none" strike="noStrike">
                  <a:solidFill>
                    <a:srgbClr val="FFFFFF"/>
                  </a:solidFill>
                  <a:latin typeface="Calibri"/>
                  <a:ea typeface="Calibri"/>
                  <a:cs typeface="Calibri"/>
                  <a:sym typeface="Calibri"/>
                </a:rPr>
                <a:t>Aprendiz solidario </a:t>
              </a:r>
              <a:endParaRPr b="1" i="0" sz="4400" u="none" cap="none" strike="noStrike">
                <a:solidFill>
                  <a:srgbClr val="FFFFFF"/>
                </a:solidFill>
                <a:latin typeface="Calibri"/>
                <a:ea typeface="Calibri"/>
                <a:cs typeface="Calibri"/>
                <a:sym typeface="Calibri"/>
              </a:endParaRPr>
            </a:p>
          </p:txBody>
        </p:sp>
      </p:grpSp>
      <p:sp>
        <p:nvSpPr>
          <p:cNvPr id="208" name="Google Shape;208;p22"/>
          <p:cNvSpPr txBox="1"/>
          <p:nvPr/>
        </p:nvSpPr>
        <p:spPr>
          <a:xfrm>
            <a:off x="16062675" y="8771456"/>
            <a:ext cx="5852989"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Visitas aprendices  Hogar Protección social Bosque Popular - octubre de  2019</a:t>
            </a:r>
            <a:endParaRPr/>
          </a:p>
        </p:txBody>
      </p:sp>
      <p:sp>
        <p:nvSpPr>
          <p:cNvPr id="209" name="Google Shape;209;p22"/>
          <p:cNvSpPr txBox="1"/>
          <p:nvPr/>
        </p:nvSpPr>
        <p:spPr>
          <a:xfrm>
            <a:off x="962785" y="9827467"/>
            <a:ext cx="649980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Escuela de Liderazgo Club Sub Oficiales la Colina  - sept de  2019</a:t>
            </a:r>
            <a:endParaRPr/>
          </a:p>
        </p:txBody>
      </p:sp>
      <p:pic>
        <p:nvPicPr>
          <p:cNvPr id="210" name="Google Shape;210;p22"/>
          <p:cNvPicPr preferRelativeResize="0"/>
          <p:nvPr/>
        </p:nvPicPr>
        <p:blipFill rotWithShape="1">
          <a:blip r:embed="rId7">
            <a:alphaModFix/>
          </a:blip>
          <a:srcRect b="0" l="0" r="0" t="0"/>
          <a:stretch/>
        </p:blipFill>
        <p:spPr>
          <a:xfrm>
            <a:off x="16062675" y="4686439"/>
            <a:ext cx="5470563" cy="36512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11" name="Google Shape;211;p22"/>
          <p:cNvPicPr preferRelativeResize="0"/>
          <p:nvPr/>
        </p:nvPicPr>
        <p:blipFill rotWithShape="1">
          <a:blip r:embed="rId8">
            <a:alphaModFix/>
          </a:blip>
          <a:srcRect b="0" l="0" r="0" t="0"/>
          <a:stretch/>
        </p:blipFill>
        <p:spPr>
          <a:xfrm>
            <a:off x="16118813" y="9869900"/>
            <a:ext cx="5470563" cy="380546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grpSp>
        <p:nvGrpSpPr>
          <p:cNvPr id="212" name="Google Shape;212;p22"/>
          <p:cNvGrpSpPr/>
          <p:nvPr/>
        </p:nvGrpSpPr>
        <p:grpSpPr>
          <a:xfrm>
            <a:off x="16062675" y="2140820"/>
            <a:ext cx="4622520" cy="1711701"/>
            <a:chOff x="14839742" y="3789195"/>
            <a:chExt cx="4622520" cy="1711701"/>
          </a:xfrm>
        </p:grpSpPr>
        <p:sp>
          <p:nvSpPr>
            <p:cNvPr id="213" name="Google Shape;213;p22"/>
            <p:cNvSpPr/>
            <p:nvPr/>
          </p:nvSpPr>
          <p:spPr>
            <a:xfrm>
              <a:off x="14881667" y="3789195"/>
              <a:ext cx="4320000" cy="1711701"/>
            </a:xfrm>
            <a:prstGeom prst="roundRect">
              <a:avLst>
                <a:gd fmla="val 10000" name="adj"/>
              </a:avLst>
            </a:prstGeom>
            <a:solidFill>
              <a:srgbClr val="069169"/>
            </a:solidFill>
            <a:ln>
              <a:noFill/>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800"/>
                <a:buFont typeface="Helvetica Neue"/>
                <a:buNone/>
              </a:pPr>
              <a:r>
                <a:t/>
              </a:r>
              <a:endParaRPr b="0" i="0" sz="4800" u="none" cap="none" strike="noStrike">
                <a:solidFill>
                  <a:srgbClr val="000000"/>
                </a:solidFill>
                <a:latin typeface="Calibri"/>
                <a:ea typeface="Calibri"/>
                <a:cs typeface="Calibri"/>
                <a:sym typeface="Calibri"/>
              </a:endParaRPr>
            </a:p>
          </p:txBody>
        </p:sp>
        <p:sp>
          <p:nvSpPr>
            <p:cNvPr id="214" name="Google Shape;214;p22"/>
            <p:cNvSpPr/>
            <p:nvPr/>
          </p:nvSpPr>
          <p:spPr>
            <a:xfrm>
              <a:off x="14839742" y="3900537"/>
              <a:ext cx="4622520" cy="1399384"/>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rgbClr val="FFFFFF"/>
                </a:buClr>
                <a:buSzPts val="4400"/>
                <a:buFont typeface="Calibri"/>
                <a:buNone/>
              </a:pPr>
              <a:r>
                <a:rPr b="1" i="0" lang="es-CO" sz="4400" u="none" cap="none" strike="noStrike">
                  <a:solidFill>
                    <a:srgbClr val="FFFFFF"/>
                  </a:solidFill>
                  <a:latin typeface="Calibri"/>
                  <a:ea typeface="Calibri"/>
                  <a:cs typeface="Calibri"/>
                  <a:sym typeface="Calibri"/>
                </a:rPr>
                <a:t>Responsabilidad</a:t>
              </a:r>
              <a:endParaRPr/>
            </a:p>
            <a:p>
              <a:pPr indent="0" lvl="0" marL="0" marR="0" rtl="0" algn="ctr">
                <a:lnSpc>
                  <a:spcPct val="90000"/>
                </a:lnSpc>
                <a:spcBef>
                  <a:spcPts val="0"/>
                </a:spcBef>
                <a:spcAft>
                  <a:spcPts val="0"/>
                </a:spcAft>
                <a:buClr>
                  <a:srgbClr val="FFFFFF"/>
                </a:buClr>
                <a:buSzPts val="4400"/>
                <a:buFont typeface="Calibri"/>
                <a:buNone/>
              </a:pPr>
              <a:r>
                <a:rPr b="1" i="0" lang="es-CO" sz="4400" u="none" cap="none" strike="noStrike">
                  <a:solidFill>
                    <a:srgbClr val="FFFFFF"/>
                  </a:solidFill>
                  <a:latin typeface="Calibri"/>
                  <a:ea typeface="Calibri"/>
                  <a:cs typeface="Calibri"/>
                  <a:sym typeface="Calibri"/>
                </a:rPr>
                <a:t>Social</a:t>
              </a:r>
              <a:endParaRPr b="1" i="0" sz="4400" u="none" cap="none" strike="noStrike">
                <a:solidFill>
                  <a:srgbClr val="FFFFFF"/>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3"/>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220" name="Google Shape;220;p23"/>
          <p:cNvSpPr/>
          <p:nvPr/>
        </p:nvSpPr>
        <p:spPr>
          <a:xfrm>
            <a:off x="1642892" y="1653432"/>
            <a:ext cx="19600488" cy="1661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6600"/>
              <a:buFont typeface="Helvetica Neue"/>
              <a:buNone/>
            </a:pPr>
            <a:r>
              <a:t/>
            </a:r>
            <a:endParaRPr b="1" i="0" sz="6600" u="none" cap="none" strike="noStrike">
              <a:solidFill>
                <a:srgbClr val="434343"/>
              </a:solidFill>
              <a:latin typeface="Calibri"/>
              <a:ea typeface="Calibri"/>
              <a:cs typeface="Calibri"/>
              <a:sym typeface="Calibri"/>
            </a:endParaRPr>
          </a:p>
        </p:txBody>
      </p:sp>
      <p:pic>
        <p:nvPicPr>
          <p:cNvPr id="221" name="Google Shape;221;p23"/>
          <p:cNvPicPr preferRelativeResize="0"/>
          <p:nvPr/>
        </p:nvPicPr>
        <p:blipFill rotWithShape="1">
          <a:blip r:embed="rId4">
            <a:alphaModFix/>
          </a:blip>
          <a:srcRect b="0" l="0" r="0" t="0"/>
          <a:stretch/>
        </p:blipFill>
        <p:spPr>
          <a:xfrm rot="540502">
            <a:off x="1031498" y="8310505"/>
            <a:ext cx="6659384" cy="443958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https://1.bp.blogspot.com/-4r0gA1e-ll4/XY4wuit_a2I/AAAAAAAAMKE/CkHzT2Q9EDkF-ad87r17hUhrI5eWJ1YTQCLcBGAsYHQ/s640/IMG_5969.jpg" id="222" name="Google Shape;222;p23"/>
          <p:cNvPicPr preferRelativeResize="0"/>
          <p:nvPr/>
        </p:nvPicPr>
        <p:blipFill rotWithShape="1">
          <a:blip r:embed="rId5">
            <a:alphaModFix/>
          </a:blip>
          <a:srcRect b="0" l="0" r="0" t="0"/>
          <a:stretch/>
        </p:blipFill>
        <p:spPr>
          <a:xfrm rot="-573643">
            <a:off x="7853953" y="7772700"/>
            <a:ext cx="6076677" cy="427182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23" name="Google Shape;223;p23"/>
          <p:cNvSpPr/>
          <p:nvPr/>
        </p:nvSpPr>
        <p:spPr>
          <a:xfrm>
            <a:off x="1642891" y="1653433"/>
            <a:ext cx="19472563" cy="3622342"/>
          </a:xfrm>
          <a:prstGeom prst="downArrowCallout">
            <a:avLst>
              <a:gd fmla="val 25000" name="adj1"/>
              <a:gd fmla="val 25000" name="adj2"/>
              <a:gd fmla="val 25000" name="adj3"/>
              <a:gd fmla="val 64977" name="adj4"/>
            </a:avLst>
          </a:prstGeom>
          <a:solidFill>
            <a:srgbClr val="069169"/>
          </a:solidFill>
          <a:ln>
            <a:noFill/>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Reconocimientos otorgados a los aprendices que se destaquen dentro de su proceso de formación, alianzas y convenios que estimulen la excelencia académica</a:t>
            </a:r>
            <a:endParaRPr/>
          </a:p>
        </p:txBody>
      </p:sp>
      <p:grpSp>
        <p:nvGrpSpPr>
          <p:cNvPr id="224" name="Google Shape;224;p23"/>
          <p:cNvGrpSpPr/>
          <p:nvPr/>
        </p:nvGrpSpPr>
        <p:grpSpPr>
          <a:xfrm>
            <a:off x="3972458" y="5793193"/>
            <a:ext cx="13743740" cy="491600"/>
            <a:chOff x="3726324" y="6157864"/>
            <a:chExt cx="13743740" cy="491600"/>
          </a:xfrm>
        </p:grpSpPr>
        <p:cxnSp>
          <p:nvCxnSpPr>
            <p:cNvPr id="225" name="Google Shape;225;p23"/>
            <p:cNvCxnSpPr/>
            <p:nvPr/>
          </p:nvCxnSpPr>
          <p:spPr>
            <a:xfrm>
              <a:off x="3742800" y="6157864"/>
              <a:ext cx="13727264" cy="53627"/>
            </a:xfrm>
            <a:prstGeom prst="straightConnector1">
              <a:avLst/>
            </a:prstGeom>
            <a:noFill/>
            <a:ln cap="flat" cmpd="sng" w="9525">
              <a:solidFill>
                <a:srgbClr val="00A89C"/>
              </a:solidFill>
              <a:prstDash val="solid"/>
              <a:round/>
              <a:headEnd len="sm" w="sm" type="none"/>
              <a:tailEnd len="sm" w="sm" type="none"/>
            </a:ln>
          </p:spPr>
        </p:cxnSp>
        <p:cxnSp>
          <p:nvCxnSpPr>
            <p:cNvPr id="226" name="Google Shape;226;p23"/>
            <p:cNvCxnSpPr/>
            <p:nvPr/>
          </p:nvCxnSpPr>
          <p:spPr>
            <a:xfrm flipH="1">
              <a:off x="3726324" y="6184339"/>
              <a:ext cx="8205" cy="465125"/>
            </a:xfrm>
            <a:prstGeom prst="straightConnector1">
              <a:avLst/>
            </a:prstGeom>
            <a:noFill/>
            <a:ln cap="flat" cmpd="sng" w="9525">
              <a:solidFill>
                <a:srgbClr val="00A89C"/>
              </a:solidFill>
              <a:prstDash val="solid"/>
              <a:round/>
              <a:headEnd len="sm" w="sm" type="none"/>
              <a:tailEnd len="sm" w="sm" type="none"/>
            </a:ln>
          </p:spPr>
        </p:cxnSp>
        <p:cxnSp>
          <p:nvCxnSpPr>
            <p:cNvPr id="227" name="Google Shape;227;p23"/>
            <p:cNvCxnSpPr/>
            <p:nvPr/>
          </p:nvCxnSpPr>
          <p:spPr>
            <a:xfrm>
              <a:off x="17469627" y="6209820"/>
              <a:ext cx="5" cy="388845"/>
            </a:xfrm>
            <a:prstGeom prst="straightConnector1">
              <a:avLst/>
            </a:prstGeom>
            <a:noFill/>
            <a:ln cap="flat" cmpd="sng" w="9525">
              <a:solidFill>
                <a:srgbClr val="00A89C"/>
              </a:solidFill>
              <a:prstDash val="solid"/>
              <a:round/>
              <a:headEnd len="sm" w="sm" type="none"/>
              <a:tailEnd len="sm" w="sm" type="none"/>
            </a:ln>
          </p:spPr>
        </p:cxnSp>
      </p:grpSp>
      <p:pic>
        <p:nvPicPr>
          <p:cNvPr id="228" name="Google Shape;228;p23"/>
          <p:cNvPicPr preferRelativeResize="0"/>
          <p:nvPr/>
        </p:nvPicPr>
        <p:blipFill rotWithShape="1">
          <a:blip r:embed="rId6">
            <a:alphaModFix/>
          </a:blip>
          <a:srcRect b="0" l="0" r="0" t="0"/>
          <a:stretch/>
        </p:blipFill>
        <p:spPr>
          <a:xfrm>
            <a:off x="2104135" y="7430084"/>
            <a:ext cx="5293603" cy="2432936"/>
          </a:xfrm>
          <a:prstGeom prst="rect">
            <a:avLst/>
          </a:prstGeom>
          <a:noFill/>
          <a:ln cap="flat" cmpd="sng" w="9525">
            <a:solidFill>
              <a:srgbClr val="00B050"/>
            </a:solidFill>
            <a:prstDash val="solid"/>
            <a:round/>
            <a:headEnd len="sm" w="sm" type="none"/>
            <a:tailEnd len="sm" w="sm" type="none"/>
          </a:ln>
        </p:spPr>
      </p:pic>
      <p:pic>
        <p:nvPicPr>
          <p:cNvPr id="229" name="Google Shape;229;p23"/>
          <p:cNvPicPr preferRelativeResize="0"/>
          <p:nvPr/>
        </p:nvPicPr>
        <p:blipFill rotWithShape="1">
          <a:blip r:embed="rId7">
            <a:alphaModFix/>
          </a:blip>
          <a:srcRect b="0" l="0" r="0" t="0"/>
          <a:stretch/>
        </p:blipFill>
        <p:spPr>
          <a:xfrm>
            <a:off x="14813784" y="6291977"/>
            <a:ext cx="5413333" cy="2204469"/>
          </a:xfrm>
          <a:prstGeom prst="rect">
            <a:avLst/>
          </a:prstGeom>
          <a:noFill/>
          <a:ln>
            <a:noFill/>
          </a:ln>
        </p:spPr>
      </p:pic>
      <p:sp>
        <p:nvSpPr>
          <p:cNvPr id="230" name="Google Shape;230;p23"/>
          <p:cNvSpPr/>
          <p:nvPr/>
        </p:nvSpPr>
        <p:spPr>
          <a:xfrm>
            <a:off x="1101622" y="11089905"/>
            <a:ext cx="6354309" cy="2478293"/>
          </a:xfrm>
          <a:prstGeom prst="roundRect">
            <a:avLst>
              <a:gd fmla="val 16667" name="adj"/>
            </a:avLst>
          </a:prstGeom>
          <a:solidFill>
            <a:srgbClr val="FFFFFF"/>
          </a:solidFill>
          <a:ln cap="flat" cmpd="sng" w="9525">
            <a:solidFill>
              <a:srgbClr val="2D62C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2400"/>
              <a:buFont typeface="Calibri"/>
              <a:buNone/>
            </a:pPr>
            <a:r>
              <a:rPr b="0" i="0" lang="es-CO" sz="2400" u="none" cap="none" strike="noStrike">
                <a:solidFill>
                  <a:srgbClr val="434343"/>
                </a:solidFill>
                <a:latin typeface="Calibri"/>
                <a:ea typeface="Calibri"/>
                <a:cs typeface="Calibri"/>
                <a:sym typeface="Calibri"/>
              </a:rPr>
              <a:t>Es el mayor encuentro de tecnología que realiza anualmente el Servicio Nacional de Aprendizaje (SENA), para propiciar en los aprendices del contexto nacional, un escenario de sana competencia en las habilidades más significativas.</a:t>
            </a:r>
            <a:endParaRPr b="0" i="0" sz="2400" u="none" cap="none" strike="noStrike">
              <a:solidFill>
                <a:srgbClr val="434343"/>
              </a:solidFill>
              <a:latin typeface="Calibri"/>
              <a:ea typeface="Calibri"/>
              <a:cs typeface="Calibri"/>
              <a:sym typeface="Calibri"/>
            </a:endParaRPr>
          </a:p>
        </p:txBody>
      </p:sp>
      <p:sp>
        <p:nvSpPr>
          <p:cNvPr id="231" name="Google Shape;231;p23"/>
          <p:cNvSpPr/>
          <p:nvPr/>
        </p:nvSpPr>
        <p:spPr>
          <a:xfrm>
            <a:off x="8658726" y="11089907"/>
            <a:ext cx="5021237" cy="2503741"/>
          </a:xfrm>
          <a:prstGeom prst="roundRect">
            <a:avLst>
              <a:gd fmla="val 16667" name="adj"/>
            </a:avLst>
          </a:prstGeom>
          <a:solidFill>
            <a:srgbClr val="FFFFFF"/>
          </a:solidFill>
          <a:ln cap="flat" cmpd="sng" w="9525">
            <a:solidFill>
              <a:srgbClr val="2D62C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2400"/>
              <a:buFont typeface="Arial"/>
              <a:buNone/>
            </a:pPr>
            <a:r>
              <a:rPr b="0" i="0" lang="es-CO" sz="2400" u="none" cap="none" strike="noStrike">
                <a:solidFill>
                  <a:srgbClr val="434343"/>
                </a:solidFill>
                <a:latin typeface="Arial"/>
                <a:ea typeface="Arial"/>
                <a:cs typeface="Arial"/>
                <a:sym typeface="Arial"/>
              </a:rPr>
              <a:t>Se reconoce a los aprendices por su alto rendimiento académico y actitudinal, serán reconocidos en los comités de evaluación y seguimiento.</a:t>
            </a:r>
            <a:endParaRPr b="0" i="0" sz="2400" u="none" cap="none" strike="noStrike">
              <a:solidFill>
                <a:srgbClr val="434343"/>
              </a:solidFill>
              <a:latin typeface="Arial"/>
              <a:ea typeface="Arial"/>
              <a:cs typeface="Arial"/>
              <a:sym typeface="Arial"/>
            </a:endParaRPr>
          </a:p>
        </p:txBody>
      </p:sp>
      <p:pic>
        <p:nvPicPr>
          <p:cNvPr descr="http://worldskills.sena.edu.co/imagen/JPG-WS-2019/WORLD-SKILLS-KAZAN-2019-DELEGACION-OSCAR-FELIPE-GUERRERO.jpg" id="232" name="Google Shape;232;p23"/>
          <p:cNvPicPr preferRelativeResize="0"/>
          <p:nvPr/>
        </p:nvPicPr>
        <p:blipFill rotWithShape="1">
          <a:blip r:embed="rId8">
            <a:alphaModFix/>
          </a:blip>
          <a:srcRect b="0" l="0" r="0" t="0"/>
          <a:stretch/>
        </p:blipFill>
        <p:spPr>
          <a:xfrm>
            <a:off x="14485838" y="8554429"/>
            <a:ext cx="3304621" cy="409866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3" name="Google Shape;233;p23"/>
          <p:cNvSpPr/>
          <p:nvPr/>
        </p:nvSpPr>
        <p:spPr>
          <a:xfrm>
            <a:off x="15036761" y="12809369"/>
            <a:ext cx="3544677" cy="10770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133"/>
              <a:buFont typeface="Arial"/>
              <a:buNone/>
            </a:pPr>
            <a:r>
              <a:rPr b="1" i="0" lang="es-CO" sz="2133" u="none" cap="none" strike="noStrike">
                <a:solidFill>
                  <a:srgbClr val="434343"/>
                </a:solidFill>
                <a:latin typeface="Arial"/>
                <a:ea typeface="Arial"/>
                <a:cs typeface="Arial"/>
                <a:sym typeface="Arial"/>
              </a:rPr>
              <a:t>Tecnología Web</a:t>
            </a:r>
            <a:endParaRPr/>
          </a:p>
          <a:p>
            <a:pPr indent="0" lvl="0" marL="0" marR="0" rtl="0" algn="l">
              <a:lnSpc>
                <a:spcPct val="100000"/>
              </a:lnSpc>
              <a:spcBef>
                <a:spcPts val="0"/>
              </a:spcBef>
              <a:spcAft>
                <a:spcPts val="0"/>
              </a:spcAft>
              <a:buClr>
                <a:srgbClr val="434343"/>
              </a:buClr>
              <a:buSzPts val="2133"/>
              <a:buFont typeface="Arial"/>
              <a:buNone/>
            </a:pPr>
            <a:r>
              <a:rPr b="0" i="0" lang="es-CO" sz="2133" u="none" cap="none" strike="noStrike">
                <a:solidFill>
                  <a:srgbClr val="434343"/>
                </a:solidFill>
                <a:latin typeface="Arial"/>
                <a:ea typeface="Arial"/>
                <a:cs typeface="Arial"/>
                <a:sym typeface="Arial"/>
              </a:rPr>
              <a:t>Oscar Felipe Guerrero Amado Brasil y Rusia </a:t>
            </a:r>
            <a:endParaRPr/>
          </a:p>
        </p:txBody>
      </p:sp>
      <p:pic>
        <p:nvPicPr>
          <p:cNvPr descr="http://worldskills.sena.edu.co/imagen/JPG-WS-2019/WORLD-SKILLS-KAZAN-2019-DELEGACION-DAVID-REYES.jpg" id="234" name="Google Shape;234;p23"/>
          <p:cNvPicPr preferRelativeResize="0"/>
          <p:nvPr/>
        </p:nvPicPr>
        <p:blipFill rotWithShape="1">
          <a:blip r:embed="rId9">
            <a:alphaModFix/>
          </a:blip>
          <a:srcRect b="0" l="0" r="0" t="0"/>
          <a:stretch/>
        </p:blipFill>
        <p:spPr>
          <a:xfrm>
            <a:off x="18074081" y="8556473"/>
            <a:ext cx="3041373" cy="4098667"/>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5" name="Google Shape;235;p23"/>
          <p:cNvSpPr/>
          <p:nvPr/>
        </p:nvSpPr>
        <p:spPr>
          <a:xfrm>
            <a:off x="18203934" y="12732438"/>
            <a:ext cx="3319579" cy="1405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133"/>
              <a:buFont typeface="Arial"/>
              <a:buNone/>
            </a:pPr>
            <a:r>
              <a:rPr b="1" i="0" lang="es-CO" sz="2133" u="none" cap="none" strike="noStrike">
                <a:solidFill>
                  <a:srgbClr val="434343"/>
                </a:solidFill>
                <a:latin typeface="Arial"/>
                <a:ea typeface="Arial"/>
                <a:cs typeface="Arial"/>
                <a:sym typeface="Arial"/>
              </a:rPr>
              <a:t>Cableado de Redes de Información</a:t>
            </a:r>
            <a:endParaRPr/>
          </a:p>
          <a:p>
            <a:pPr indent="0" lvl="0" marL="0" marR="0" rtl="0" algn="l">
              <a:lnSpc>
                <a:spcPct val="100000"/>
              </a:lnSpc>
              <a:spcBef>
                <a:spcPts val="0"/>
              </a:spcBef>
              <a:spcAft>
                <a:spcPts val="0"/>
              </a:spcAft>
              <a:buClr>
                <a:srgbClr val="434343"/>
              </a:buClr>
              <a:buSzPts val="2133"/>
              <a:buFont typeface="Arial"/>
              <a:buNone/>
            </a:pPr>
            <a:r>
              <a:rPr b="0" i="0" lang="es-CO" sz="2133" u="none" cap="none" strike="noStrike">
                <a:solidFill>
                  <a:srgbClr val="434343"/>
                </a:solidFill>
                <a:latin typeface="Arial"/>
                <a:ea typeface="Arial"/>
                <a:cs typeface="Arial"/>
                <a:sym typeface="Arial"/>
              </a:rPr>
              <a:t>David Steven Reyes Qader Francia y Rusia</a:t>
            </a:r>
            <a:endParaRPr/>
          </a:p>
        </p:txBody>
      </p:sp>
      <p:sp>
        <p:nvSpPr>
          <p:cNvPr id="236" name="Google Shape;236;p23"/>
          <p:cNvSpPr txBox="1"/>
          <p:nvPr/>
        </p:nvSpPr>
        <p:spPr>
          <a:xfrm>
            <a:off x="1157537" y="13800673"/>
            <a:ext cx="5316712" cy="4205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133"/>
              <a:buFont typeface="Arial"/>
              <a:buNone/>
            </a:pPr>
            <a:r>
              <a:rPr b="0" i="0" lang="es-CO" sz="2133" u="none" cap="none" strike="noStrike">
                <a:solidFill>
                  <a:srgbClr val="434343"/>
                </a:solidFill>
                <a:latin typeface="Arial"/>
                <a:ea typeface="Arial"/>
                <a:cs typeface="Arial"/>
                <a:sym typeface="Arial"/>
              </a:rPr>
              <a:t>SENA SOFT Medellín 22 de Octubre 2019</a:t>
            </a:r>
            <a:endParaRPr/>
          </a:p>
        </p:txBody>
      </p:sp>
      <p:sp>
        <p:nvSpPr>
          <p:cNvPr id="237" name="Google Shape;237;p23"/>
          <p:cNvSpPr txBox="1"/>
          <p:nvPr/>
        </p:nvSpPr>
        <p:spPr>
          <a:xfrm>
            <a:off x="8771644" y="13693972"/>
            <a:ext cx="5316712" cy="7487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133"/>
              <a:buFont typeface="Arial"/>
              <a:buNone/>
            </a:pPr>
            <a:r>
              <a:rPr b="0" i="0" lang="es-CO" sz="2133" u="none" cap="none" strike="noStrike">
                <a:solidFill>
                  <a:srgbClr val="434343"/>
                </a:solidFill>
                <a:latin typeface="Arial"/>
                <a:ea typeface="Arial"/>
                <a:cs typeface="Arial"/>
                <a:sym typeface="Arial"/>
              </a:rPr>
              <a:t>Reconocimiento Valores Ajedrez y Tenis de mesa Sept 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24"/>
          <p:cNvSpPr/>
          <p:nvPr/>
        </p:nvSpPr>
        <p:spPr>
          <a:xfrm>
            <a:off x="1113022" y="1523816"/>
            <a:ext cx="20234455" cy="4753184"/>
          </a:xfrm>
          <a:prstGeom prst="rect">
            <a:avLst/>
          </a:prstGeom>
          <a:noFill/>
          <a:ln>
            <a:noFill/>
          </a:ln>
        </p:spPr>
        <p:txBody>
          <a:bodyPr anchorCtr="0" anchor="t" bIns="45700" lIns="91425" spcFirstLastPara="1" rIns="91425" wrap="square" tIns="45700">
            <a:noAutofit/>
          </a:bodyPr>
          <a:lstStyle/>
          <a:p>
            <a:pPr indent="-889000" lvl="0" marL="1143000" marR="0" rtl="0" algn="ctr">
              <a:lnSpc>
                <a:spcPct val="100000"/>
              </a:lnSpc>
              <a:spcBef>
                <a:spcPts val="0"/>
              </a:spcBef>
              <a:spcAft>
                <a:spcPts val="0"/>
              </a:spcAft>
              <a:buClr>
                <a:srgbClr val="FFFFFF"/>
              </a:buClr>
              <a:buSzPts val="4000"/>
              <a:buFont typeface="Noto Sans Symbols"/>
              <a:buNone/>
            </a:pPr>
            <a:r>
              <a:t/>
            </a:r>
            <a:endParaRPr b="0" i="0" sz="4000" u="none" cap="none" strike="noStrike">
              <a:solidFill>
                <a:schemeClr val="dk2"/>
              </a:solidFill>
              <a:latin typeface="Calibri"/>
              <a:ea typeface="Calibri"/>
              <a:cs typeface="Calibri"/>
              <a:sym typeface="Calibri"/>
            </a:endParaRPr>
          </a:p>
        </p:txBody>
      </p:sp>
      <p:sp>
        <p:nvSpPr>
          <p:cNvPr id="243" name="Google Shape;243;p24"/>
          <p:cNvSpPr/>
          <p:nvPr/>
        </p:nvSpPr>
        <p:spPr>
          <a:xfrm>
            <a:off x="2640007" y="4997594"/>
            <a:ext cx="5325053" cy="2366323"/>
          </a:xfrm>
          <a:prstGeom prst="ellipse">
            <a:avLst/>
          </a:prstGeom>
          <a:solidFill>
            <a:srgbClr val="0691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 </a:t>
            </a:r>
            <a:r>
              <a:rPr b="1" i="0" lang="es-CO" sz="4400" u="none" cap="none" strike="noStrike">
                <a:solidFill>
                  <a:schemeClr val="lt1"/>
                </a:solidFill>
                <a:latin typeface="Calibri"/>
                <a:ea typeface="Calibri"/>
                <a:cs typeface="Calibri"/>
                <a:sym typeface="Calibri"/>
              </a:rPr>
              <a:t>Apoyos de Sostenimiento </a:t>
            </a:r>
            <a:endParaRPr/>
          </a:p>
        </p:txBody>
      </p:sp>
      <p:sp>
        <p:nvSpPr>
          <p:cNvPr id="244" name="Google Shape;244;p24"/>
          <p:cNvSpPr/>
          <p:nvPr/>
        </p:nvSpPr>
        <p:spPr>
          <a:xfrm>
            <a:off x="2399774" y="8008209"/>
            <a:ext cx="5565286" cy="3074293"/>
          </a:xfrm>
          <a:prstGeom prst="roundRect">
            <a:avLst>
              <a:gd fmla="val 16667" name="adj"/>
            </a:avLst>
          </a:prstGeom>
          <a:noFill/>
          <a:ln cap="flat" cmpd="sng" w="9525">
            <a:solidFill>
              <a:srgbClr val="FB4C0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3200"/>
              <a:buFont typeface="Calibri"/>
              <a:buNone/>
            </a:pPr>
            <a:r>
              <a:rPr b="0" i="0" lang="es-CO" sz="3200" u="none" cap="none" strike="noStrike">
                <a:solidFill>
                  <a:srgbClr val="434343"/>
                </a:solidFill>
                <a:latin typeface="Calibri"/>
                <a:ea typeface="Calibri"/>
                <a:cs typeface="Calibri"/>
                <a:sym typeface="Calibri"/>
              </a:rPr>
              <a:t>Aprendices estratos 1 y 2, que se Prioricen durante las fases lectiva y productiva (proyecto productivo) de su proceso de formación.</a:t>
            </a:r>
            <a:endParaRPr/>
          </a:p>
        </p:txBody>
      </p:sp>
      <p:sp>
        <p:nvSpPr>
          <p:cNvPr id="245" name="Google Shape;245;p24"/>
          <p:cNvSpPr/>
          <p:nvPr/>
        </p:nvSpPr>
        <p:spPr>
          <a:xfrm>
            <a:off x="16257231" y="5111838"/>
            <a:ext cx="5082661" cy="2284411"/>
          </a:xfrm>
          <a:prstGeom prst="ellipse">
            <a:avLst/>
          </a:prstGeom>
          <a:solidFill>
            <a:srgbClr val="0691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rPr b="1" i="0" lang="es-CO" sz="4800" u="none" cap="none" strike="noStrike">
                <a:solidFill>
                  <a:schemeClr val="lt1"/>
                </a:solidFill>
                <a:latin typeface="Calibri"/>
                <a:ea typeface="Calibri"/>
                <a:cs typeface="Calibri"/>
                <a:sym typeface="Calibri"/>
              </a:rPr>
              <a:t> Monitorias</a:t>
            </a:r>
            <a:endParaRPr/>
          </a:p>
        </p:txBody>
      </p:sp>
      <p:sp>
        <p:nvSpPr>
          <p:cNvPr id="246" name="Google Shape;246;p24"/>
          <p:cNvSpPr/>
          <p:nvPr/>
        </p:nvSpPr>
        <p:spPr>
          <a:xfrm>
            <a:off x="15869077" y="7971394"/>
            <a:ext cx="6000686" cy="3424352"/>
          </a:xfrm>
          <a:prstGeom prst="roundRect">
            <a:avLst>
              <a:gd fmla="val 16667" name="adj"/>
            </a:avLst>
          </a:prstGeom>
          <a:noFill/>
          <a:ln cap="flat" cmpd="sng" w="9525">
            <a:solidFill>
              <a:srgbClr val="FB4C0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3200"/>
              <a:buFont typeface="Calibri"/>
              <a:buNone/>
            </a:pPr>
            <a:r>
              <a:rPr b="0" i="0" lang="es-CO" sz="3200" u="none" cap="none" strike="noStrike">
                <a:solidFill>
                  <a:srgbClr val="434343"/>
                </a:solidFill>
                <a:latin typeface="Calibri"/>
                <a:ea typeface="Calibri"/>
                <a:cs typeface="Calibri"/>
                <a:sym typeface="Calibri"/>
              </a:rPr>
              <a:t>Es el conjunto de actividades mediante las cuales los Aprendices seleccionados apoyan los procesos de formación a través de actividades complementarias.</a:t>
            </a:r>
            <a:endParaRPr/>
          </a:p>
        </p:txBody>
      </p:sp>
      <p:cxnSp>
        <p:nvCxnSpPr>
          <p:cNvPr id="247" name="Google Shape;247;p24"/>
          <p:cNvCxnSpPr/>
          <p:nvPr/>
        </p:nvCxnSpPr>
        <p:spPr>
          <a:xfrm>
            <a:off x="5182417" y="7542184"/>
            <a:ext cx="0" cy="41275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grpSp>
        <p:nvGrpSpPr>
          <p:cNvPr id="248" name="Google Shape;248;p24"/>
          <p:cNvGrpSpPr/>
          <p:nvPr/>
        </p:nvGrpSpPr>
        <p:grpSpPr>
          <a:xfrm>
            <a:off x="5329130" y="4595479"/>
            <a:ext cx="13560496" cy="591709"/>
            <a:chOff x="3800301" y="5973035"/>
            <a:chExt cx="13560496" cy="591709"/>
          </a:xfrm>
        </p:grpSpPr>
        <p:cxnSp>
          <p:nvCxnSpPr>
            <p:cNvPr id="249" name="Google Shape;249;p24"/>
            <p:cNvCxnSpPr/>
            <p:nvPr/>
          </p:nvCxnSpPr>
          <p:spPr>
            <a:xfrm>
              <a:off x="3800301" y="5973035"/>
              <a:ext cx="13560496" cy="0"/>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250" name="Google Shape;250;p24"/>
            <p:cNvCxnSpPr/>
            <p:nvPr/>
          </p:nvCxnSpPr>
          <p:spPr>
            <a:xfrm>
              <a:off x="3800301" y="5980761"/>
              <a:ext cx="0" cy="41275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251" name="Google Shape;251;p24"/>
            <p:cNvCxnSpPr/>
            <p:nvPr/>
          </p:nvCxnSpPr>
          <p:spPr>
            <a:xfrm>
              <a:off x="17321044" y="5994051"/>
              <a:ext cx="0" cy="57069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grpSp>
      <p:cxnSp>
        <p:nvCxnSpPr>
          <p:cNvPr id="252" name="Google Shape;252;p24"/>
          <p:cNvCxnSpPr/>
          <p:nvPr/>
        </p:nvCxnSpPr>
        <p:spPr>
          <a:xfrm>
            <a:off x="18798561" y="7542183"/>
            <a:ext cx="0" cy="33333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pic>
        <p:nvPicPr>
          <p:cNvPr descr="Resultado de imagen para fotos aprendices ceet" id="253" name="Google Shape;253;p24"/>
          <p:cNvPicPr preferRelativeResize="0"/>
          <p:nvPr/>
        </p:nvPicPr>
        <p:blipFill rotWithShape="1">
          <a:blip r:embed="rId4">
            <a:alphaModFix/>
          </a:blip>
          <a:srcRect b="0" l="0" r="0" t="0"/>
          <a:stretch/>
        </p:blipFill>
        <p:spPr>
          <a:xfrm flipH="1" rot="-695860">
            <a:off x="8236699" y="6649805"/>
            <a:ext cx="7136285" cy="457025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4" name="Google Shape;254;p24"/>
          <p:cNvSpPr/>
          <p:nvPr/>
        </p:nvSpPr>
        <p:spPr>
          <a:xfrm>
            <a:off x="7612794" y="2503079"/>
            <a:ext cx="8993168" cy="1107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6600"/>
              <a:buFont typeface="Calibri"/>
              <a:buNone/>
            </a:pPr>
            <a:r>
              <a:rPr b="1" i="0" lang="es-CO" sz="6600" u="none" cap="none" strike="noStrike">
                <a:solidFill>
                  <a:schemeClr val="dk2"/>
                </a:solidFill>
                <a:latin typeface="Calibri"/>
                <a:ea typeface="Calibri"/>
                <a:cs typeface="Calibri"/>
                <a:sym typeface="Calibri"/>
              </a:rPr>
              <a:t>Apoyos socioeconómicos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75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25"/>
          <p:cNvSpPr/>
          <p:nvPr/>
        </p:nvSpPr>
        <p:spPr>
          <a:xfrm>
            <a:off x="1113022" y="1523816"/>
            <a:ext cx="20234455" cy="4753184"/>
          </a:xfrm>
          <a:prstGeom prst="rect">
            <a:avLst/>
          </a:prstGeom>
          <a:noFill/>
          <a:ln>
            <a:noFill/>
          </a:ln>
        </p:spPr>
        <p:txBody>
          <a:bodyPr anchorCtr="0" anchor="t" bIns="45700" lIns="91425" spcFirstLastPara="1" rIns="91425" wrap="square" tIns="45700">
            <a:noAutofit/>
          </a:bodyPr>
          <a:lstStyle/>
          <a:p>
            <a:pPr indent="-889000" lvl="0" marL="1143000" marR="0" rtl="0" algn="ctr">
              <a:lnSpc>
                <a:spcPct val="100000"/>
              </a:lnSpc>
              <a:spcBef>
                <a:spcPts val="0"/>
              </a:spcBef>
              <a:spcAft>
                <a:spcPts val="0"/>
              </a:spcAft>
              <a:buClr>
                <a:srgbClr val="FFFFFF"/>
              </a:buClr>
              <a:buSzPts val="4000"/>
              <a:buFont typeface="Noto Sans Symbols"/>
              <a:buNone/>
            </a:pPr>
            <a:r>
              <a:t/>
            </a:r>
            <a:endParaRPr b="0" i="0" sz="4000" u="none" cap="none" strike="noStrike">
              <a:solidFill>
                <a:schemeClr val="dk2"/>
              </a:solidFill>
              <a:latin typeface="Calibri"/>
              <a:ea typeface="Calibri"/>
              <a:cs typeface="Calibri"/>
              <a:sym typeface="Calibri"/>
            </a:endParaRPr>
          </a:p>
        </p:txBody>
      </p:sp>
      <p:sp>
        <p:nvSpPr>
          <p:cNvPr id="260" name="Google Shape;260;p25"/>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261" name="Google Shape;261;p25"/>
          <p:cNvSpPr/>
          <p:nvPr/>
        </p:nvSpPr>
        <p:spPr>
          <a:xfrm>
            <a:off x="743615" y="1085960"/>
            <a:ext cx="20973268" cy="166199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400"/>
              <a:buFont typeface="Calibri"/>
              <a:buNone/>
            </a:pPr>
            <a:r>
              <a:rPr b="1" i="0" lang="es-CO" sz="5400" u="none" cap="none" strike="noStrike">
                <a:solidFill>
                  <a:schemeClr val="dk2"/>
                </a:solidFill>
                <a:latin typeface="Calibri"/>
                <a:ea typeface="Calibri"/>
                <a:cs typeface="Calibri"/>
                <a:sym typeface="Calibri"/>
              </a:rPr>
              <a:t>3. </a:t>
            </a:r>
            <a:r>
              <a:rPr b="1" i="0" lang="es-CO" sz="4800" u="none" cap="none" strike="noStrike">
                <a:solidFill>
                  <a:schemeClr val="dk2"/>
                </a:solidFill>
                <a:latin typeface="Calibri"/>
                <a:ea typeface="Calibri"/>
                <a:cs typeface="Calibri"/>
                <a:sym typeface="Calibri"/>
              </a:rPr>
              <a:t>Entregar con oportunidad y calidad los servicios de bienestar al aprendiz documentando procedimientos que soporten una operación ágil y flexible</a:t>
            </a:r>
            <a:endParaRPr/>
          </a:p>
        </p:txBody>
      </p:sp>
      <p:sp>
        <p:nvSpPr>
          <p:cNvPr id="262" name="Google Shape;262;p25"/>
          <p:cNvSpPr/>
          <p:nvPr/>
        </p:nvSpPr>
        <p:spPr>
          <a:xfrm>
            <a:off x="7355168" y="3656568"/>
            <a:ext cx="8220112" cy="1263937"/>
          </a:xfrm>
          <a:prstGeom prst="roundRect">
            <a:avLst>
              <a:gd fmla="val 16667" name="adj"/>
            </a:avLst>
          </a:prstGeom>
          <a:solidFill>
            <a:srgbClr val="FB4C0F"/>
          </a:solidFill>
          <a:ln cap="flat" cmpd="sng" w="9525">
            <a:solidFill>
              <a:srgbClr val="C924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400"/>
              <a:buFont typeface="Calibri"/>
              <a:buNone/>
            </a:pPr>
            <a:r>
              <a:rPr b="1" i="0" lang="es-CO" sz="5400" u="none" cap="none" strike="noStrike">
                <a:solidFill>
                  <a:srgbClr val="FFFFFF"/>
                </a:solidFill>
                <a:latin typeface="Calibri"/>
                <a:ea typeface="Calibri"/>
                <a:cs typeface="Calibri"/>
                <a:sym typeface="Calibri"/>
              </a:rPr>
              <a:t>Objetivos operativos </a:t>
            </a:r>
            <a:endParaRPr/>
          </a:p>
        </p:txBody>
      </p:sp>
      <p:sp>
        <p:nvSpPr>
          <p:cNvPr id="263" name="Google Shape;263;p25"/>
          <p:cNvSpPr/>
          <p:nvPr/>
        </p:nvSpPr>
        <p:spPr>
          <a:xfrm>
            <a:off x="1063772" y="6186399"/>
            <a:ext cx="22768559" cy="9756517"/>
          </a:xfrm>
          <a:prstGeom prst="rect">
            <a:avLst/>
          </a:prstGeom>
          <a:noFill/>
          <a:ln>
            <a:noFill/>
          </a:ln>
        </p:spPr>
        <p:txBody>
          <a:bodyPr anchorCtr="0" anchor="t" bIns="45700" lIns="91425" spcFirstLastPara="1" rIns="91425" wrap="square" tIns="45700">
            <a:noAutofit/>
          </a:bodyPr>
          <a:lstStyle/>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Articular desde la Dirección Regional y Subdirectores, las áreas de administración y de formación para la implementación exitosa del plan de acción de bienestar al aprendiz </a:t>
            </a:r>
            <a:endParaRPr/>
          </a:p>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Articular desde la Dirección de formación profesional integral las áreas de la Dirección General para generar procesos organizacionales de apoyo efectivo al cumplimiento del propósito general del plan nacional de bienestar</a:t>
            </a:r>
            <a:endParaRPr/>
          </a:p>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Articular grupos internos de la Dirección de formación la adopción de mecanismos que permitan el cumplimiento de los propósitos del plan</a:t>
            </a:r>
            <a:endParaRPr/>
          </a:p>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Articular con las dependencias de la Dirección General la estructura normativa y de procedimiento para el funcionamiento de Centros de Convivencia </a:t>
            </a:r>
            <a:endParaRPr/>
          </a:p>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Gestionar la actualización del procedimiento de Bienestar al Aprendiz </a:t>
            </a:r>
            <a:endParaRPr/>
          </a:p>
          <a:p>
            <a:pPr indent="-685800" lvl="0" marL="685800" marR="0" rtl="0" algn="just">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Gestionar la actualización y apropiación del reglamento del aprendiz </a:t>
            </a:r>
            <a:endParaRPr/>
          </a:p>
          <a:p>
            <a:pPr indent="-381000" lvl="0" marL="685800" marR="0" rtl="0" algn="just">
              <a:lnSpc>
                <a:spcPct val="100000"/>
              </a:lnSpc>
              <a:spcBef>
                <a:spcPts val="0"/>
              </a:spcBef>
              <a:spcAft>
                <a:spcPts val="0"/>
              </a:spcAft>
              <a:buClr>
                <a:srgbClr val="FFFFFF"/>
              </a:buClr>
              <a:buSzPts val="4800"/>
              <a:buFont typeface="Noto Sans Symbols"/>
              <a:buNone/>
            </a:pPr>
            <a:r>
              <a:t/>
            </a:r>
            <a:endParaRPr b="0" i="0" sz="4800" u="none" cap="none" strike="noStrike">
              <a:solidFill>
                <a:srgbClr val="434343"/>
              </a:solidFill>
              <a:latin typeface="Calibri"/>
              <a:ea typeface="Calibri"/>
              <a:cs typeface="Calibri"/>
              <a:sym typeface="Calibri"/>
            </a:endParaRPr>
          </a:p>
          <a:p>
            <a:pPr indent="-381000" lvl="0" marL="685800" marR="0" rtl="0" algn="just">
              <a:lnSpc>
                <a:spcPct val="100000"/>
              </a:lnSpc>
              <a:spcBef>
                <a:spcPts val="0"/>
              </a:spcBef>
              <a:spcAft>
                <a:spcPts val="0"/>
              </a:spcAft>
              <a:buClr>
                <a:srgbClr val="FFFFFF"/>
              </a:buClr>
              <a:buSzPts val="4800"/>
              <a:buFont typeface="Noto Sans Symbols"/>
              <a:buNone/>
            </a:pPr>
            <a:r>
              <a:t/>
            </a:r>
            <a:endParaRPr b="0" i="0" sz="4800" u="none" cap="none" strike="noStrike">
              <a:solidFill>
                <a:srgbClr val="434343"/>
              </a:solidFill>
              <a:latin typeface="Calibri"/>
              <a:ea typeface="Calibri"/>
              <a:cs typeface="Calibri"/>
              <a:sym typeface="Calibri"/>
            </a:endParaRPr>
          </a:p>
          <a:p>
            <a:pPr indent="0" lvl="0" marL="0" marR="0" rtl="0" algn="just">
              <a:lnSpc>
                <a:spcPct val="100000"/>
              </a:lnSpc>
              <a:spcBef>
                <a:spcPts val="0"/>
              </a:spcBef>
              <a:spcAft>
                <a:spcPts val="0"/>
              </a:spcAft>
              <a:buClr>
                <a:srgbClr val="FFFFFF"/>
              </a:buClr>
              <a:buSzPts val="4800"/>
              <a:buFont typeface="Helvetica Neue"/>
              <a:buNone/>
            </a:pPr>
            <a:r>
              <a:t/>
            </a:r>
            <a:endParaRPr b="0" i="0" sz="4800" u="none" cap="none" strike="noStrike">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26"/>
          <p:cNvSpPr/>
          <p:nvPr/>
        </p:nvSpPr>
        <p:spPr>
          <a:xfrm>
            <a:off x="1113022" y="1523816"/>
            <a:ext cx="20234455" cy="4753184"/>
          </a:xfrm>
          <a:prstGeom prst="rect">
            <a:avLst/>
          </a:prstGeom>
          <a:noFill/>
          <a:ln>
            <a:noFill/>
          </a:ln>
        </p:spPr>
        <p:txBody>
          <a:bodyPr anchorCtr="0" anchor="t" bIns="45700" lIns="91425" spcFirstLastPara="1" rIns="91425" wrap="square" tIns="45700">
            <a:noAutofit/>
          </a:bodyPr>
          <a:lstStyle/>
          <a:p>
            <a:pPr indent="-889000" lvl="0" marL="1143000" marR="0" rtl="0" algn="ctr">
              <a:lnSpc>
                <a:spcPct val="100000"/>
              </a:lnSpc>
              <a:spcBef>
                <a:spcPts val="0"/>
              </a:spcBef>
              <a:spcAft>
                <a:spcPts val="0"/>
              </a:spcAft>
              <a:buClr>
                <a:srgbClr val="FFFFFF"/>
              </a:buClr>
              <a:buSzPts val="4000"/>
              <a:buFont typeface="Noto Sans Symbols"/>
              <a:buNone/>
            </a:pPr>
            <a:r>
              <a:t/>
            </a:r>
            <a:endParaRPr b="0" i="0" sz="4000" u="none" cap="none" strike="noStrike">
              <a:solidFill>
                <a:schemeClr val="dk2"/>
              </a:solidFill>
              <a:latin typeface="Calibri"/>
              <a:ea typeface="Calibri"/>
              <a:cs typeface="Calibri"/>
              <a:sym typeface="Calibri"/>
            </a:endParaRPr>
          </a:p>
        </p:txBody>
      </p:sp>
      <p:sp>
        <p:nvSpPr>
          <p:cNvPr id="269" name="Google Shape;269;p26"/>
          <p:cNvSpPr/>
          <p:nvPr/>
        </p:nvSpPr>
        <p:spPr>
          <a:xfrm>
            <a:off x="4351992" y="3082294"/>
            <a:ext cx="16571513" cy="20622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267"/>
              <a:buFont typeface="Calibri"/>
              <a:buNone/>
            </a:pPr>
            <a:r>
              <a:rPr b="0" i="0" lang="es-CO" sz="4267" u="none" cap="none" strike="noStrike">
                <a:solidFill>
                  <a:srgbClr val="434343"/>
                </a:solidFill>
                <a:latin typeface="Calibri"/>
                <a:ea typeface="Calibri"/>
                <a:cs typeface="Calibri"/>
                <a:sym typeface="Calibri"/>
              </a:rPr>
              <a:t>Apunta al conocimiento de la entidad y el sentido de pertenencia hacia la misma, superar las expectativas que tiene el aprendiz y generar la mejor experiencia a lo largo del proceso de formación</a:t>
            </a:r>
            <a:endParaRPr/>
          </a:p>
        </p:txBody>
      </p:sp>
      <p:grpSp>
        <p:nvGrpSpPr>
          <p:cNvPr id="270" name="Google Shape;270;p26"/>
          <p:cNvGrpSpPr/>
          <p:nvPr/>
        </p:nvGrpSpPr>
        <p:grpSpPr>
          <a:xfrm>
            <a:off x="2008652" y="5775745"/>
            <a:ext cx="20813003" cy="7170357"/>
            <a:chOff x="53167" y="1919110"/>
            <a:chExt cx="7804876" cy="2688884"/>
          </a:xfrm>
        </p:grpSpPr>
        <p:sp>
          <p:nvSpPr>
            <p:cNvPr id="271" name="Google Shape;271;p26"/>
            <p:cNvSpPr/>
            <p:nvPr/>
          </p:nvSpPr>
          <p:spPr>
            <a:xfrm>
              <a:off x="53167" y="2298135"/>
              <a:ext cx="2349794" cy="1869828"/>
            </a:xfrm>
            <a:prstGeom prst="ellipse">
              <a:avLst/>
            </a:prstGeom>
            <a:solidFill>
              <a:srgbClr val="FB480A"/>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b="0" i="0" lang="es-CO" sz="4400" u="none" cap="none" strike="noStrike">
                  <a:solidFill>
                    <a:schemeClr val="lt1"/>
                  </a:solidFill>
                  <a:latin typeface="Calibri"/>
                  <a:ea typeface="Calibri"/>
                  <a:cs typeface="Calibri"/>
                  <a:sym typeface="Calibri"/>
                </a:rPr>
                <a:t>Acompañamiento permanente, talleres lúdicos</a:t>
              </a:r>
              <a:endParaRPr/>
            </a:p>
          </p:txBody>
        </p:sp>
        <p:sp>
          <p:nvSpPr>
            <p:cNvPr id="272" name="Google Shape;272;p26"/>
            <p:cNvSpPr/>
            <p:nvPr/>
          </p:nvSpPr>
          <p:spPr>
            <a:xfrm>
              <a:off x="5367803" y="2324907"/>
              <a:ext cx="2490240" cy="1843056"/>
            </a:xfrm>
            <a:prstGeom prst="ellipse">
              <a:avLst/>
            </a:prstGeom>
            <a:solidFill>
              <a:srgbClr val="FB480A"/>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733"/>
                <a:buFont typeface="Calibri"/>
                <a:buNone/>
              </a:pPr>
              <a:r>
                <a:rPr b="0" i="0" lang="es-CO" sz="3733" u="none" cap="none" strike="noStrike">
                  <a:solidFill>
                    <a:schemeClr val="lt1"/>
                  </a:solidFill>
                  <a:latin typeface="Calibri"/>
                  <a:ea typeface="Calibri"/>
                  <a:cs typeface="Calibri"/>
                  <a:sym typeface="Calibri"/>
                </a:rPr>
                <a:t>Fomentar la cultura de bienestar en los aprendices durante la ejecución de la formación profesional integral</a:t>
              </a:r>
              <a:endParaRPr b="0" i="0" sz="3733" u="none" cap="none" strike="noStrike">
                <a:solidFill>
                  <a:schemeClr val="lt1"/>
                </a:solidFill>
                <a:latin typeface="Calibri"/>
                <a:ea typeface="Calibri"/>
                <a:cs typeface="Calibri"/>
                <a:sym typeface="Calibri"/>
              </a:endParaRPr>
            </a:p>
          </p:txBody>
        </p:sp>
        <p:grpSp>
          <p:nvGrpSpPr>
            <p:cNvPr id="273" name="Google Shape;273;p26"/>
            <p:cNvGrpSpPr/>
            <p:nvPr/>
          </p:nvGrpSpPr>
          <p:grpSpPr>
            <a:xfrm>
              <a:off x="1244010" y="1919110"/>
              <a:ext cx="5379628" cy="310024"/>
              <a:chOff x="1244010" y="1919110"/>
              <a:chExt cx="5379628" cy="310024"/>
            </a:xfrm>
          </p:grpSpPr>
          <p:cxnSp>
            <p:nvCxnSpPr>
              <p:cNvPr id="274" name="Google Shape;274;p26"/>
              <p:cNvCxnSpPr/>
              <p:nvPr/>
            </p:nvCxnSpPr>
            <p:spPr>
              <a:xfrm>
                <a:off x="1244010" y="2069986"/>
                <a:ext cx="5379628" cy="42036"/>
              </a:xfrm>
              <a:prstGeom prst="straightConnector1">
                <a:avLst/>
              </a:prstGeom>
              <a:noFill/>
              <a:ln cap="flat" cmpd="sng" w="25400">
                <a:solidFill>
                  <a:srgbClr val="8CB3E3"/>
                </a:solidFill>
                <a:prstDash val="solid"/>
                <a:round/>
                <a:headEnd len="sm" w="sm" type="none"/>
                <a:tailEnd len="sm" w="sm" type="none"/>
              </a:ln>
              <a:effectLst>
                <a:outerShdw blurRad="40000" rotWithShape="0" dir="5400000" dist="20000">
                  <a:srgbClr val="000000">
                    <a:alpha val="37647"/>
                  </a:srgbClr>
                </a:outerShdw>
              </a:effectLst>
            </p:spPr>
          </p:cxnSp>
          <p:cxnSp>
            <p:nvCxnSpPr>
              <p:cNvPr id="275" name="Google Shape;275;p26"/>
              <p:cNvCxnSpPr/>
              <p:nvPr/>
            </p:nvCxnSpPr>
            <p:spPr>
              <a:xfrm flipH="1">
                <a:off x="1257681" y="2068315"/>
                <a:ext cx="1" cy="127892"/>
              </a:xfrm>
              <a:prstGeom prst="straightConnector1">
                <a:avLst/>
              </a:prstGeom>
              <a:noFill/>
              <a:ln cap="flat" cmpd="sng" w="25400">
                <a:solidFill>
                  <a:srgbClr val="8CB3E3"/>
                </a:solidFill>
                <a:prstDash val="solid"/>
                <a:round/>
                <a:headEnd len="sm" w="sm" type="none"/>
                <a:tailEnd len="sm" w="sm" type="none"/>
              </a:ln>
              <a:effectLst>
                <a:outerShdw blurRad="40000" rotWithShape="0" dir="5400000" dist="20000">
                  <a:srgbClr val="000000">
                    <a:alpha val="37647"/>
                  </a:srgbClr>
                </a:outerShdw>
              </a:effectLst>
            </p:spPr>
          </p:cxnSp>
          <p:cxnSp>
            <p:nvCxnSpPr>
              <p:cNvPr id="276" name="Google Shape;276;p26"/>
              <p:cNvCxnSpPr/>
              <p:nvPr/>
            </p:nvCxnSpPr>
            <p:spPr>
              <a:xfrm>
                <a:off x="6623637" y="2113779"/>
                <a:ext cx="0" cy="115355"/>
              </a:xfrm>
              <a:prstGeom prst="straightConnector1">
                <a:avLst/>
              </a:prstGeom>
              <a:noFill/>
              <a:ln cap="flat" cmpd="sng" w="25400">
                <a:solidFill>
                  <a:srgbClr val="8CB3E3"/>
                </a:solidFill>
                <a:prstDash val="solid"/>
                <a:round/>
                <a:headEnd len="sm" w="sm" type="none"/>
                <a:tailEnd len="sm" w="sm" type="none"/>
              </a:ln>
              <a:effectLst>
                <a:outerShdw blurRad="40000" rotWithShape="0" dir="5400000" dist="20000">
                  <a:srgbClr val="000000">
                    <a:alpha val="37647"/>
                  </a:srgbClr>
                </a:outerShdw>
              </a:effectLst>
            </p:spPr>
          </p:cxnSp>
          <p:cxnSp>
            <p:nvCxnSpPr>
              <p:cNvPr id="277" name="Google Shape;277;p26"/>
              <p:cNvCxnSpPr/>
              <p:nvPr/>
            </p:nvCxnSpPr>
            <p:spPr>
              <a:xfrm flipH="1">
                <a:off x="3959679" y="1919110"/>
                <a:ext cx="1" cy="127892"/>
              </a:xfrm>
              <a:prstGeom prst="straightConnector1">
                <a:avLst/>
              </a:prstGeom>
              <a:noFill/>
              <a:ln cap="flat" cmpd="sng" w="25400">
                <a:solidFill>
                  <a:srgbClr val="8CB3E3"/>
                </a:solidFill>
                <a:prstDash val="solid"/>
                <a:round/>
                <a:headEnd len="sm" w="sm" type="none"/>
                <a:tailEnd len="sm" w="sm" type="none"/>
              </a:ln>
              <a:effectLst>
                <a:outerShdw blurRad="40000" rotWithShape="0" dir="5400000" dist="20000">
                  <a:srgbClr val="000000">
                    <a:alpha val="37647"/>
                  </a:srgbClr>
                </a:outerShdw>
              </a:effectLst>
            </p:spPr>
          </p:cxnSp>
        </p:grpSp>
        <p:grpSp>
          <p:nvGrpSpPr>
            <p:cNvPr id="278" name="Google Shape;278;p26"/>
            <p:cNvGrpSpPr/>
            <p:nvPr/>
          </p:nvGrpSpPr>
          <p:grpSpPr>
            <a:xfrm>
              <a:off x="2471650" y="2229134"/>
              <a:ext cx="2808562" cy="2378860"/>
              <a:chOff x="2471650" y="2229134"/>
              <a:chExt cx="2808562" cy="2378860"/>
            </a:xfrm>
          </p:grpSpPr>
          <p:pic>
            <p:nvPicPr>
              <p:cNvPr descr="https://1.bp.blogspot.com/-rJSlsPdpIII/XZ87CZJ1_1I/AAAAAAAAMPk/ZUu_6lZiV1sqrDm4uqi4jPMpiZFOUSwkwCLcBGAsYHQ/s1600/fotos%2Binicio%2Bde%2B3mestre.jpg" id="279" name="Google Shape;279;p26"/>
              <p:cNvPicPr preferRelativeResize="0"/>
              <p:nvPr/>
            </p:nvPicPr>
            <p:blipFill rotWithShape="1">
              <a:blip r:embed="rId4">
                <a:alphaModFix/>
              </a:blip>
              <a:srcRect b="0" l="0" r="0" t="0"/>
              <a:stretch/>
            </p:blipFill>
            <p:spPr>
              <a:xfrm>
                <a:off x="2559241" y="2229134"/>
                <a:ext cx="2720971" cy="2254282"/>
              </a:xfrm>
              <a:prstGeom prst="rect">
                <a:avLst/>
              </a:prstGeom>
              <a:solidFill>
                <a:srgbClr val="E56727"/>
              </a:solidFill>
              <a:ln>
                <a:noFill/>
              </a:ln>
            </p:spPr>
          </p:pic>
          <p:sp>
            <p:nvSpPr>
              <p:cNvPr id="280" name="Google Shape;280;p26"/>
              <p:cNvSpPr txBox="1"/>
              <p:nvPr/>
            </p:nvSpPr>
            <p:spPr>
              <a:xfrm>
                <a:off x="2471650" y="4450282"/>
                <a:ext cx="1202973" cy="157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33"/>
                  <a:buFont typeface="Arial"/>
                  <a:buNone/>
                </a:pPr>
                <a:r>
                  <a:rPr b="0" i="0" lang="es-CO" sz="2133" u="none" cap="none" strike="noStrike">
                    <a:solidFill>
                      <a:srgbClr val="000000"/>
                    </a:solidFill>
                    <a:latin typeface="Arial"/>
                    <a:ea typeface="Arial"/>
                    <a:cs typeface="Arial"/>
                    <a:sym typeface="Arial"/>
                  </a:rPr>
                  <a:t>Inducción IV Oferta 2019</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grpSp>
        <p:nvGrpSpPr>
          <p:cNvPr id="54" name="Google Shape;54;p12"/>
          <p:cNvGrpSpPr/>
          <p:nvPr/>
        </p:nvGrpSpPr>
        <p:grpSpPr>
          <a:xfrm>
            <a:off x="1536050" y="743486"/>
            <a:ext cx="20085835" cy="2461017"/>
            <a:chOff x="2214702" y="1304659"/>
            <a:chExt cx="15395788" cy="2461017"/>
          </a:xfrm>
        </p:grpSpPr>
        <p:sp>
          <p:nvSpPr>
            <p:cNvPr id="55" name="Google Shape;55;p12"/>
            <p:cNvSpPr txBox="1"/>
            <p:nvPr/>
          </p:nvSpPr>
          <p:spPr>
            <a:xfrm>
              <a:off x="2214702" y="1304659"/>
              <a:ext cx="15395788" cy="2290068"/>
            </a:xfrm>
            <a:prstGeom prst="rect">
              <a:avLst/>
            </a:prstGeom>
            <a:noFill/>
            <a:ln>
              <a:noFill/>
            </a:ln>
          </p:spPr>
          <p:txBody>
            <a:bodyPr anchorCtr="0" anchor="b" bIns="71425" lIns="71425" spcFirstLastPara="1" rIns="71425" wrap="square" tIns="71425">
              <a:noAutofit/>
            </a:bodyPr>
            <a:lstStyle/>
            <a:p>
              <a:pPr indent="9651" lvl="0" marL="28955" marR="28955" rtl="0" algn="l">
                <a:lnSpc>
                  <a:spcPct val="100000"/>
                </a:lnSpc>
                <a:spcBef>
                  <a:spcPts val="0"/>
                </a:spcBef>
                <a:spcAft>
                  <a:spcPts val="0"/>
                </a:spcAft>
                <a:buClr>
                  <a:srgbClr val="434343"/>
                </a:buClr>
                <a:buSzPts val="10400"/>
                <a:buFont typeface="Calibri"/>
                <a:buNone/>
              </a:pPr>
              <a:r>
                <a:rPr b="1" i="0" lang="es-CO" sz="10400" u="none" cap="none" strike="noStrike">
                  <a:solidFill>
                    <a:srgbClr val="434343"/>
                  </a:solidFill>
                  <a:latin typeface="Calibri"/>
                  <a:ea typeface="Calibri"/>
                  <a:cs typeface="Calibri"/>
                  <a:sym typeface="Calibri"/>
                </a:rPr>
                <a:t>Bienestar al Aprendiz</a:t>
              </a:r>
              <a:endParaRPr/>
            </a:p>
          </p:txBody>
        </p:sp>
        <p:sp>
          <p:nvSpPr>
            <p:cNvPr id="56" name="Google Shape;56;p12"/>
            <p:cNvSpPr/>
            <p:nvPr/>
          </p:nvSpPr>
          <p:spPr>
            <a:xfrm>
              <a:off x="2296596" y="36219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grpSp>
      <p:sp>
        <p:nvSpPr>
          <p:cNvPr id="57" name="Google Shape;57;p12"/>
          <p:cNvSpPr/>
          <p:nvPr/>
        </p:nvSpPr>
        <p:spPr>
          <a:xfrm>
            <a:off x="7130886" y="4125184"/>
            <a:ext cx="15637673" cy="18156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3733"/>
              <a:buFont typeface="Calibri"/>
              <a:buNone/>
            </a:pPr>
            <a:r>
              <a:rPr b="0" i="0" lang="es-CO" sz="3733" u="none" cap="none" strike="noStrike">
                <a:solidFill>
                  <a:srgbClr val="434343"/>
                </a:solidFill>
                <a:latin typeface="Calibri"/>
                <a:ea typeface="Calibri"/>
                <a:cs typeface="Calibri"/>
                <a:sym typeface="Calibri"/>
              </a:rPr>
              <a:t>El plan nacional integral de bienestar al aprendiz,  es una estrategia institucional para contribuir en la permanencia y el desempeño exitoso de los aprendices de la entidad en su proceso formativo con enfoque territorial y diferencial. </a:t>
            </a:r>
            <a:endParaRPr/>
          </a:p>
        </p:txBody>
      </p:sp>
      <p:pic>
        <p:nvPicPr>
          <p:cNvPr id="58" name="Google Shape;58;p12"/>
          <p:cNvPicPr preferRelativeResize="0"/>
          <p:nvPr/>
        </p:nvPicPr>
        <p:blipFill rotWithShape="1">
          <a:blip r:embed="rId4">
            <a:alphaModFix/>
          </a:blip>
          <a:srcRect b="0" l="0" r="0" t="0"/>
          <a:stretch/>
        </p:blipFill>
        <p:spPr>
          <a:xfrm>
            <a:off x="1383951" y="10129475"/>
            <a:ext cx="4919853" cy="2438403"/>
          </a:xfrm>
          <a:prstGeom prst="rect">
            <a:avLst/>
          </a:prstGeom>
          <a:noFill/>
          <a:ln>
            <a:noFill/>
          </a:ln>
        </p:spPr>
      </p:pic>
      <p:sp>
        <p:nvSpPr>
          <p:cNvPr id="59" name="Google Shape;59;p12"/>
          <p:cNvSpPr txBox="1"/>
          <p:nvPr/>
        </p:nvSpPr>
        <p:spPr>
          <a:xfrm>
            <a:off x="224591" y="5645936"/>
            <a:ext cx="6799517" cy="22263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56524"/>
              </a:buClr>
              <a:buSzPts val="6400"/>
              <a:buFont typeface="Calibri"/>
              <a:buNone/>
            </a:pPr>
            <a:r>
              <a:rPr b="1" i="0" lang="es-CO" sz="6400" u="none" cap="none" strike="noStrike">
                <a:solidFill>
                  <a:srgbClr val="E56524"/>
                </a:solidFill>
                <a:latin typeface="Calibri"/>
                <a:ea typeface="Calibri"/>
                <a:cs typeface="Calibri"/>
                <a:sym typeface="Calibri"/>
              </a:rPr>
              <a:t>Resolución</a:t>
            </a:r>
            <a:endParaRPr/>
          </a:p>
          <a:p>
            <a:pPr indent="0" lvl="0" marL="0" marR="0" rtl="0" algn="ctr">
              <a:lnSpc>
                <a:spcPct val="100000"/>
              </a:lnSpc>
              <a:spcBef>
                <a:spcPts val="0"/>
              </a:spcBef>
              <a:spcAft>
                <a:spcPts val="0"/>
              </a:spcAft>
              <a:buClr>
                <a:srgbClr val="E56524"/>
              </a:buClr>
              <a:buSzPts val="6400"/>
              <a:buFont typeface="Calibri"/>
              <a:buNone/>
            </a:pPr>
            <a:r>
              <a:rPr b="1" i="0" lang="es-CO" sz="6400" u="none" cap="none" strike="noStrike">
                <a:solidFill>
                  <a:srgbClr val="E56524"/>
                </a:solidFill>
                <a:latin typeface="Calibri"/>
                <a:ea typeface="Calibri"/>
                <a:cs typeface="Calibri"/>
                <a:sym typeface="Calibri"/>
              </a:rPr>
              <a:t>2203/2019 </a:t>
            </a:r>
            <a:r>
              <a:rPr b="1" i="0" lang="es-CO" sz="7467" u="none" cap="none" strike="noStrike">
                <a:solidFill>
                  <a:srgbClr val="E56524"/>
                </a:solidFill>
                <a:latin typeface="Calibri"/>
                <a:ea typeface="Calibri"/>
                <a:cs typeface="Calibri"/>
                <a:sym typeface="Calibri"/>
              </a:rPr>
              <a:t> </a:t>
            </a:r>
            <a:endParaRPr b="1" i="0" sz="4800" u="none" cap="none" strike="noStrike">
              <a:solidFill>
                <a:srgbClr val="E56524"/>
              </a:solidFill>
              <a:latin typeface="Calibri"/>
              <a:ea typeface="Calibri"/>
              <a:cs typeface="Calibri"/>
              <a:sym typeface="Calibri"/>
            </a:endParaRPr>
          </a:p>
        </p:txBody>
      </p:sp>
      <p:sp>
        <p:nvSpPr>
          <p:cNvPr id="60" name="Google Shape;60;p12"/>
          <p:cNvSpPr/>
          <p:nvPr/>
        </p:nvSpPr>
        <p:spPr>
          <a:xfrm>
            <a:off x="7130886" y="7277665"/>
            <a:ext cx="4024794" cy="1509357"/>
          </a:xfrm>
          <a:prstGeom prst="rightArrow">
            <a:avLst>
              <a:gd fmla="val 50000" name="adj1"/>
              <a:gd fmla="val 50000" name="adj2"/>
            </a:avLst>
          </a:prstGeom>
          <a:solidFill>
            <a:srgbClr val="FB4506"/>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000"/>
              <a:buFont typeface="Calibri"/>
              <a:buNone/>
            </a:pPr>
            <a:r>
              <a:rPr b="1" i="0" lang="es-CO" sz="4000" u="none" cap="none" strike="noStrike">
                <a:solidFill>
                  <a:schemeClr val="lt1"/>
                </a:solidFill>
                <a:latin typeface="Calibri"/>
                <a:ea typeface="Calibri"/>
                <a:cs typeface="Calibri"/>
                <a:sym typeface="Calibri"/>
              </a:rPr>
              <a:t>Proposito</a:t>
            </a:r>
            <a:endParaRPr b="1" i="0" sz="4000" u="none" cap="none" strike="noStrike">
              <a:solidFill>
                <a:schemeClr val="lt1"/>
              </a:solidFill>
              <a:latin typeface="Calibri"/>
              <a:ea typeface="Calibri"/>
              <a:cs typeface="Calibri"/>
              <a:sym typeface="Calibri"/>
            </a:endParaRPr>
          </a:p>
        </p:txBody>
      </p:sp>
      <p:sp>
        <p:nvSpPr>
          <p:cNvPr id="61" name="Google Shape;61;p12"/>
          <p:cNvSpPr txBox="1"/>
          <p:nvPr/>
        </p:nvSpPr>
        <p:spPr>
          <a:xfrm>
            <a:off x="10801486" y="7507543"/>
            <a:ext cx="10820399" cy="129317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434343"/>
              </a:buClr>
              <a:buSzPts val="3733"/>
              <a:buFont typeface="Calibri"/>
              <a:buNone/>
            </a:pPr>
            <a:r>
              <a:rPr b="0" i="0" lang="es-CO" sz="3733" u="none" cap="none" strike="noStrike">
                <a:solidFill>
                  <a:srgbClr val="434343"/>
                </a:solidFill>
                <a:latin typeface="Calibri"/>
                <a:ea typeface="Calibri"/>
                <a:cs typeface="Calibri"/>
                <a:sym typeface="Calibri"/>
              </a:rPr>
              <a:t>Ofrecer oportunidades para el fortalecimiento del desarrollo humano integral </a:t>
            </a:r>
            <a:endParaRPr/>
          </a:p>
        </p:txBody>
      </p:sp>
      <p:sp>
        <p:nvSpPr>
          <p:cNvPr id="62" name="Google Shape;62;p12"/>
          <p:cNvSpPr/>
          <p:nvPr/>
        </p:nvSpPr>
        <p:spPr>
          <a:xfrm>
            <a:off x="7130886" y="10593998"/>
            <a:ext cx="4024794" cy="1509357"/>
          </a:xfrm>
          <a:prstGeom prst="rightArrow">
            <a:avLst>
              <a:gd fmla="val 50000" name="adj1"/>
              <a:gd fmla="val 50000" name="adj2"/>
            </a:avLst>
          </a:prstGeom>
          <a:solidFill>
            <a:srgbClr val="FB4506"/>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000"/>
              <a:buFont typeface="Calibri"/>
              <a:buNone/>
            </a:pPr>
            <a:r>
              <a:rPr b="1" i="0" lang="es-CO" sz="4000" u="none" cap="none" strike="noStrike">
                <a:solidFill>
                  <a:schemeClr val="lt1"/>
                </a:solidFill>
                <a:latin typeface="Calibri"/>
                <a:ea typeface="Calibri"/>
                <a:cs typeface="Calibri"/>
                <a:sym typeface="Calibri"/>
              </a:rPr>
              <a:t>Alcance</a:t>
            </a:r>
            <a:endParaRPr/>
          </a:p>
        </p:txBody>
      </p:sp>
      <p:sp>
        <p:nvSpPr>
          <p:cNvPr id="63" name="Google Shape;63;p12"/>
          <p:cNvSpPr txBox="1"/>
          <p:nvPr/>
        </p:nvSpPr>
        <p:spPr>
          <a:xfrm>
            <a:off x="11155680" y="10367386"/>
            <a:ext cx="10820399" cy="186762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434343"/>
              </a:buClr>
              <a:buSzPts val="3733"/>
              <a:buFont typeface="Calibri"/>
              <a:buNone/>
            </a:pPr>
            <a:r>
              <a:rPr b="0" i="0" lang="es-CO" sz="3733" u="none" cap="none" strike="noStrike">
                <a:solidFill>
                  <a:srgbClr val="434343"/>
                </a:solidFill>
                <a:latin typeface="Calibri"/>
                <a:ea typeface="Calibri"/>
                <a:cs typeface="Calibri"/>
                <a:sym typeface="Calibri"/>
              </a:rPr>
              <a:t>Dirigido a aprendices matriculados en formación laboral y formación tecnológica de todos los niveles, jornadas y en las diferentes modalidades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grpSp>
        <p:nvGrpSpPr>
          <p:cNvPr id="68" name="Google Shape;68;p13"/>
          <p:cNvGrpSpPr/>
          <p:nvPr/>
        </p:nvGrpSpPr>
        <p:grpSpPr>
          <a:xfrm>
            <a:off x="1536050" y="743486"/>
            <a:ext cx="20085835" cy="2461017"/>
            <a:chOff x="2214702" y="1304659"/>
            <a:chExt cx="15395788" cy="2461017"/>
          </a:xfrm>
        </p:grpSpPr>
        <p:sp>
          <p:nvSpPr>
            <p:cNvPr id="69" name="Google Shape;69;p13"/>
            <p:cNvSpPr txBox="1"/>
            <p:nvPr/>
          </p:nvSpPr>
          <p:spPr>
            <a:xfrm>
              <a:off x="2214702" y="1304659"/>
              <a:ext cx="15395788" cy="2290068"/>
            </a:xfrm>
            <a:prstGeom prst="rect">
              <a:avLst/>
            </a:prstGeom>
            <a:noFill/>
            <a:ln>
              <a:noFill/>
            </a:ln>
          </p:spPr>
          <p:txBody>
            <a:bodyPr anchorCtr="0" anchor="b" bIns="71425" lIns="71425" spcFirstLastPara="1" rIns="71425" wrap="square" tIns="71425">
              <a:noAutofit/>
            </a:bodyPr>
            <a:lstStyle/>
            <a:p>
              <a:pPr indent="9651" lvl="0" marL="28955" marR="28955" rtl="0" algn="l">
                <a:lnSpc>
                  <a:spcPct val="100000"/>
                </a:lnSpc>
                <a:spcBef>
                  <a:spcPts val="0"/>
                </a:spcBef>
                <a:spcAft>
                  <a:spcPts val="0"/>
                </a:spcAft>
                <a:buClr>
                  <a:srgbClr val="434343"/>
                </a:buClr>
                <a:buSzPts val="10400"/>
                <a:buFont typeface="Calibri"/>
                <a:buNone/>
              </a:pPr>
              <a:r>
                <a:rPr b="1" i="0" lang="es-CO" sz="10400" u="none" cap="none" strike="noStrike">
                  <a:solidFill>
                    <a:srgbClr val="434343"/>
                  </a:solidFill>
                  <a:latin typeface="Calibri"/>
                  <a:ea typeface="Calibri"/>
                  <a:cs typeface="Calibri"/>
                  <a:sym typeface="Calibri"/>
                </a:rPr>
                <a:t>Bienestar al Aprendiz</a:t>
              </a:r>
              <a:endParaRPr/>
            </a:p>
          </p:txBody>
        </p:sp>
        <p:sp>
          <p:nvSpPr>
            <p:cNvPr id="70" name="Google Shape;70;p13"/>
            <p:cNvSpPr/>
            <p:nvPr/>
          </p:nvSpPr>
          <p:spPr>
            <a:xfrm>
              <a:off x="2296596" y="36219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grpSp>
      <p:sp>
        <p:nvSpPr>
          <p:cNvPr id="71" name="Google Shape;71;p13"/>
          <p:cNvSpPr txBox="1"/>
          <p:nvPr/>
        </p:nvSpPr>
        <p:spPr>
          <a:xfrm>
            <a:off x="-152324" y="7158888"/>
            <a:ext cx="8827107" cy="2622277"/>
          </a:xfrm>
          <a:prstGeom prst="rect">
            <a:avLst/>
          </a:prstGeom>
          <a:noFill/>
          <a:ln>
            <a:noFill/>
          </a:ln>
        </p:spPr>
        <p:txBody>
          <a:bodyPr anchorCtr="0" anchor="ctr" bIns="121900" lIns="243825" spcFirstLastPara="1" rIns="243825" wrap="square" tIns="121900">
            <a:noAutofit/>
          </a:bodyPr>
          <a:lstStyle/>
          <a:p>
            <a:pPr indent="0" lvl="0" marL="0" marR="0" rtl="0" algn="ctr">
              <a:lnSpc>
                <a:spcPct val="100000"/>
              </a:lnSpc>
              <a:spcBef>
                <a:spcPts val="0"/>
              </a:spcBef>
              <a:spcAft>
                <a:spcPts val="0"/>
              </a:spcAft>
              <a:buClr>
                <a:srgbClr val="FB4C0F"/>
              </a:buClr>
              <a:buSzPts val="8800"/>
              <a:buFont typeface="Calibri"/>
              <a:buNone/>
            </a:pPr>
            <a:r>
              <a:rPr b="1" i="0" lang="es-CO" sz="8800" u="none" cap="none" strike="noStrike">
                <a:solidFill>
                  <a:srgbClr val="FB4C0F"/>
                </a:solidFill>
                <a:latin typeface="Calibri"/>
                <a:ea typeface="Calibri"/>
                <a:cs typeface="Calibri"/>
                <a:sym typeface="Calibri"/>
              </a:rPr>
              <a:t>Objetivos </a:t>
            </a:r>
            <a:endParaRPr/>
          </a:p>
          <a:p>
            <a:pPr indent="0" lvl="0" marL="0" marR="0" rtl="0" algn="ctr">
              <a:lnSpc>
                <a:spcPct val="100000"/>
              </a:lnSpc>
              <a:spcBef>
                <a:spcPts val="0"/>
              </a:spcBef>
              <a:spcAft>
                <a:spcPts val="0"/>
              </a:spcAft>
              <a:buClr>
                <a:srgbClr val="FB4C0F"/>
              </a:buClr>
              <a:buSzPts val="8800"/>
              <a:buFont typeface="Calibri"/>
              <a:buNone/>
            </a:pPr>
            <a:r>
              <a:rPr b="1" i="0" lang="es-CO" sz="8800" u="none" cap="none" strike="noStrike">
                <a:solidFill>
                  <a:srgbClr val="FB4C0F"/>
                </a:solidFill>
                <a:latin typeface="Calibri"/>
                <a:ea typeface="Calibri"/>
                <a:cs typeface="Calibri"/>
                <a:sym typeface="Calibri"/>
              </a:rPr>
              <a:t>Estratégicos</a:t>
            </a:r>
            <a:endParaRPr/>
          </a:p>
        </p:txBody>
      </p:sp>
      <p:sp>
        <p:nvSpPr>
          <p:cNvPr id="72" name="Google Shape;72;p13"/>
          <p:cNvSpPr/>
          <p:nvPr/>
        </p:nvSpPr>
        <p:spPr>
          <a:xfrm>
            <a:off x="8961375" y="3891368"/>
            <a:ext cx="14460689" cy="2062250"/>
          </a:xfrm>
          <a:prstGeom prst="roundRect">
            <a:avLst>
              <a:gd fmla="val 16667" name="adj"/>
            </a:avLst>
          </a:prstGeom>
          <a:solidFill>
            <a:srgbClr val="FB4C0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4800"/>
              <a:buFont typeface="Helvetica Neue"/>
              <a:buNone/>
            </a:pPr>
            <a:r>
              <a:t/>
            </a:r>
            <a:endParaRPr b="0" i="0" sz="4800" u="none" cap="none" strike="noStrike">
              <a:solidFill>
                <a:schemeClr val="lt1"/>
              </a:solidFill>
              <a:latin typeface="Calibri"/>
              <a:ea typeface="Calibri"/>
              <a:cs typeface="Calibri"/>
              <a:sym typeface="Calibri"/>
            </a:endParaRPr>
          </a:p>
        </p:txBody>
      </p:sp>
      <p:sp>
        <p:nvSpPr>
          <p:cNvPr id="73" name="Google Shape;73;p13"/>
          <p:cNvSpPr/>
          <p:nvPr/>
        </p:nvSpPr>
        <p:spPr>
          <a:xfrm>
            <a:off x="8961375" y="6886657"/>
            <a:ext cx="14196894" cy="2697651"/>
          </a:xfrm>
          <a:prstGeom prst="roundRect">
            <a:avLst>
              <a:gd fmla="val 16667" name="adj"/>
            </a:avLst>
          </a:prstGeom>
          <a:solidFill>
            <a:srgbClr val="0691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Calibri"/>
              <a:ea typeface="Calibri"/>
              <a:cs typeface="Calibri"/>
              <a:sym typeface="Calibri"/>
            </a:endParaRPr>
          </a:p>
        </p:txBody>
      </p:sp>
      <p:sp>
        <p:nvSpPr>
          <p:cNvPr id="74" name="Google Shape;74;p13"/>
          <p:cNvSpPr/>
          <p:nvPr/>
        </p:nvSpPr>
        <p:spPr>
          <a:xfrm>
            <a:off x="8978431" y="10301798"/>
            <a:ext cx="14090002" cy="2389817"/>
          </a:xfrm>
          <a:prstGeom prst="roundRect">
            <a:avLst>
              <a:gd fmla="val 16667" name="adj"/>
            </a:avLst>
          </a:prstGeom>
          <a:solidFill>
            <a:srgbClr val="3366CC"/>
          </a:solidFill>
          <a:ln cap="flat" cmpd="sng" w="9525">
            <a:solidFill>
              <a:srgbClr val="0074B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Calibri"/>
              <a:ea typeface="Calibri"/>
              <a:cs typeface="Calibri"/>
              <a:sym typeface="Calibri"/>
            </a:endParaRPr>
          </a:p>
        </p:txBody>
      </p:sp>
      <p:sp>
        <p:nvSpPr>
          <p:cNvPr id="75" name="Google Shape;75;p13"/>
          <p:cNvSpPr/>
          <p:nvPr/>
        </p:nvSpPr>
        <p:spPr>
          <a:xfrm>
            <a:off x="9477162" y="6053241"/>
            <a:ext cx="3863040" cy="13855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9067544" y="4626156"/>
            <a:ext cx="13640056" cy="1066066"/>
          </a:xfrm>
          <a:prstGeom prst="rect">
            <a:avLst/>
          </a:prstGeom>
          <a:noFill/>
          <a:ln>
            <a:noFill/>
          </a:ln>
        </p:spPr>
        <p:txBody>
          <a:bodyPr anchorCtr="0" anchor="ctr" bIns="30475" lIns="30475" spcFirstLastPara="1" rIns="30475" wrap="square" tIns="30475">
            <a:noAutofit/>
          </a:bodyPr>
          <a:lstStyle/>
          <a:p>
            <a:pPr indent="-742950" lvl="0" marL="742950" marR="0" rtl="0" algn="ctr">
              <a:lnSpc>
                <a:spcPct val="100000"/>
              </a:lnSpc>
              <a:spcBef>
                <a:spcPts val="0"/>
              </a:spcBef>
              <a:spcAft>
                <a:spcPts val="0"/>
              </a:spcAft>
              <a:buClr>
                <a:srgbClr val="FFFFFF"/>
              </a:buClr>
              <a:buSzPts val="4000"/>
              <a:buFont typeface="Calibri"/>
              <a:buAutoNum type="arabicPeriod"/>
            </a:pPr>
            <a:r>
              <a:rPr b="0" i="0" lang="es-CO" sz="4000" u="none" cap="none" strike="noStrike">
                <a:solidFill>
                  <a:srgbClr val="FFFFFF"/>
                </a:solidFill>
                <a:latin typeface="Calibri"/>
                <a:ea typeface="Calibri"/>
                <a:cs typeface="Calibri"/>
                <a:sym typeface="Calibri"/>
              </a:rPr>
              <a:t>Implementar proyectos de acompañamiento para el desarrollo integral del aprendiz en su proceso formativo</a:t>
            </a:r>
            <a:endParaRPr/>
          </a:p>
          <a:p>
            <a:pPr indent="-488950" lvl="0" marL="74295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FFFFFF"/>
              </a:solidFill>
              <a:latin typeface="Calibri"/>
              <a:ea typeface="Calibri"/>
              <a:cs typeface="Calibri"/>
              <a:sym typeface="Calibri"/>
            </a:endParaRPr>
          </a:p>
        </p:txBody>
      </p:sp>
      <p:sp>
        <p:nvSpPr>
          <p:cNvPr id="77" name="Google Shape;77;p13"/>
          <p:cNvSpPr/>
          <p:nvPr/>
        </p:nvSpPr>
        <p:spPr>
          <a:xfrm>
            <a:off x="8918114" y="7136098"/>
            <a:ext cx="14133263" cy="2104788"/>
          </a:xfrm>
          <a:prstGeom prst="rect">
            <a:avLst/>
          </a:prstGeom>
          <a:no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4000"/>
              <a:buFont typeface="Calibri"/>
              <a:buNone/>
            </a:pPr>
            <a:r>
              <a:rPr b="0" i="0" lang="es-CO" sz="4000" u="none" cap="none" strike="noStrike">
                <a:solidFill>
                  <a:srgbClr val="FFFFFF"/>
                </a:solidFill>
                <a:latin typeface="Calibri"/>
                <a:ea typeface="Calibri"/>
                <a:cs typeface="Calibri"/>
                <a:sym typeface="Calibri"/>
              </a:rPr>
              <a:t>2. Incentivar al aprendiz en su proceso de formación profesional integral mediante la implementación de un programa de estímulos que se materializa en los objetivos operativos </a:t>
            </a:r>
            <a:endParaRPr/>
          </a:p>
        </p:txBody>
      </p:sp>
      <p:sp>
        <p:nvSpPr>
          <p:cNvPr id="78" name="Google Shape;78;p13"/>
          <p:cNvSpPr txBox="1"/>
          <p:nvPr/>
        </p:nvSpPr>
        <p:spPr>
          <a:xfrm>
            <a:off x="9067544" y="10501045"/>
            <a:ext cx="13640056" cy="1990929"/>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4000"/>
              <a:buFont typeface="Calibri"/>
              <a:buNone/>
            </a:pPr>
            <a:r>
              <a:rPr b="0" i="0" lang="es-CO" sz="4000" u="none" cap="none" strike="noStrike">
                <a:solidFill>
                  <a:srgbClr val="FFFFFF"/>
                </a:solidFill>
                <a:latin typeface="Calibri"/>
                <a:ea typeface="Calibri"/>
                <a:cs typeface="Calibri"/>
                <a:sym typeface="Calibri"/>
              </a:rPr>
              <a:t>3. Entregar con oportunidad y calidad los servicios de bienestar al aprendiz documentando procedimientos que soporten una operación ágil y flexible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4"/>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84" name="Google Shape;84;p14"/>
          <p:cNvSpPr/>
          <p:nvPr/>
        </p:nvSpPr>
        <p:spPr>
          <a:xfrm>
            <a:off x="1642892" y="841545"/>
            <a:ext cx="20560520" cy="252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600"/>
              <a:buFont typeface="Calibri"/>
              <a:buNone/>
            </a:pPr>
            <a:r>
              <a:rPr b="1" i="0" lang="es-CO" sz="6600" u="none" cap="none" strike="noStrike">
                <a:solidFill>
                  <a:schemeClr val="dk1"/>
                </a:solidFill>
                <a:latin typeface="Calibri"/>
                <a:ea typeface="Calibri"/>
                <a:cs typeface="Calibri"/>
                <a:sym typeface="Calibri"/>
              </a:rPr>
              <a:t>1. Implementar proyectos de acompañamiento para el desarrollo integral del aprendiz en su proceso formativo</a:t>
            </a:r>
            <a:endParaRPr/>
          </a:p>
          <a:p>
            <a:pPr indent="0" lvl="0" marL="0" marR="0" rtl="0" algn="ctr">
              <a:lnSpc>
                <a:spcPct val="100000"/>
              </a:lnSpc>
              <a:spcBef>
                <a:spcPts val="0"/>
              </a:spcBef>
              <a:spcAft>
                <a:spcPts val="0"/>
              </a:spcAft>
              <a:buClr>
                <a:srgbClr val="FFFFFF"/>
              </a:buClr>
              <a:buSzPts val="5333"/>
              <a:buFont typeface="Helvetica Neue"/>
              <a:buNone/>
            </a:pPr>
            <a:r>
              <a:t/>
            </a:r>
            <a:endParaRPr b="0" i="0" sz="5333" u="none" cap="none" strike="noStrike">
              <a:solidFill>
                <a:srgbClr val="E56524"/>
              </a:solidFill>
              <a:latin typeface="Calibri"/>
              <a:ea typeface="Calibri"/>
              <a:cs typeface="Calibri"/>
              <a:sym typeface="Calibri"/>
            </a:endParaRPr>
          </a:p>
        </p:txBody>
      </p:sp>
      <p:sp>
        <p:nvSpPr>
          <p:cNvPr id="85" name="Google Shape;85;p14"/>
          <p:cNvSpPr/>
          <p:nvPr/>
        </p:nvSpPr>
        <p:spPr>
          <a:xfrm>
            <a:off x="1341120" y="4321054"/>
            <a:ext cx="21610321"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800"/>
              <a:buFont typeface="Calibri"/>
              <a:buNone/>
            </a:pPr>
            <a:r>
              <a:rPr b="0" i="0" lang="es-CO" sz="4800" u="none" cap="none" strike="noStrike">
                <a:solidFill>
                  <a:srgbClr val="434343"/>
                </a:solidFill>
                <a:latin typeface="Calibri"/>
                <a:ea typeface="Calibri"/>
                <a:cs typeface="Calibri"/>
                <a:sym typeface="Calibri"/>
              </a:rPr>
              <a:t>Busca lograr un plan de acompañamiento a aprendices en temas relacionados a: </a:t>
            </a:r>
            <a:endParaRPr/>
          </a:p>
        </p:txBody>
      </p:sp>
      <p:sp>
        <p:nvSpPr>
          <p:cNvPr id="86" name="Google Shape;86;p14"/>
          <p:cNvSpPr/>
          <p:nvPr/>
        </p:nvSpPr>
        <p:spPr>
          <a:xfrm>
            <a:off x="8170746" y="6426689"/>
            <a:ext cx="7526454" cy="976862"/>
          </a:xfrm>
          <a:prstGeom prst="roundRect">
            <a:avLst>
              <a:gd fmla="val 16667" name="adj"/>
            </a:avLst>
          </a:prstGeom>
          <a:solidFill>
            <a:srgbClr val="FB4C0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La cultura y el arte</a:t>
            </a:r>
            <a:endParaRPr/>
          </a:p>
        </p:txBody>
      </p:sp>
      <p:sp>
        <p:nvSpPr>
          <p:cNvPr id="87" name="Google Shape;87;p14"/>
          <p:cNvSpPr/>
          <p:nvPr/>
        </p:nvSpPr>
        <p:spPr>
          <a:xfrm>
            <a:off x="2623386" y="7979889"/>
            <a:ext cx="18723435" cy="976862"/>
          </a:xfrm>
          <a:prstGeom prst="roundRect">
            <a:avLst>
              <a:gd fmla="val 16667" name="adj"/>
            </a:avLst>
          </a:prstGeom>
          <a:solidFill>
            <a:srgbClr val="FB4C0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Las practicas de prevención de la enfermedad y promoción de la salud</a:t>
            </a:r>
            <a:endParaRPr/>
          </a:p>
        </p:txBody>
      </p:sp>
      <p:sp>
        <p:nvSpPr>
          <p:cNvPr id="88" name="Google Shape;88;p14"/>
          <p:cNvSpPr/>
          <p:nvPr/>
        </p:nvSpPr>
        <p:spPr>
          <a:xfrm>
            <a:off x="5607060" y="11058910"/>
            <a:ext cx="13956679" cy="976862"/>
          </a:xfrm>
          <a:prstGeom prst="roundRect">
            <a:avLst>
              <a:gd fmla="val 16667" name="adj"/>
            </a:avLst>
          </a:prstGeom>
          <a:solidFill>
            <a:srgbClr val="FB4C0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El desarrollo de habilidades blandas</a:t>
            </a:r>
            <a:endParaRPr/>
          </a:p>
        </p:txBody>
      </p:sp>
      <p:sp>
        <p:nvSpPr>
          <p:cNvPr id="89" name="Google Shape;89;p14"/>
          <p:cNvSpPr/>
          <p:nvPr/>
        </p:nvSpPr>
        <p:spPr>
          <a:xfrm>
            <a:off x="3217745" y="9533089"/>
            <a:ext cx="17534715" cy="976862"/>
          </a:xfrm>
          <a:prstGeom prst="roundRect">
            <a:avLst>
              <a:gd fmla="val 16667" name="adj"/>
            </a:avLst>
          </a:prstGeom>
          <a:solidFill>
            <a:srgbClr val="FB4C0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El deporte, la actividad física y el aprovechamiento del tiempo libre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5"/>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95" name="Google Shape;95;p15"/>
          <p:cNvSpPr/>
          <p:nvPr/>
        </p:nvSpPr>
        <p:spPr>
          <a:xfrm>
            <a:off x="4118510" y="7297041"/>
            <a:ext cx="3905557" cy="2284408"/>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Música</a:t>
            </a:r>
            <a:r>
              <a:rPr b="0" i="0" lang="es-CO" sz="4800" u="none" cap="none" strike="noStrike">
                <a:solidFill>
                  <a:srgbClr val="FFFFFF"/>
                </a:solidFill>
                <a:latin typeface="Calibri"/>
                <a:ea typeface="Calibri"/>
                <a:cs typeface="Calibri"/>
                <a:sym typeface="Calibri"/>
              </a:rPr>
              <a:t> </a:t>
            </a:r>
            <a:endParaRPr/>
          </a:p>
        </p:txBody>
      </p:sp>
      <p:sp>
        <p:nvSpPr>
          <p:cNvPr id="96" name="Google Shape;96;p15"/>
          <p:cNvSpPr/>
          <p:nvPr/>
        </p:nvSpPr>
        <p:spPr>
          <a:xfrm>
            <a:off x="16540113" y="7293179"/>
            <a:ext cx="4001451" cy="2284408"/>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Danza</a:t>
            </a:r>
            <a:endParaRPr/>
          </a:p>
        </p:txBody>
      </p:sp>
      <p:sp>
        <p:nvSpPr>
          <p:cNvPr id="97" name="Google Shape;97;p15"/>
          <p:cNvSpPr/>
          <p:nvPr/>
        </p:nvSpPr>
        <p:spPr>
          <a:xfrm>
            <a:off x="10374065" y="7297041"/>
            <a:ext cx="3966597" cy="2284408"/>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Teatro</a:t>
            </a:r>
            <a:r>
              <a:rPr b="0" i="0" lang="es-CO" sz="4800" u="none" cap="none" strike="noStrike">
                <a:solidFill>
                  <a:srgbClr val="000000"/>
                </a:solidFill>
                <a:latin typeface="Calibri"/>
                <a:ea typeface="Calibri"/>
                <a:cs typeface="Calibri"/>
                <a:sym typeface="Calibri"/>
              </a:rPr>
              <a:t> </a:t>
            </a:r>
            <a:endParaRPr/>
          </a:p>
        </p:txBody>
      </p:sp>
      <p:sp>
        <p:nvSpPr>
          <p:cNvPr id="98" name="Google Shape;98;p15"/>
          <p:cNvSpPr/>
          <p:nvPr/>
        </p:nvSpPr>
        <p:spPr>
          <a:xfrm>
            <a:off x="1898687" y="9941543"/>
            <a:ext cx="6441315" cy="2975131"/>
          </a:xfrm>
          <a:prstGeom prst="roundRect">
            <a:avLst>
              <a:gd fmla="val 16667" name="adj"/>
            </a:avLst>
          </a:prstGeom>
          <a:solidFill>
            <a:srgbClr val="FFFFFF"/>
          </a:solidFill>
          <a:ln cap="flat" cmpd="sng" w="9525">
            <a:solidFill>
              <a:srgbClr val="FB4C0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2667"/>
              <a:buFont typeface="Calibri"/>
              <a:buNone/>
            </a:pPr>
            <a:r>
              <a:rPr b="0" i="0" lang="es-CO" sz="2667" u="none" cap="none" strike="noStrike">
                <a:solidFill>
                  <a:srgbClr val="434343"/>
                </a:solidFill>
                <a:latin typeface="Calibri"/>
                <a:ea typeface="Calibri"/>
                <a:cs typeface="Calibri"/>
                <a:sym typeface="Calibri"/>
              </a:rPr>
              <a:t>Fomentar espacios artísticos a través de diferentes formatos musicales        ( salsa; rock ,stomp,) con el fin de promover espacios incluyentes en todas  las esferas del individuo.</a:t>
            </a:r>
            <a:endParaRPr/>
          </a:p>
        </p:txBody>
      </p:sp>
      <p:sp>
        <p:nvSpPr>
          <p:cNvPr id="99" name="Google Shape;99;p15"/>
          <p:cNvSpPr/>
          <p:nvPr/>
        </p:nvSpPr>
        <p:spPr>
          <a:xfrm>
            <a:off x="15807111" y="9941542"/>
            <a:ext cx="6276269" cy="3025480"/>
          </a:xfrm>
          <a:prstGeom prst="roundRect">
            <a:avLst>
              <a:gd fmla="val 16667" name="adj"/>
            </a:avLst>
          </a:prstGeom>
          <a:solidFill>
            <a:srgbClr val="FFFFFF"/>
          </a:solidFill>
          <a:ln cap="flat" cmpd="sng" w="9525">
            <a:solidFill>
              <a:srgbClr val="FB4C0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2667"/>
              <a:buFont typeface="Calibri"/>
              <a:buNone/>
            </a:pPr>
            <a:r>
              <a:rPr b="0" i="0" lang="es-CO" sz="2667" u="none" cap="none" strike="noStrike">
                <a:solidFill>
                  <a:srgbClr val="434343"/>
                </a:solidFill>
                <a:latin typeface="Calibri"/>
                <a:ea typeface="Calibri"/>
                <a:cs typeface="Calibri"/>
                <a:sym typeface="Calibri"/>
              </a:rPr>
              <a:t>Impulsar espacios artísticos donde se propenda por generar Conciencia corporal, Manejo del espacio,</a:t>
            </a:r>
            <a:endParaRPr/>
          </a:p>
          <a:p>
            <a:pPr indent="0" lvl="0" marL="0" marR="0" rtl="0" algn="just">
              <a:lnSpc>
                <a:spcPct val="100000"/>
              </a:lnSpc>
              <a:spcBef>
                <a:spcPts val="0"/>
              </a:spcBef>
              <a:spcAft>
                <a:spcPts val="0"/>
              </a:spcAft>
              <a:buClr>
                <a:srgbClr val="434343"/>
              </a:buClr>
              <a:buSzPts val="2667"/>
              <a:buFont typeface="Calibri"/>
              <a:buNone/>
            </a:pPr>
            <a:r>
              <a:rPr b="0" i="0" lang="es-CO" sz="2667" u="none" cap="none" strike="noStrike">
                <a:solidFill>
                  <a:srgbClr val="434343"/>
                </a:solidFill>
                <a:latin typeface="Calibri"/>
                <a:ea typeface="Calibri"/>
                <a:cs typeface="Calibri"/>
                <a:sym typeface="Calibri"/>
              </a:rPr>
              <a:t>Técnicas de danza, Expresión corporal en los Aprendices.</a:t>
            </a:r>
            <a:endParaRPr/>
          </a:p>
        </p:txBody>
      </p:sp>
      <p:sp>
        <p:nvSpPr>
          <p:cNvPr id="100" name="Google Shape;100;p15"/>
          <p:cNvSpPr/>
          <p:nvPr/>
        </p:nvSpPr>
        <p:spPr>
          <a:xfrm>
            <a:off x="9122355" y="9957273"/>
            <a:ext cx="6046565" cy="3009752"/>
          </a:xfrm>
          <a:prstGeom prst="roundRect">
            <a:avLst>
              <a:gd fmla="val 16667" name="adj"/>
            </a:avLst>
          </a:prstGeom>
          <a:solidFill>
            <a:srgbClr val="FFFFFF"/>
          </a:solidFill>
          <a:ln cap="flat" cmpd="sng" w="9525">
            <a:solidFill>
              <a:srgbClr val="FB4C0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434343"/>
              </a:buClr>
              <a:buSzPts val="2667"/>
              <a:buFont typeface="Calibri"/>
              <a:buNone/>
            </a:pPr>
            <a:r>
              <a:rPr b="0" i="0" lang="es-CO" sz="2667" u="none" cap="none" strike="noStrike">
                <a:solidFill>
                  <a:srgbClr val="434343"/>
                </a:solidFill>
                <a:latin typeface="Calibri"/>
                <a:ea typeface="Calibri"/>
                <a:cs typeface="Calibri"/>
                <a:sym typeface="Calibri"/>
              </a:rPr>
              <a:t>Desarrollar espacios artísticos donde se promueva la expresión oral y corporal, manejo de publico, improvisación, técnicas actorales etc.</a:t>
            </a:r>
            <a:endParaRPr/>
          </a:p>
        </p:txBody>
      </p:sp>
      <p:grpSp>
        <p:nvGrpSpPr>
          <p:cNvPr id="101" name="Google Shape;101;p15"/>
          <p:cNvGrpSpPr/>
          <p:nvPr/>
        </p:nvGrpSpPr>
        <p:grpSpPr>
          <a:xfrm>
            <a:off x="6071290" y="6910673"/>
            <a:ext cx="12873955" cy="348436"/>
            <a:chOff x="5697104" y="6860823"/>
            <a:chExt cx="12873955" cy="348436"/>
          </a:xfrm>
        </p:grpSpPr>
        <p:cxnSp>
          <p:nvCxnSpPr>
            <p:cNvPr id="102" name="Google Shape;102;p15"/>
            <p:cNvCxnSpPr/>
            <p:nvPr/>
          </p:nvCxnSpPr>
          <p:spPr>
            <a:xfrm flipH="1" rot="10800000">
              <a:off x="5697104" y="6860823"/>
              <a:ext cx="12873955" cy="18552"/>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03" name="Google Shape;103;p15"/>
            <p:cNvCxnSpPr/>
            <p:nvPr/>
          </p:nvCxnSpPr>
          <p:spPr>
            <a:xfrm>
              <a:off x="5708821" y="6883094"/>
              <a:ext cx="0" cy="307613"/>
            </a:xfrm>
            <a:prstGeom prst="straightConnector1">
              <a:avLst/>
            </a:prstGeom>
            <a:noFill/>
            <a:ln cap="flat" cmpd="sng" w="25400">
              <a:solidFill>
                <a:srgbClr val="FB4C0F"/>
              </a:solidFill>
              <a:prstDash val="solid"/>
              <a:round/>
              <a:headEnd len="sm" w="sm" type="none"/>
              <a:tailEnd len="sm" w="sm" type="none"/>
            </a:ln>
          </p:spPr>
        </p:cxnSp>
        <p:cxnSp>
          <p:nvCxnSpPr>
            <p:cNvPr id="104" name="Google Shape;104;p15"/>
            <p:cNvCxnSpPr/>
            <p:nvPr/>
          </p:nvCxnSpPr>
          <p:spPr>
            <a:xfrm>
              <a:off x="18564450" y="6901643"/>
              <a:ext cx="0" cy="307613"/>
            </a:xfrm>
            <a:prstGeom prst="straightConnector1">
              <a:avLst/>
            </a:prstGeom>
            <a:noFill/>
            <a:ln cap="flat" cmpd="sng" w="25400">
              <a:solidFill>
                <a:srgbClr val="FB4C0F"/>
              </a:solidFill>
              <a:prstDash val="solid"/>
              <a:round/>
              <a:headEnd len="sm" w="sm" type="none"/>
              <a:tailEnd len="sm" w="sm" type="none"/>
            </a:ln>
          </p:spPr>
        </p:cxnSp>
        <p:cxnSp>
          <p:nvCxnSpPr>
            <p:cNvPr id="105" name="Google Shape;105;p15"/>
            <p:cNvCxnSpPr/>
            <p:nvPr/>
          </p:nvCxnSpPr>
          <p:spPr>
            <a:xfrm>
              <a:off x="11996818" y="6901646"/>
              <a:ext cx="0" cy="307613"/>
            </a:xfrm>
            <a:prstGeom prst="straightConnector1">
              <a:avLst/>
            </a:prstGeom>
            <a:noFill/>
            <a:ln cap="flat" cmpd="sng" w="25400">
              <a:solidFill>
                <a:srgbClr val="FB4C0F"/>
              </a:solidFill>
              <a:prstDash val="solid"/>
              <a:round/>
              <a:headEnd len="sm" w="sm" type="none"/>
              <a:tailEnd len="sm" w="sm" type="none"/>
            </a:ln>
          </p:spPr>
        </p:cxnSp>
      </p:grpSp>
      <p:sp>
        <p:nvSpPr>
          <p:cNvPr id="106" name="Google Shape;106;p15"/>
          <p:cNvSpPr txBox="1"/>
          <p:nvPr/>
        </p:nvSpPr>
        <p:spPr>
          <a:xfrm>
            <a:off x="749640" y="3064492"/>
            <a:ext cx="22768560" cy="3222035"/>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1"/>
              </a:buClr>
              <a:buSzPts val="4000"/>
              <a:buFont typeface="Helvetica Neue"/>
              <a:buNone/>
            </a:pPr>
            <a:r>
              <a:rPr b="1" i="0" lang="es-CO" sz="4000" u="none" cap="none" strike="noStrike">
                <a:solidFill>
                  <a:schemeClr val="dk1"/>
                </a:solidFill>
                <a:latin typeface="Helvetica Neue"/>
                <a:ea typeface="Helvetica Neue"/>
                <a:cs typeface="Helvetica Neue"/>
                <a:sym typeface="Helvetica Neue"/>
              </a:rPr>
              <a:t>Objetivos operativos: </a:t>
            </a:r>
            <a:endParaRPr/>
          </a:p>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Helvetica Neue"/>
              <a:ea typeface="Helvetica Neue"/>
              <a:cs typeface="Helvetica Neue"/>
              <a:sym typeface="Helvetica Neue"/>
            </a:endParaRPr>
          </a:p>
          <a:p>
            <a:pPr indent="-571500" lvl="0" marL="571500" marR="0" rtl="0" algn="ctr">
              <a:lnSpc>
                <a:spcPct val="100000"/>
              </a:lnSpc>
              <a:spcBef>
                <a:spcPts val="0"/>
              </a:spcBef>
              <a:spcAft>
                <a:spcPts val="0"/>
              </a:spcAft>
              <a:buClr>
                <a:srgbClr val="434343"/>
              </a:buClr>
              <a:buSzPts val="4000"/>
              <a:buFont typeface="Noto Sans Symbols"/>
              <a:buChar char="❖"/>
            </a:pPr>
            <a:r>
              <a:rPr b="0" i="0" lang="es-CO" sz="4000" u="none" cap="none" strike="noStrike">
                <a:solidFill>
                  <a:srgbClr val="434343"/>
                </a:solidFill>
                <a:latin typeface="Calibri"/>
                <a:ea typeface="Calibri"/>
                <a:cs typeface="Calibri"/>
                <a:sym typeface="Calibri"/>
              </a:rPr>
              <a:t>reconocer la cultura como creadora de identidad, generadora de inclusión y catalizadora de diversidad </a:t>
            </a:r>
            <a:endParaRPr/>
          </a:p>
          <a:p>
            <a:pPr indent="-571500" lvl="0" marL="571500" marR="0" rtl="0" algn="ctr">
              <a:lnSpc>
                <a:spcPct val="100000"/>
              </a:lnSpc>
              <a:spcBef>
                <a:spcPts val="0"/>
              </a:spcBef>
              <a:spcAft>
                <a:spcPts val="0"/>
              </a:spcAft>
              <a:buClr>
                <a:srgbClr val="434343"/>
              </a:buClr>
              <a:buSzPts val="4000"/>
              <a:buFont typeface="Noto Sans Symbols"/>
              <a:buChar char="❖"/>
            </a:pPr>
            <a:r>
              <a:rPr b="0" i="0" lang="es-CO" sz="4000" u="none" cap="none" strike="noStrike">
                <a:solidFill>
                  <a:srgbClr val="434343"/>
                </a:solidFill>
                <a:latin typeface="Calibri"/>
                <a:ea typeface="Calibri"/>
                <a:cs typeface="Calibri"/>
                <a:sym typeface="Calibri"/>
              </a:rPr>
              <a:t>Reconocer el arte como vehículo de conocimiento, expresión, comunicación y transformación personal y social </a:t>
            </a:r>
            <a:endParaRPr/>
          </a:p>
        </p:txBody>
      </p:sp>
      <p:sp>
        <p:nvSpPr>
          <p:cNvPr id="107" name="Google Shape;107;p15"/>
          <p:cNvSpPr txBox="1"/>
          <p:nvPr/>
        </p:nvSpPr>
        <p:spPr>
          <a:xfrm>
            <a:off x="-1375964" y="1196051"/>
            <a:ext cx="12441975" cy="137537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B4506"/>
              </a:buClr>
              <a:buSzPts val="8000"/>
              <a:buFont typeface="Helvetica Neue"/>
              <a:buNone/>
            </a:pPr>
            <a:r>
              <a:rPr b="1" i="0" lang="es-CO" sz="8000" u="none" cap="none" strike="noStrike">
                <a:solidFill>
                  <a:srgbClr val="FB4506"/>
                </a:solidFill>
                <a:latin typeface="Helvetica Neue"/>
                <a:ea typeface="Helvetica Neue"/>
                <a:cs typeface="Helvetica Neue"/>
                <a:sym typeface="Helvetica Neue"/>
              </a:rPr>
              <a:t>Cultura y arte </a:t>
            </a:r>
            <a:endParaRPr b="1" i="0" sz="8000" u="none" cap="none" strike="noStrike">
              <a:solidFill>
                <a:srgbClr val="FB4506"/>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6"/>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113" name="Google Shape;113;p16"/>
          <p:cNvSpPr/>
          <p:nvPr/>
        </p:nvSpPr>
        <p:spPr>
          <a:xfrm>
            <a:off x="1399254" y="1455131"/>
            <a:ext cx="588013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B4506"/>
              </a:buClr>
              <a:buSzPts val="6600"/>
              <a:buFont typeface="Helvetica Neue"/>
              <a:buNone/>
            </a:pPr>
            <a:r>
              <a:rPr b="1" i="0" lang="es-CO" sz="6600" u="none" cap="none" strike="noStrike">
                <a:solidFill>
                  <a:srgbClr val="FB4506"/>
                </a:solidFill>
                <a:latin typeface="Helvetica Neue"/>
                <a:ea typeface="Helvetica Neue"/>
                <a:cs typeface="Helvetica Neue"/>
                <a:sym typeface="Helvetica Neue"/>
              </a:rPr>
              <a:t>Cultura y arte </a:t>
            </a:r>
            <a:endParaRPr/>
          </a:p>
        </p:txBody>
      </p:sp>
      <p:pic>
        <p:nvPicPr>
          <p:cNvPr descr="Vista previa de imagen" id="114" name="Google Shape;114;p16"/>
          <p:cNvPicPr preferRelativeResize="0"/>
          <p:nvPr/>
        </p:nvPicPr>
        <p:blipFill rotWithShape="1">
          <a:blip r:embed="rId4">
            <a:alphaModFix/>
          </a:blip>
          <a:srcRect b="0" l="0" r="0" t="0"/>
          <a:stretch/>
        </p:blipFill>
        <p:spPr>
          <a:xfrm>
            <a:off x="2292337" y="3702110"/>
            <a:ext cx="7462229" cy="4902200"/>
          </a:xfrm>
          <a:prstGeom prst="rect">
            <a:avLst/>
          </a:prstGeom>
          <a:noFill/>
          <a:ln>
            <a:noFill/>
          </a:ln>
        </p:spPr>
      </p:pic>
      <p:sp>
        <p:nvSpPr>
          <p:cNvPr id="115" name="Google Shape;115;p16"/>
          <p:cNvSpPr/>
          <p:nvPr/>
        </p:nvSpPr>
        <p:spPr>
          <a:xfrm>
            <a:off x="2292337" y="8661400"/>
            <a:ext cx="7462229"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400"/>
              <a:buFont typeface="Calibri"/>
              <a:buNone/>
            </a:pPr>
            <a:r>
              <a:rPr b="0" i="0" lang="es-CO" sz="2400" u="none" cap="none" strike="noStrike">
                <a:solidFill>
                  <a:srgbClr val="434343"/>
                </a:solidFill>
                <a:latin typeface="Calibri"/>
                <a:ea typeface="Calibri"/>
                <a:cs typeface="Calibri"/>
                <a:sym typeface="Calibri"/>
              </a:rPr>
              <a:t>Participación Obra: "El hijo de Juana" en ENCUENTRO CULTURAL REGIONAL Agosto 2019</a:t>
            </a:r>
            <a:endParaRPr/>
          </a:p>
        </p:txBody>
      </p:sp>
      <p:pic>
        <p:nvPicPr>
          <p:cNvPr descr="https://attachments.office.net/owa/agutierrezs%40sena.edu.co/service.svc/s/GetAttachmentThumbnail?id=AAMkAGIxZWU4NDdhLTBiYzktNDU3ZC1hMDExLWIyODI0NWUzNjg0MwBGAAAAAAA%2FaMXzDTs2Tbp11xN9vxgFBwCgrrU53j8uRoINbRoAsIyPAAAAkMQGAAAXVlR8tivoT6HrWZikcu5wAAMBTa1wAAABEgAQAEaMzUU6cgpOpxE%2FU9o4%2FKo%3D&amp;owa=outlook.office.com&amp;scriptVer=2019100701.12&amp;X-OWA-CANARY=zC9pf_Wvy0-Oh27wi21AODBVbt7PVdcY6oOI5BEYmRHU06W8MufFC7pt_grmqlzfNZMNtgCI1wE.&amp;token=eyJhbGciOiJSUzI1NiIsImtpZCI6IjA2MDBGOUY2NzQ2MjA3MzdFNzM0MDRFMjg3QzQ1QTgxOENCN0NFQjgiLCJ4NXQiOiJCZ0Q1OW5SaUJ6Zm5OQVRpaDhSYWdZeTN6cmciLCJ0eXAiOiJKV1QifQ.eyJvcmlnaW4iOiJodHRwczovL291dGxvb2sub2ZmaWNlLmNvbSIsInZlciI6IkV4Y2hhbmdlLkNhbGxiYWNrLlYxIiwiYXBwY3R4c2VuZGVyIjoiT3dhRG93bmxvYWRAY2JjMmMzODEtMmYyZS00ZDkzLTkxZDEtNTA2YzkzMTZhY2U3IiwiaXNzcmluZyI6IldXIiwiYXBwY3R4Ijoie1wibXNleGNocHJvdFwiOlwib3dhXCIsXCJwcmltYXJ5c2lkXCI6XCJTLTEtNS0yMS0yODc3MDc3OTQ3LTQxMTU4OTQzOC00MDc5OTA1ODQ3LTIyMDMwOTdcIixcInB1aWRcIjpcIjExNTM4MzYyOTY1MzE3NDEyNzJcIixcIm9pZFwiOlwiZTNlYjdhMjQtMTk2ZC00OTJlLWEzM2ItMjY1NGUxZWUwYWU1XCIsXCJzY29wZVwiOlwiT3dhRG93bmxvYWRcIn0iLCJuYmYiOjE1NzE2MjUzMzIsImV4cCI6MTU3MTYyNTkzMiwiaXNzIjoiMDAwMDAwMDItMDAwMC0wZmYxLWNlMDAtMDAwMDAwMDAwMDAwQGNiYzJjMzgxLTJmMmUtNGQ5My05MWQxLTUwNmM5MzE2YWNlNyIsImF1ZCI6IjAwMDAwMDAyLTAwMDAtMGZmMS1jZTAwLTAwMDAwMDAwMDAwMC9hdHRhY2htZW50cy5vZmZpY2UubmV0QGNiYzJjMzgxLTJmMmUtNGQ5My05MWQxLTUwNmM5MzE2YWNlNyJ9.bGViLuRcOzfpQyCKrcgH6cTRE5tdwtoScs7TxA81LNNjyyxWWIz9kiSOdt3S0HB0wIapqIaCUhbJ6XE0gKS4r-GkOV7OXldIrfVuDadmfi3Ze_PcOhiJtiZbY4un1RKIi61nJp1_OHI1hOqf1ySIKhZiKH114RX_KjKQmoAsB0GFpwaOcPUIySn3NRFUa9TRYdbqF1XyBelQAuuCsah08zt_wS59tj2-ZNoeFvTSgcB-MRc8tbpDKxEGdLih1N63GehCx93J-50TEzuwChfGa-ebf6r7RlP-od-eC20HLi4rakoDPxOCWWetGXMWrwERGMEa5hX7tloZ1V_w8uEycA&amp;animation=true" id="116" name="Google Shape;116;p16"/>
          <p:cNvPicPr preferRelativeResize="0"/>
          <p:nvPr/>
        </p:nvPicPr>
        <p:blipFill rotWithShape="1">
          <a:blip r:embed="rId5">
            <a:alphaModFix/>
          </a:blip>
          <a:srcRect b="0" l="0" r="0" t="0"/>
          <a:stretch/>
        </p:blipFill>
        <p:spPr>
          <a:xfrm>
            <a:off x="12192000" y="3667184"/>
            <a:ext cx="7931149" cy="4937125"/>
          </a:xfrm>
          <a:prstGeom prst="rect">
            <a:avLst/>
          </a:prstGeom>
          <a:noFill/>
          <a:ln>
            <a:noFill/>
          </a:ln>
        </p:spPr>
      </p:pic>
      <p:sp>
        <p:nvSpPr>
          <p:cNvPr id="117" name="Google Shape;117;p16"/>
          <p:cNvSpPr/>
          <p:nvPr/>
        </p:nvSpPr>
        <p:spPr>
          <a:xfrm>
            <a:off x="12192000" y="8604309"/>
            <a:ext cx="7931149"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400"/>
              <a:buFont typeface="Calibri"/>
              <a:buNone/>
            </a:pPr>
            <a:r>
              <a:rPr b="0" i="0" lang="es-CO" sz="2400" u="none" cap="none" strike="noStrike">
                <a:solidFill>
                  <a:srgbClr val="434343"/>
                </a:solidFill>
                <a:latin typeface="Calibri"/>
                <a:ea typeface="Calibri"/>
                <a:cs typeface="Calibri"/>
                <a:sym typeface="Calibri"/>
              </a:rPr>
              <a:t>Presentación Feria Cultural Casera en el Centro de la Construcción y la Madera Octubre 2019</a:t>
            </a:r>
            <a:endParaRPr/>
          </a:p>
        </p:txBody>
      </p:sp>
      <p:pic>
        <p:nvPicPr>
          <p:cNvPr id="118" name="Google Shape;118;p16"/>
          <p:cNvPicPr preferRelativeResize="0"/>
          <p:nvPr/>
        </p:nvPicPr>
        <p:blipFill rotWithShape="1">
          <a:blip r:embed="rId6">
            <a:alphaModFix/>
          </a:blip>
          <a:srcRect b="0" l="0" r="0" t="0"/>
          <a:stretch/>
        </p:blipFill>
        <p:spPr>
          <a:xfrm>
            <a:off x="6023451" y="9743292"/>
            <a:ext cx="9307989" cy="4815325"/>
          </a:xfrm>
          <a:prstGeom prst="rect">
            <a:avLst/>
          </a:prstGeom>
          <a:noFill/>
          <a:ln>
            <a:noFill/>
          </a:ln>
        </p:spPr>
      </p:pic>
      <p:sp>
        <p:nvSpPr>
          <p:cNvPr id="119" name="Google Shape;119;p16"/>
          <p:cNvSpPr/>
          <p:nvPr/>
        </p:nvSpPr>
        <p:spPr>
          <a:xfrm>
            <a:off x="6023451" y="14840070"/>
            <a:ext cx="499001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400"/>
              <a:buFont typeface="Calibri"/>
              <a:buNone/>
            </a:pPr>
            <a:r>
              <a:rPr b="0" i="0" lang="es-CO" sz="2400" u="none" cap="none" strike="noStrike">
                <a:solidFill>
                  <a:srgbClr val="434343"/>
                </a:solidFill>
                <a:latin typeface="Calibri"/>
                <a:ea typeface="Calibri"/>
                <a:cs typeface="Calibri"/>
                <a:sym typeface="Calibri"/>
              </a:rPr>
              <a:t>Festival Cultura 24 Octubre de 2019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7"/>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125" name="Google Shape;125;p17"/>
          <p:cNvSpPr/>
          <p:nvPr/>
        </p:nvSpPr>
        <p:spPr>
          <a:xfrm>
            <a:off x="2024992" y="3249354"/>
            <a:ext cx="19554849" cy="202294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400"/>
              <a:buFont typeface="Calibri"/>
              <a:buNone/>
            </a:pPr>
            <a:r>
              <a:rPr b="1" i="0" lang="es-CO" sz="4400" u="none" cap="none" strike="noStrike">
                <a:solidFill>
                  <a:srgbClr val="434343"/>
                </a:solidFill>
                <a:latin typeface="Calibri"/>
                <a:ea typeface="Calibri"/>
                <a:cs typeface="Calibri"/>
                <a:sym typeface="Calibri"/>
              </a:rPr>
              <a:t>Objetivo operativo</a:t>
            </a:r>
            <a:endParaRPr/>
          </a:p>
          <a:p>
            <a:pPr indent="0" lvl="0" marL="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434343"/>
              </a:solidFill>
              <a:latin typeface="Calibri"/>
              <a:ea typeface="Calibri"/>
              <a:cs typeface="Calibri"/>
              <a:sym typeface="Calibri"/>
            </a:endParaRPr>
          </a:p>
          <a:p>
            <a:pPr indent="-857250" lvl="0" marL="857250" marR="0" rtl="0" algn="ctr">
              <a:lnSpc>
                <a:spcPct val="100000"/>
              </a:lnSpc>
              <a:spcBef>
                <a:spcPts val="0"/>
              </a:spcBef>
              <a:spcAft>
                <a:spcPts val="0"/>
              </a:spcAft>
              <a:buClr>
                <a:srgbClr val="434343"/>
              </a:buClr>
              <a:buSzPts val="4400"/>
              <a:buFont typeface="Noto Sans Symbols"/>
              <a:buChar char="❖"/>
            </a:pPr>
            <a:r>
              <a:rPr b="0" i="0" lang="es-CO" sz="4400" u="none" cap="none" strike="noStrike">
                <a:solidFill>
                  <a:srgbClr val="434343"/>
                </a:solidFill>
                <a:latin typeface="Calibri"/>
                <a:ea typeface="Calibri"/>
                <a:cs typeface="Calibri"/>
                <a:sym typeface="Calibri"/>
              </a:rPr>
              <a:t>Generar en los aprendices practicas asociadas a la prevención de la enfermedad y promoción de la salud a través de ña gestión con entidades competentes</a:t>
            </a:r>
            <a:endParaRPr/>
          </a:p>
        </p:txBody>
      </p:sp>
      <p:pic>
        <p:nvPicPr>
          <p:cNvPr id="126" name="Google Shape;126;p17"/>
          <p:cNvPicPr preferRelativeResize="0"/>
          <p:nvPr/>
        </p:nvPicPr>
        <p:blipFill rotWithShape="1">
          <a:blip r:embed="rId4">
            <a:alphaModFix/>
          </a:blip>
          <a:srcRect b="0" l="0" r="0" t="0"/>
          <a:stretch/>
        </p:blipFill>
        <p:spPr>
          <a:xfrm>
            <a:off x="16607197" y="10469495"/>
            <a:ext cx="6753542" cy="4928901"/>
          </a:xfrm>
          <a:prstGeom prst="rect">
            <a:avLst/>
          </a:prstGeom>
          <a:noFill/>
          <a:ln>
            <a:noFill/>
          </a:ln>
        </p:spPr>
      </p:pic>
      <p:pic>
        <p:nvPicPr>
          <p:cNvPr id="127" name="Google Shape;127;p17"/>
          <p:cNvPicPr preferRelativeResize="0"/>
          <p:nvPr/>
        </p:nvPicPr>
        <p:blipFill rotWithShape="1">
          <a:blip r:embed="rId5">
            <a:alphaModFix/>
          </a:blip>
          <a:srcRect b="0" l="0" r="0" t="0"/>
          <a:stretch/>
        </p:blipFill>
        <p:spPr>
          <a:xfrm>
            <a:off x="11218459" y="5893093"/>
            <a:ext cx="6797268" cy="5369712"/>
          </a:xfrm>
          <a:prstGeom prst="rect">
            <a:avLst/>
          </a:prstGeom>
          <a:noFill/>
          <a:ln>
            <a:noFill/>
          </a:ln>
        </p:spPr>
      </p:pic>
      <p:sp>
        <p:nvSpPr>
          <p:cNvPr id="128" name="Google Shape;128;p17"/>
          <p:cNvSpPr/>
          <p:nvPr/>
        </p:nvSpPr>
        <p:spPr>
          <a:xfrm>
            <a:off x="1642893" y="660869"/>
            <a:ext cx="19662628" cy="2308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B4506"/>
              </a:buClr>
              <a:buSzPts val="7200"/>
              <a:buFont typeface="Calibri"/>
              <a:buNone/>
            </a:pPr>
            <a:r>
              <a:rPr b="1" i="0" lang="es-CO" sz="7200" u="none" cap="none" strike="noStrike">
                <a:solidFill>
                  <a:srgbClr val="FB4506"/>
                </a:solidFill>
                <a:latin typeface="Calibri"/>
                <a:ea typeface="Calibri"/>
                <a:cs typeface="Calibri"/>
                <a:sym typeface="Calibri"/>
              </a:rPr>
              <a:t>Practicas de prevención de la enfermedad y promoción de la salud</a:t>
            </a:r>
            <a:endParaRPr/>
          </a:p>
        </p:txBody>
      </p:sp>
      <p:sp>
        <p:nvSpPr>
          <p:cNvPr id="129" name="Google Shape;129;p17"/>
          <p:cNvSpPr/>
          <p:nvPr/>
        </p:nvSpPr>
        <p:spPr>
          <a:xfrm>
            <a:off x="3277510" y="6757340"/>
            <a:ext cx="7286826" cy="2437670"/>
          </a:xfrm>
          <a:prstGeom prst="rightArrow">
            <a:avLst>
              <a:gd fmla="val 50000" name="adj1"/>
              <a:gd fmla="val 50000" name="adj2"/>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b="0" i="0" lang="es-CO" sz="4400" u="none" cap="none" strike="noStrike">
                <a:solidFill>
                  <a:schemeClr val="lt1"/>
                </a:solidFill>
                <a:latin typeface="Calibri"/>
                <a:ea typeface="Calibri"/>
                <a:cs typeface="Calibri"/>
                <a:sym typeface="Calibri"/>
              </a:rPr>
              <a:t>Socialización póliza</a:t>
            </a:r>
            <a:endParaRPr/>
          </a:p>
        </p:txBody>
      </p:sp>
      <p:sp>
        <p:nvSpPr>
          <p:cNvPr id="130" name="Google Shape;130;p17"/>
          <p:cNvSpPr/>
          <p:nvPr/>
        </p:nvSpPr>
        <p:spPr>
          <a:xfrm>
            <a:off x="2623386" y="10895974"/>
            <a:ext cx="13319761" cy="3221238"/>
          </a:xfrm>
          <a:prstGeom prst="rightArrow">
            <a:avLst>
              <a:gd fmla="val 50000" name="adj1"/>
              <a:gd fmla="val 50000" name="adj2"/>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Calibri"/>
              <a:buNone/>
            </a:pPr>
            <a:r>
              <a:rPr b="0" i="0" lang="es-CO" sz="4400" u="none" cap="none" strike="noStrike">
                <a:solidFill>
                  <a:schemeClr val="lt1"/>
                </a:solidFill>
                <a:latin typeface="Calibri"/>
                <a:ea typeface="Calibri"/>
                <a:cs typeface="Calibri"/>
                <a:sym typeface="Calibri"/>
              </a:rPr>
              <a:t>Campañas de sensibilización, prevención de la salud y conductas de riesgo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8"/>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136" name="Google Shape;136;p18"/>
          <p:cNvSpPr/>
          <p:nvPr/>
        </p:nvSpPr>
        <p:spPr>
          <a:xfrm>
            <a:off x="1368572" y="739197"/>
            <a:ext cx="18035972" cy="1661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B4C0F"/>
              </a:buClr>
              <a:buSzPts val="6600"/>
              <a:buFont typeface="Calibri"/>
              <a:buNone/>
            </a:pPr>
            <a:r>
              <a:rPr b="1" i="0" lang="es-CO" sz="6600" u="none" cap="none" strike="noStrike">
                <a:solidFill>
                  <a:srgbClr val="FB4C0F"/>
                </a:solidFill>
                <a:latin typeface="Calibri"/>
                <a:ea typeface="Calibri"/>
                <a:cs typeface="Calibri"/>
                <a:sym typeface="Calibri"/>
              </a:rPr>
              <a:t>Deporte, actividad física y aprovechamiento del tiempo libre</a:t>
            </a:r>
            <a:endParaRPr/>
          </a:p>
        </p:txBody>
      </p:sp>
      <p:sp>
        <p:nvSpPr>
          <p:cNvPr id="137" name="Google Shape;137;p18"/>
          <p:cNvSpPr/>
          <p:nvPr/>
        </p:nvSpPr>
        <p:spPr>
          <a:xfrm>
            <a:off x="1969224" y="7324042"/>
            <a:ext cx="6102699" cy="2910829"/>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733"/>
              <a:buFont typeface="Calibri"/>
              <a:buNone/>
            </a:pPr>
            <a:r>
              <a:rPr b="0" i="0" lang="es-CO" sz="3733" u="none" cap="none" strike="noStrike">
                <a:solidFill>
                  <a:schemeClr val="lt1"/>
                </a:solidFill>
                <a:latin typeface="Calibri"/>
                <a:ea typeface="Calibri"/>
                <a:cs typeface="Calibri"/>
                <a:sym typeface="Calibri"/>
              </a:rPr>
              <a:t> Entrenamiento con selecciones para  Competencias</a:t>
            </a:r>
            <a:endParaRPr/>
          </a:p>
        </p:txBody>
      </p:sp>
      <p:sp>
        <p:nvSpPr>
          <p:cNvPr id="138" name="Google Shape;138;p18"/>
          <p:cNvSpPr/>
          <p:nvPr/>
        </p:nvSpPr>
        <p:spPr>
          <a:xfrm>
            <a:off x="17398475" y="7383491"/>
            <a:ext cx="4987392" cy="2784229"/>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Torneo </a:t>
            </a:r>
            <a:endParaRPr/>
          </a:p>
          <a:p>
            <a:pPr indent="0" lvl="0" marL="0" marR="0" rtl="0" algn="ctr">
              <a:lnSpc>
                <a:spcPct val="100000"/>
              </a:lnSpc>
              <a:spcBef>
                <a:spcPts val="0"/>
              </a:spcBef>
              <a:spcAft>
                <a:spcPts val="0"/>
              </a:spcAft>
              <a:buClr>
                <a:schemeClr val="lt1"/>
              </a:buClr>
              <a:buSzPts val="4800"/>
              <a:buFont typeface="Calibri"/>
              <a:buNone/>
            </a:pPr>
            <a:r>
              <a:rPr b="0" i="0" lang="es-CO" sz="4800" u="none" cap="none" strike="noStrike">
                <a:solidFill>
                  <a:schemeClr val="lt1"/>
                </a:solidFill>
                <a:latin typeface="Calibri"/>
                <a:ea typeface="Calibri"/>
                <a:cs typeface="Calibri"/>
                <a:sym typeface="Calibri"/>
              </a:rPr>
              <a:t>Inter-fichas </a:t>
            </a:r>
            <a:endParaRPr/>
          </a:p>
        </p:txBody>
      </p:sp>
      <p:sp>
        <p:nvSpPr>
          <p:cNvPr id="139" name="Google Shape;139;p18"/>
          <p:cNvSpPr/>
          <p:nvPr/>
        </p:nvSpPr>
        <p:spPr>
          <a:xfrm>
            <a:off x="9216316" y="7223035"/>
            <a:ext cx="6557784" cy="2965840"/>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267"/>
              <a:buFont typeface="Calibri"/>
              <a:buNone/>
            </a:pPr>
            <a:r>
              <a:rPr b="0" i="0" lang="es-CO" sz="4267" u="none" cap="none" strike="noStrike">
                <a:solidFill>
                  <a:schemeClr val="lt1"/>
                </a:solidFill>
                <a:latin typeface="Calibri"/>
                <a:ea typeface="Calibri"/>
                <a:cs typeface="Calibri"/>
                <a:sym typeface="Calibri"/>
              </a:rPr>
              <a:t>Preparación  Física en Gimnasio</a:t>
            </a:r>
            <a:endParaRPr/>
          </a:p>
        </p:txBody>
      </p:sp>
      <p:grpSp>
        <p:nvGrpSpPr>
          <p:cNvPr id="140" name="Google Shape;140;p18"/>
          <p:cNvGrpSpPr/>
          <p:nvPr/>
        </p:nvGrpSpPr>
        <p:grpSpPr>
          <a:xfrm>
            <a:off x="4877403" y="6908861"/>
            <a:ext cx="15488077" cy="359850"/>
            <a:chOff x="3505803" y="6883461"/>
            <a:chExt cx="15488077" cy="359850"/>
          </a:xfrm>
        </p:grpSpPr>
        <p:cxnSp>
          <p:nvCxnSpPr>
            <p:cNvPr id="141" name="Google Shape;141;p18"/>
            <p:cNvCxnSpPr/>
            <p:nvPr/>
          </p:nvCxnSpPr>
          <p:spPr>
            <a:xfrm>
              <a:off x="3505803" y="6883461"/>
              <a:ext cx="15485878" cy="5223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42" name="Google Shape;142;p18"/>
            <p:cNvCxnSpPr/>
            <p:nvPr/>
          </p:nvCxnSpPr>
          <p:spPr>
            <a:xfrm>
              <a:off x="3534141" y="6901831"/>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43" name="Google Shape;143;p18"/>
            <p:cNvCxnSpPr/>
            <p:nvPr/>
          </p:nvCxnSpPr>
          <p:spPr>
            <a:xfrm>
              <a:off x="18993880" y="6911276"/>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44" name="Google Shape;144;p18"/>
            <p:cNvCxnSpPr/>
            <p:nvPr/>
          </p:nvCxnSpPr>
          <p:spPr>
            <a:xfrm>
              <a:off x="11123608" y="6935698"/>
              <a:ext cx="0" cy="307613"/>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grpSp>
      <p:pic>
        <p:nvPicPr>
          <p:cNvPr id="145" name="Google Shape;145;p18"/>
          <p:cNvPicPr preferRelativeResize="0"/>
          <p:nvPr/>
        </p:nvPicPr>
        <p:blipFill rotWithShape="1">
          <a:blip r:embed="rId4">
            <a:alphaModFix/>
          </a:blip>
          <a:srcRect b="0" l="0" r="0" t="0"/>
          <a:stretch/>
        </p:blipFill>
        <p:spPr>
          <a:xfrm>
            <a:off x="1969223" y="10813416"/>
            <a:ext cx="6102701" cy="3693451"/>
          </a:xfrm>
          <a:prstGeom prst="rect">
            <a:avLst/>
          </a:prstGeom>
          <a:noFill/>
          <a:ln>
            <a:noFill/>
          </a:ln>
        </p:spPr>
      </p:pic>
      <p:pic>
        <p:nvPicPr>
          <p:cNvPr id="146" name="Google Shape;146;p18"/>
          <p:cNvPicPr preferRelativeResize="0"/>
          <p:nvPr/>
        </p:nvPicPr>
        <p:blipFill rotWithShape="1">
          <a:blip r:embed="rId5">
            <a:alphaModFix/>
          </a:blip>
          <a:srcRect b="0" l="0" r="0" t="0"/>
          <a:stretch/>
        </p:blipFill>
        <p:spPr>
          <a:xfrm>
            <a:off x="9387215" y="10813416"/>
            <a:ext cx="6557784" cy="3693451"/>
          </a:xfrm>
          <a:prstGeom prst="rect">
            <a:avLst/>
          </a:prstGeom>
          <a:noFill/>
          <a:ln>
            <a:noFill/>
          </a:ln>
        </p:spPr>
      </p:pic>
      <p:pic>
        <p:nvPicPr>
          <p:cNvPr id="147" name="Google Shape;147;p18"/>
          <p:cNvPicPr preferRelativeResize="0"/>
          <p:nvPr/>
        </p:nvPicPr>
        <p:blipFill rotWithShape="1">
          <a:blip r:embed="rId6">
            <a:alphaModFix/>
          </a:blip>
          <a:srcRect b="0" l="0" r="0" t="0"/>
          <a:stretch/>
        </p:blipFill>
        <p:spPr>
          <a:xfrm>
            <a:off x="17927344" y="10813413"/>
            <a:ext cx="4871872" cy="3653904"/>
          </a:xfrm>
          <a:prstGeom prst="rect">
            <a:avLst/>
          </a:prstGeom>
          <a:noFill/>
          <a:ln>
            <a:noFill/>
          </a:ln>
        </p:spPr>
      </p:pic>
      <p:sp>
        <p:nvSpPr>
          <p:cNvPr id="148" name="Google Shape;148;p18"/>
          <p:cNvSpPr/>
          <p:nvPr/>
        </p:nvSpPr>
        <p:spPr>
          <a:xfrm>
            <a:off x="2349066" y="3132618"/>
            <a:ext cx="19554849" cy="202294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000"/>
              <a:buFont typeface="Calibri"/>
              <a:buNone/>
            </a:pPr>
            <a:r>
              <a:rPr b="1" i="0" lang="es-CO" sz="4000" u="none" cap="none" strike="noStrike">
                <a:solidFill>
                  <a:srgbClr val="434343"/>
                </a:solidFill>
                <a:latin typeface="Calibri"/>
                <a:ea typeface="Calibri"/>
                <a:cs typeface="Calibri"/>
                <a:sym typeface="Calibri"/>
              </a:rPr>
              <a:t>Objetivo operativo</a:t>
            </a:r>
            <a:endParaRPr/>
          </a:p>
          <a:p>
            <a:pPr indent="0" lvl="0" marL="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434343"/>
              </a:solidFill>
              <a:latin typeface="Calibri"/>
              <a:ea typeface="Calibri"/>
              <a:cs typeface="Calibri"/>
              <a:sym typeface="Calibri"/>
            </a:endParaRPr>
          </a:p>
          <a:p>
            <a:pPr indent="-857250" lvl="0" marL="857250" marR="0" rtl="0" algn="ctr">
              <a:lnSpc>
                <a:spcPct val="100000"/>
              </a:lnSpc>
              <a:spcBef>
                <a:spcPts val="0"/>
              </a:spcBef>
              <a:spcAft>
                <a:spcPts val="0"/>
              </a:spcAft>
              <a:buClr>
                <a:srgbClr val="434343"/>
              </a:buClr>
              <a:buSzPts val="4000"/>
              <a:buFont typeface="Noto Sans Symbols"/>
              <a:buChar char="❖"/>
            </a:pPr>
            <a:r>
              <a:rPr b="0" i="0" lang="es-CO" sz="4000" u="none" cap="none" strike="noStrike">
                <a:solidFill>
                  <a:srgbClr val="434343"/>
                </a:solidFill>
                <a:latin typeface="Calibri"/>
                <a:ea typeface="Calibri"/>
                <a:cs typeface="Calibri"/>
                <a:sym typeface="Calibri"/>
              </a:rPr>
              <a:t>Reconocer el deporte, la actividad física y el aprovechamiento del tiempo libre como elementos fundamentales en el mejoramiento de la formación profesional integral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9"/>
          <p:cNvSpPr/>
          <p:nvPr/>
        </p:nvSpPr>
        <p:spPr>
          <a:xfrm>
            <a:off x="1642892" y="3060734"/>
            <a:ext cx="1960989"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t/>
            </a:r>
            <a:endParaRPr b="1" i="0" sz="3400" u="none" cap="none" strike="noStrike">
              <a:solidFill>
                <a:srgbClr val="FFFFFF"/>
              </a:solidFill>
              <a:latin typeface="Helvetica Neue"/>
              <a:ea typeface="Helvetica Neue"/>
              <a:cs typeface="Helvetica Neue"/>
              <a:sym typeface="Helvetica Neue"/>
            </a:endParaRPr>
          </a:p>
        </p:txBody>
      </p:sp>
      <p:sp>
        <p:nvSpPr>
          <p:cNvPr id="154" name="Google Shape;154;p19"/>
          <p:cNvSpPr/>
          <p:nvPr/>
        </p:nvSpPr>
        <p:spPr>
          <a:xfrm>
            <a:off x="1233519" y="1594148"/>
            <a:ext cx="12059007"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B4C0F"/>
              </a:buClr>
              <a:buSzPts val="6600"/>
              <a:buFont typeface="Calibri"/>
              <a:buNone/>
            </a:pPr>
            <a:r>
              <a:rPr b="1" i="0" lang="es-CO" sz="6600" u="none" cap="none" strike="noStrike">
                <a:solidFill>
                  <a:srgbClr val="FB4C0F"/>
                </a:solidFill>
                <a:latin typeface="Calibri"/>
                <a:ea typeface="Calibri"/>
                <a:cs typeface="Calibri"/>
                <a:sym typeface="Calibri"/>
              </a:rPr>
              <a:t>Desarrollo de habilidades blandas</a:t>
            </a:r>
            <a:endParaRPr/>
          </a:p>
        </p:txBody>
      </p:sp>
      <p:sp>
        <p:nvSpPr>
          <p:cNvPr id="155" name="Google Shape;155;p19"/>
          <p:cNvSpPr/>
          <p:nvPr/>
        </p:nvSpPr>
        <p:spPr>
          <a:xfrm>
            <a:off x="2273592" y="6914317"/>
            <a:ext cx="5760000" cy="2976000"/>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733"/>
              <a:buFont typeface="Calibri"/>
              <a:buNone/>
            </a:pPr>
            <a:r>
              <a:rPr b="0" i="0" lang="es-CO" sz="3733" u="none" cap="none" strike="noStrike">
                <a:solidFill>
                  <a:schemeClr val="lt1"/>
                </a:solidFill>
                <a:latin typeface="Calibri"/>
                <a:ea typeface="Calibri"/>
                <a:cs typeface="Calibri"/>
                <a:sym typeface="Calibri"/>
              </a:rPr>
              <a:t> Herramientas Vida Laboral (APE) </a:t>
            </a:r>
            <a:endParaRPr/>
          </a:p>
        </p:txBody>
      </p:sp>
      <p:sp>
        <p:nvSpPr>
          <p:cNvPr id="156" name="Google Shape;156;p19"/>
          <p:cNvSpPr/>
          <p:nvPr/>
        </p:nvSpPr>
        <p:spPr>
          <a:xfrm>
            <a:off x="9451554" y="6914317"/>
            <a:ext cx="5760000" cy="2880000"/>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733"/>
              <a:buFont typeface="Calibri"/>
              <a:buNone/>
            </a:pPr>
            <a:r>
              <a:rPr b="0" i="0" lang="es-CO" sz="3733" u="none" cap="none" strike="noStrike">
                <a:solidFill>
                  <a:schemeClr val="lt1"/>
                </a:solidFill>
                <a:latin typeface="Calibri"/>
                <a:ea typeface="Calibri"/>
                <a:cs typeface="Calibri"/>
                <a:sym typeface="Calibri"/>
              </a:rPr>
              <a:t> Consejería y Orientación (SENA Te escucha)                 </a:t>
            </a:r>
            <a:endParaRPr/>
          </a:p>
        </p:txBody>
      </p:sp>
      <p:sp>
        <p:nvSpPr>
          <p:cNvPr id="157" name="Google Shape;157;p19"/>
          <p:cNvSpPr/>
          <p:nvPr/>
        </p:nvSpPr>
        <p:spPr>
          <a:xfrm>
            <a:off x="16565098" y="6962317"/>
            <a:ext cx="5760000" cy="2880000"/>
          </a:xfrm>
          <a:prstGeom prst="ellipse">
            <a:avLst/>
          </a:prstGeom>
          <a:solidFill>
            <a:srgbClr val="FB450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733"/>
              <a:buFont typeface="Calibri"/>
              <a:buNone/>
            </a:pPr>
            <a:r>
              <a:rPr b="0" i="0" lang="es-CO" sz="3733" u="none" cap="none" strike="noStrike">
                <a:solidFill>
                  <a:schemeClr val="lt1"/>
                </a:solidFill>
                <a:latin typeface="Calibri"/>
                <a:ea typeface="Calibri"/>
                <a:cs typeface="Calibri"/>
                <a:sym typeface="Calibri"/>
              </a:rPr>
              <a:t> Planes de Mejoramiento</a:t>
            </a:r>
            <a:endParaRPr/>
          </a:p>
        </p:txBody>
      </p:sp>
      <p:grpSp>
        <p:nvGrpSpPr>
          <p:cNvPr id="158" name="Google Shape;158;p19"/>
          <p:cNvGrpSpPr/>
          <p:nvPr/>
        </p:nvGrpSpPr>
        <p:grpSpPr>
          <a:xfrm>
            <a:off x="4855201" y="6323492"/>
            <a:ext cx="14556109" cy="393155"/>
            <a:chOff x="1256467" y="1407076"/>
            <a:chExt cx="5458541" cy="147433"/>
          </a:xfrm>
        </p:grpSpPr>
        <p:cxnSp>
          <p:nvCxnSpPr>
            <p:cNvPr id="159" name="Google Shape;159;p19"/>
            <p:cNvCxnSpPr/>
            <p:nvPr/>
          </p:nvCxnSpPr>
          <p:spPr>
            <a:xfrm>
              <a:off x="1256467" y="1407076"/>
              <a:ext cx="5458541" cy="17642"/>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60" name="Google Shape;160;p19"/>
            <p:cNvCxnSpPr/>
            <p:nvPr/>
          </p:nvCxnSpPr>
          <p:spPr>
            <a:xfrm>
              <a:off x="4084288" y="1439154"/>
              <a:ext cx="0" cy="11535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61" name="Google Shape;161;p19"/>
            <p:cNvCxnSpPr/>
            <p:nvPr/>
          </p:nvCxnSpPr>
          <p:spPr>
            <a:xfrm>
              <a:off x="1268900" y="1416283"/>
              <a:ext cx="0" cy="11535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cxnSp>
          <p:nvCxnSpPr>
            <p:cNvPr id="162" name="Google Shape;162;p19"/>
            <p:cNvCxnSpPr/>
            <p:nvPr/>
          </p:nvCxnSpPr>
          <p:spPr>
            <a:xfrm>
              <a:off x="6715007" y="1421138"/>
              <a:ext cx="0" cy="115355"/>
            </a:xfrm>
            <a:prstGeom prst="straightConnector1">
              <a:avLst/>
            </a:prstGeom>
            <a:noFill/>
            <a:ln cap="flat" cmpd="sng" w="25400">
              <a:solidFill>
                <a:srgbClr val="FB4C0F"/>
              </a:solidFill>
              <a:prstDash val="solid"/>
              <a:round/>
              <a:headEnd len="sm" w="sm" type="none"/>
              <a:tailEnd len="sm" w="sm" type="none"/>
            </a:ln>
            <a:effectLst>
              <a:outerShdw blurRad="40000" rotWithShape="0" dir="5400000" dist="20000">
                <a:srgbClr val="000000">
                  <a:alpha val="37647"/>
                </a:srgbClr>
              </a:outerShdw>
            </a:effectLst>
          </p:spPr>
        </p:cxnSp>
      </p:grpSp>
      <p:pic>
        <p:nvPicPr>
          <p:cNvPr descr="https://1.bp.blogspot.com/-bwyuF8L4Q4g/XanJm-94wHI/AAAAAAAAMSw/wQDdOlGiENcYH1RcjfbVDTRakPpUpSxoACEwYBhgL/s640/IMG-20191017-WA0061.jpg" id="163" name="Google Shape;163;p19"/>
          <p:cNvPicPr preferRelativeResize="0"/>
          <p:nvPr/>
        </p:nvPicPr>
        <p:blipFill rotWithShape="1">
          <a:blip r:embed="rId4">
            <a:alphaModFix/>
          </a:blip>
          <a:srcRect b="0" l="0" r="0" t="0"/>
          <a:stretch/>
        </p:blipFill>
        <p:spPr>
          <a:xfrm>
            <a:off x="16582978" y="10276468"/>
            <a:ext cx="5656656" cy="424249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https://attachments.office.net/owa/agutierrezs%40sena.edu.co/service.svc/s/GetAttachmentThumbnail?id=AAMkAGIxZWU4NDdhLTBiYzktNDU3ZC1hMDExLWIyODI0NWUzNjg0MwBGAAAAAAA%2FaMXzDTs2Tbp11xN9vxgFBwCgrrU53j8uRoINbRoAsIyPAAAAkMQGAAAXVlR8tivoT6HrWZikcu5wAAMBTa1xAAABEgAQAEOMVB%2BRRBpCobFpQlAvK44%3D&amp;owa=outlook.office.com&amp;scriptVer=2019100701.12&amp;X-OWA-CANARY=GzS-K-Q_v0mWGSP1IdNsBhAZiXLQVdcYUr5hj6-c4nib_vM2CozUXk8cno9JZHsuFvTAdlWB5rg.&amp;token=eyJhbGciOiJSUzI1NiIsImtpZCI6IjA2MDBGOUY2NzQ2MjA3MzdFNzM0MDRFMjg3QzQ1QTgxOENCN0NFQjgiLCJ4NXQiOiJCZ0Q1OW5SaUJ6Zm5OQVRpaDhSYWdZeTN6cmciLCJ0eXAiOiJKV1QifQ.eyJvcmlnaW4iOiJodHRwczovL291dGxvb2sub2ZmaWNlLmNvbSIsInZlciI6IkV4Y2hhbmdlLkNhbGxiYWNrLlYxIiwiYXBwY3R4c2VuZGVyIjoiT3dhRG93bmxvYWRAY2JjMmMzODEtMmYyZS00ZDkzLTkxZDEtNTA2YzkzMTZhY2U3IiwiaXNzcmluZyI6IldXIiwiYXBwY3R4Ijoie1wibXNleGNocHJvdFwiOlwib3dhXCIsXCJwcmltYXJ5c2lkXCI6XCJTLTEtNS0yMS0yODc3MDc3OTQ3LTQxMTU4OTQzOC00MDc5OTA1ODQ3LTIyMDMwOTdcIixcInB1aWRcIjpcIjExNTM4MzYyOTY1MzE3NDEyNzJcIixcIm9pZFwiOlwiZTNlYjdhMjQtMTk2ZC00OTJlLWEzM2ItMjY1NGUxZWUwYWU1XCIsXCJzY29wZVwiOlwiT3dhRG93bmxvYWRcIn0iLCJuYmYiOjE1NzE2MjU2MzIsImV4cCI6MTU3MTYyNjIzMiwiaXNzIjoiMDAwMDAwMDItMDAwMC0wZmYxLWNlMDAtMDAwMDAwMDAwMDAwQGNiYzJjMzgxLTJmMmUtNGQ5My05MWQxLTUwNmM5MzE2YWNlNyIsImF1ZCI6IjAwMDAwMDAyLTAwMDAtMGZmMS1jZTAwLTAwMDAwMDAwMDAwMC9hdHRhY2htZW50cy5vZmZpY2UubmV0QGNiYzJjMzgxLTJmMmUtNGQ5My05MWQxLTUwNmM5MzE2YWNlNyJ9.fF7ULqwmWVIAot_xWzjp-u4xLCeEM2iIcwL2re2JLs3vCNDS2ioFCDAFjgjMgZb3h8xIPkyZrW5wEdq8irK6dEd7NELia_Ika9pugpyfgHS_Wfn0VPHwiq5K-ZJ3SPVVNpG4OcFEsxutA2ogedftFjEC79FBCkSHNzNFQiljHY5anI_3Zo9Y-L-Ch846_yMoj-u4ETgVx8QrkmZcn3Hk7q7cugjVYDJSvvwMtZnz6tl-VRsLmlXF8rsdIlonr0ezigdzWtY3-uiosqz2EFQq_a1BfcJTlgFMTlts4Tzj1l03eRIyzgoh-NbntUgQubIMPK0I-vQXgy9QmjtQuYJ_WA&amp;animation=true" id="164" name="Google Shape;164;p19"/>
          <p:cNvPicPr preferRelativeResize="0"/>
          <p:nvPr/>
        </p:nvPicPr>
        <p:blipFill rotWithShape="1">
          <a:blip r:embed="rId5">
            <a:alphaModFix/>
          </a:blip>
          <a:srcRect b="0" l="0" r="0" t="0"/>
          <a:stretch/>
        </p:blipFill>
        <p:spPr>
          <a:xfrm>
            <a:off x="2583645" y="10253412"/>
            <a:ext cx="5139893" cy="435950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65" name="Google Shape;165;p19"/>
          <p:cNvSpPr txBox="1"/>
          <p:nvPr/>
        </p:nvSpPr>
        <p:spPr>
          <a:xfrm>
            <a:off x="16582978" y="14598595"/>
            <a:ext cx="511887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800"/>
              <a:buFont typeface="Calibri"/>
              <a:buNone/>
            </a:pPr>
            <a:r>
              <a:rPr b="0" i="0" lang="es-CO" sz="2800" u="none" cap="none" strike="noStrike">
                <a:solidFill>
                  <a:srgbClr val="434343"/>
                </a:solidFill>
                <a:latin typeface="Calibri"/>
                <a:ea typeface="Calibri"/>
                <a:cs typeface="Calibri"/>
                <a:sym typeface="Calibri"/>
              </a:rPr>
              <a:t>Voluntariado Geriátrico Bosque Popular Octubre 2019</a:t>
            </a:r>
            <a:endParaRPr/>
          </a:p>
        </p:txBody>
      </p:sp>
      <p:sp>
        <p:nvSpPr>
          <p:cNvPr id="166" name="Google Shape;166;p19"/>
          <p:cNvSpPr txBox="1"/>
          <p:nvPr/>
        </p:nvSpPr>
        <p:spPr>
          <a:xfrm>
            <a:off x="2428618" y="14752011"/>
            <a:ext cx="5449946"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34343"/>
              </a:buClr>
              <a:buSzPts val="2800"/>
              <a:buFont typeface="Calibri"/>
              <a:buNone/>
            </a:pPr>
            <a:r>
              <a:rPr b="0" i="0" lang="es-CO" sz="2800" u="none" cap="none" strike="noStrike">
                <a:solidFill>
                  <a:srgbClr val="434343"/>
                </a:solidFill>
                <a:latin typeface="Calibri"/>
                <a:ea typeface="Calibri"/>
                <a:cs typeface="Calibri"/>
                <a:sym typeface="Calibri"/>
              </a:rPr>
              <a:t>Taller Agencia Publica Empleo Hoja de vida  Octubre 2019</a:t>
            </a:r>
            <a:endParaRPr/>
          </a:p>
        </p:txBody>
      </p:sp>
      <p:pic>
        <p:nvPicPr>
          <p:cNvPr id="167" name="Google Shape;167;p19"/>
          <p:cNvPicPr preferRelativeResize="0"/>
          <p:nvPr/>
        </p:nvPicPr>
        <p:blipFill rotWithShape="1">
          <a:blip r:embed="rId6">
            <a:alphaModFix/>
          </a:blip>
          <a:srcRect b="0" l="0" r="0" t="0"/>
          <a:stretch/>
        </p:blipFill>
        <p:spPr>
          <a:xfrm>
            <a:off x="10204429" y="10410469"/>
            <a:ext cx="4108491" cy="4108491"/>
          </a:xfrm>
          <a:prstGeom prst="rect">
            <a:avLst/>
          </a:prstGeom>
          <a:noFill/>
          <a:ln>
            <a:noFill/>
          </a:ln>
        </p:spPr>
      </p:pic>
      <p:sp>
        <p:nvSpPr>
          <p:cNvPr id="168" name="Google Shape;168;p19"/>
          <p:cNvSpPr/>
          <p:nvPr/>
        </p:nvSpPr>
        <p:spPr>
          <a:xfrm>
            <a:off x="1335434" y="3382649"/>
            <a:ext cx="21992240" cy="27716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34343"/>
              </a:buClr>
              <a:buSzPts val="4000"/>
              <a:buFont typeface="Calibri"/>
              <a:buNone/>
            </a:pPr>
            <a:r>
              <a:rPr b="1" i="0" lang="es-CO" sz="4000" u="none" cap="none" strike="noStrike">
                <a:solidFill>
                  <a:srgbClr val="434343"/>
                </a:solidFill>
                <a:latin typeface="Calibri"/>
                <a:ea typeface="Calibri"/>
                <a:cs typeface="Calibri"/>
                <a:sym typeface="Calibri"/>
              </a:rPr>
              <a:t>Objetivo operativo</a:t>
            </a:r>
            <a:endParaRPr/>
          </a:p>
          <a:p>
            <a:pPr indent="0" lvl="0" marL="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434343"/>
              </a:solidFill>
              <a:latin typeface="Calibri"/>
              <a:ea typeface="Calibri"/>
              <a:cs typeface="Calibri"/>
              <a:sym typeface="Calibri"/>
            </a:endParaRPr>
          </a:p>
          <a:p>
            <a:pPr indent="-857250" lvl="0" marL="857250" marR="0" rtl="0" algn="ctr">
              <a:lnSpc>
                <a:spcPct val="100000"/>
              </a:lnSpc>
              <a:spcBef>
                <a:spcPts val="0"/>
              </a:spcBef>
              <a:spcAft>
                <a:spcPts val="0"/>
              </a:spcAft>
              <a:buClr>
                <a:srgbClr val="434343"/>
              </a:buClr>
              <a:buSzPts val="4000"/>
              <a:buFont typeface="Noto Sans Symbols"/>
              <a:buChar char="❖"/>
            </a:pPr>
            <a:r>
              <a:rPr b="0" i="0" lang="es-CO" sz="4000" u="none" cap="none" strike="noStrike">
                <a:solidFill>
                  <a:srgbClr val="434343"/>
                </a:solidFill>
                <a:latin typeface="Calibri"/>
                <a:ea typeface="Calibri"/>
                <a:cs typeface="Calibri"/>
                <a:sym typeface="Calibri"/>
              </a:rPr>
              <a:t>Desarrollar habilidades blandas para la vida y el trabajo</a:t>
            </a:r>
            <a:endParaRPr/>
          </a:p>
          <a:p>
            <a:pPr indent="-603250" lvl="0" marL="857250" marR="0" rtl="0" algn="ctr">
              <a:lnSpc>
                <a:spcPct val="100000"/>
              </a:lnSpc>
              <a:spcBef>
                <a:spcPts val="0"/>
              </a:spcBef>
              <a:spcAft>
                <a:spcPts val="0"/>
              </a:spcAft>
              <a:buClr>
                <a:srgbClr val="FFFFFF"/>
              </a:buClr>
              <a:buSzPts val="4000"/>
              <a:buFont typeface="Noto Sans Symbols"/>
              <a:buNone/>
            </a:pPr>
            <a:r>
              <a:t/>
            </a:r>
            <a:endParaRPr b="0" i="0" sz="4000" u="none" cap="none" strike="noStrike">
              <a:solidFill>
                <a:srgbClr val="434343"/>
              </a:solidFill>
              <a:latin typeface="Calibri"/>
              <a:ea typeface="Calibri"/>
              <a:cs typeface="Calibri"/>
              <a:sym typeface="Calibri"/>
            </a:endParaRPr>
          </a:p>
          <a:p>
            <a:pPr indent="-603250" lvl="0" marL="857250" marR="0" rtl="0" algn="ctr">
              <a:lnSpc>
                <a:spcPct val="100000"/>
              </a:lnSpc>
              <a:spcBef>
                <a:spcPts val="0"/>
              </a:spcBef>
              <a:spcAft>
                <a:spcPts val="0"/>
              </a:spcAft>
              <a:buClr>
                <a:srgbClr val="FFFFFF"/>
              </a:buClr>
              <a:buSzPts val="4000"/>
              <a:buFont typeface="Noto Sans Symbols"/>
              <a:buNone/>
            </a:pPr>
            <a:r>
              <a:t/>
            </a:r>
            <a:endParaRPr b="0" i="0" sz="4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