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Libre Franklin"/>
      <p:regular r:id="rId16"/>
      <p:bold r:id="rId17"/>
      <p:italic r:id="rId18"/>
      <p:boldItalic r:id="rId19"/>
    </p:embeddedFont>
    <p:embeddedFont>
      <p:font typeface="Garamond"/>
      <p:regular r:id="rId20"/>
      <p:bold r:id="rId21"/>
      <p:italic r:id="rId22"/>
      <p:boldItalic r:id="rId23"/>
    </p:embeddedFon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uATSVqCG6ZKR8N4NSZrFtJD2+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F76AEF-EEB1-4654-A560-8E52363392D2}">
  <a:tblStyle styleId="{88F76AEF-EEB1-4654-A560-8E52363392D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DFD"/>
          </a:solidFill>
        </a:fill>
      </a:tcStyle>
    </a:wholeTbl>
    <a:band1H>
      <a:tcTxStyle/>
      <a:tcStyle>
        <a:fill>
          <a:solidFill>
            <a:srgbClr val="CDD8FB"/>
          </a:solidFill>
        </a:fill>
      </a:tcStyle>
    </a:band1H>
    <a:band2H>
      <a:tcTxStyle/>
    </a:band2H>
    <a:band1V>
      <a:tcTxStyle/>
      <a:tcStyle>
        <a:fill>
          <a:solidFill>
            <a:srgbClr val="CDD8FB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regular.fntdata"/><Relationship Id="rId22" Type="http://schemas.openxmlformats.org/officeDocument/2006/relationships/font" Target="fonts/Garamond-italic.fntdata"/><Relationship Id="rId21" Type="http://schemas.openxmlformats.org/officeDocument/2006/relationships/font" Target="fonts/Garamond-bold.fntdata"/><Relationship Id="rId24" Type="http://schemas.openxmlformats.org/officeDocument/2006/relationships/font" Target="fonts/CenturyGothic-regular.fntdata"/><Relationship Id="rId23" Type="http://schemas.openxmlformats.org/officeDocument/2006/relationships/font" Target="fonts/Garamon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customschemas.google.com/relationships/presentationmetadata" Target="metadata"/><Relationship Id="rId27" Type="http://schemas.openxmlformats.org/officeDocument/2006/relationships/font" Target="fonts/CenturyGothic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ibreFranklin-bold.fntdata"/><Relationship Id="rId16" Type="http://schemas.openxmlformats.org/officeDocument/2006/relationships/font" Target="fonts/LibreFranklin-regular.fntdata"/><Relationship Id="rId19" Type="http://schemas.openxmlformats.org/officeDocument/2006/relationships/font" Target="fonts/LibreFranklin-boldItalic.fntdata"/><Relationship Id="rId18" Type="http://schemas.openxmlformats.org/officeDocument/2006/relationships/font" Target="fonts/LibreFrankl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hyperlink" Target="https://www.youtube.com/watch?v=VyyKU7KJfH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 txBox="1"/>
          <p:nvPr/>
        </p:nvSpPr>
        <p:spPr>
          <a:xfrm>
            <a:off x="7185475" y="358950"/>
            <a:ext cx="11886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UTOR</a:t>
            </a:r>
            <a:r>
              <a:rPr lang="es-MX" sz="1100">
                <a:solidFill>
                  <a:srgbClr val="1C4587"/>
                </a:solidFill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Í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A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1100">
                <a:solidFill>
                  <a:srgbClr val="1C4587"/>
                </a:solidFill>
              </a:rPr>
              <a:t>III</a:t>
            </a:r>
            <a:endParaRPr b="0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4527225" y="385950"/>
            <a:ext cx="2137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Programa de Formación Humanística</a:t>
            </a:r>
            <a:endParaRPr b="0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2835824" y="1802250"/>
            <a:ext cx="3828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SESIÓN 10</a:t>
            </a:r>
            <a:endParaRPr/>
          </a:p>
        </p:txBody>
      </p:sp>
      <p:sp>
        <p:nvSpPr>
          <p:cNvPr id="51" name="Google Shape;51;p1"/>
          <p:cNvSpPr txBox="1"/>
          <p:nvPr/>
        </p:nvSpPr>
        <p:spPr>
          <a:xfrm>
            <a:off x="3320696" y="3926553"/>
            <a:ext cx="5396884" cy="1001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90170" lvl="0" marL="9271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400" u="none" cap="none" strike="noStrike">
                <a:solidFill>
                  <a:srgbClr val="002060"/>
                </a:solidFill>
                <a:latin typeface="Garamond"/>
                <a:ea typeface="Garamond"/>
                <a:cs typeface="Garamond"/>
                <a:sym typeface="Garamond"/>
              </a:rPr>
              <a:t>Plan Emprendedor de mejora </a:t>
            </a:r>
            <a:endParaRPr b="1" i="0" sz="2400" u="none" cap="none" strike="noStrike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i="0" lang="es-MX" sz="2400" u="none" cap="none" strike="noStrike">
                <a:solidFill>
                  <a:srgbClr val="002060"/>
                </a:solidFill>
                <a:latin typeface="Garamond"/>
                <a:ea typeface="Garamond"/>
                <a:cs typeface="Garamond"/>
                <a:sym typeface="Garamond"/>
              </a:rPr>
              <a:t>Acciones y actividades a realizar</a:t>
            </a:r>
            <a:endParaRPr b="1" i="0" sz="3200" u="none" cap="none" strike="noStrike">
              <a:solidFill>
                <a:srgbClr val="00206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97" y="-985"/>
            <a:ext cx="9144793" cy="5145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7177" y="193457"/>
            <a:ext cx="2139881" cy="475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533672"/>
            <a:ext cx="1926823" cy="1577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"/>
          <p:cNvPicPr preferRelativeResize="0"/>
          <p:nvPr/>
        </p:nvPicPr>
        <p:blipFill rotWithShape="1">
          <a:blip r:embed="rId6">
            <a:alphaModFix/>
          </a:blip>
          <a:srcRect b="27749" l="22820" r="26153" t="20741"/>
          <a:stretch/>
        </p:blipFill>
        <p:spPr>
          <a:xfrm>
            <a:off x="1758461" y="1340459"/>
            <a:ext cx="6893169" cy="264941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/>
        </p:nvSpPr>
        <p:spPr>
          <a:xfrm>
            <a:off x="1056115" y="193458"/>
            <a:ext cx="3911061" cy="892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OBSERVAMOS EL SIGUIENTE VIDEO</a:t>
            </a:r>
            <a:endParaRPr b="1" i="0" sz="2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4255477" y="4413291"/>
            <a:ext cx="46657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s-MX" sz="14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https://www.youtube.com/watch?v=VyyKU7KJfHU</a:t>
            </a:r>
            <a:endParaRPr b="0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7185475" y="358950"/>
            <a:ext cx="11886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UTOR</a:t>
            </a:r>
            <a:r>
              <a:rPr lang="es-MX" sz="1100">
                <a:solidFill>
                  <a:srgbClr val="1C4587"/>
                </a:solidFill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Í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A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1100">
                <a:solidFill>
                  <a:srgbClr val="1C4587"/>
                </a:solidFill>
              </a:rPr>
              <a:t>III</a:t>
            </a:r>
            <a:endParaRPr b="0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97" y="-985"/>
            <a:ext cx="9144793" cy="5145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7177" y="193457"/>
            <a:ext cx="2139881" cy="475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0151" y="668986"/>
            <a:ext cx="4395597" cy="1176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9571" y="2813539"/>
            <a:ext cx="2838799" cy="232466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/>
          <p:nvPr/>
        </p:nvSpPr>
        <p:spPr>
          <a:xfrm>
            <a:off x="425630" y="1919969"/>
            <a:ext cx="5737381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s-MX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Responden a las siguientes interrogantes: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875" lvl="0" marL="2698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1.¿Qué ideas nos transmite el video?</a:t>
            </a:r>
            <a:endParaRPr/>
          </a:p>
          <a:p>
            <a:pPr indent="-269875" lvl="0" marL="2698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2.¿Qué acciones de mejora podemos realizar?</a:t>
            </a:r>
            <a:endParaRPr/>
          </a:p>
          <a:p>
            <a:pPr indent="-269875" lvl="0" marL="2698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3.¿Por qué y para qué debemos realizar este tipo de acciones?</a:t>
            </a:r>
            <a:endParaRPr/>
          </a:p>
        </p:txBody>
      </p:sp>
      <p:sp>
        <p:nvSpPr>
          <p:cNvPr id="72" name="Google Shape;72;p3"/>
          <p:cNvSpPr txBox="1"/>
          <p:nvPr/>
        </p:nvSpPr>
        <p:spPr>
          <a:xfrm>
            <a:off x="7185475" y="358950"/>
            <a:ext cx="11886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UTOR</a:t>
            </a:r>
            <a:r>
              <a:rPr lang="es-MX" sz="1100">
                <a:solidFill>
                  <a:srgbClr val="1C4587"/>
                </a:solidFill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Í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A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1100">
                <a:solidFill>
                  <a:srgbClr val="1C4587"/>
                </a:solidFill>
              </a:rPr>
              <a:t>III</a:t>
            </a:r>
            <a:endParaRPr b="0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/>
          <p:nvPr/>
        </p:nvSpPr>
        <p:spPr>
          <a:xfrm>
            <a:off x="4527225" y="385950"/>
            <a:ext cx="2137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Programa de Formación Humanística</a:t>
            </a:r>
            <a:endParaRPr b="0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 txBox="1"/>
          <p:nvPr>
            <p:ph type="title"/>
          </p:nvPr>
        </p:nvSpPr>
        <p:spPr>
          <a:xfrm>
            <a:off x="5884159" y="1795431"/>
            <a:ext cx="2602632" cy="22182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s-MX"/>
            </a:br>
            <a:r>
              <a:rPr lang="es-MX"/>
              <a:t>Esquema de Proyecto</a:t>
            </a:r>
            <a:endParaRPr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4">
            <a:alphaModFix/>
          </a:blip>
          <a:srcRect b="9249" l="27810" r="29051" t="23251"/>
          <a:stretch/>
        </p:blipFill>
        <p:spPr>
          <a:xfrm>
            <a:off x="924966" y="814351"/>
            <a:ext cx="3914266" cy="411249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4"/>
          <p:cNvSpPr txBox="1"/>
          <p:nvPr/>
        </p:nvSpPr>
        <p:spPr>
          <a:xfrm>
            <a:off x="7185475" y="358950"/>
            <a:ext cx="11886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UTOR</a:t>
            </a:r>
            <a:r>
              <a:rPr lang="es-MX" sz="1100">
                <a:solidFill>
                  <a:srgbClr val="1C4587"/>
                </a:solidFill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Í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A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1100">
                <a:solidFill>
                  <a:srgbClr val="1C4587"/>
                </a:solidFill>
              </a:rPr>
              <a:t>III</a:t>
            </a:r>
            <a:endParaRPr b="0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793" cy="5145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7177" y="193457"/>
            <a:ext cx="2139881" cy="47552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 txBox="1"/>
          <p:nvPr/>
        </p:nvSpPr>
        <p:spPr>
          <a:xfrm>
            <a:off x="446126" y="11114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Emprendedor de Mejora : </a:t>
            </a:r>
            <a:br>
              <a:rPr b="1" i="0" lang="es-MX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s-MX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Acciones y actividades a realizar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446126" y="2506445"/>
            <a:ext cx="7787208" cy="1661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III. ACCIONES </a:t>
            </a: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(fotos, imágenes)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En esta apartado se desarrollará matriz de cambio de hábitos.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IV. ACTIVIDADES A REALIZAR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esta apartado se desarrollará las acciones concretas a realizar, recursos a utilizar y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tiempos estimados en base al resultado.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7185475" y="358950"/>
            <a:ext cx="11886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2"/>
                  </a:ext>
                </a:extLst>
              </a:rPr>
              <a:t>UTOR</a:t>
            </a:r>
            <a:r>
              <a:rPr lang="es-MX" sz="1100">
                <a:solidFill>
                  <a:srgbClr val="1C4587"/>
                </a:solidFill>
                <a:extLst>
                  <a:ext uri="http://customooxmlschemas.google.com/">
                    <go:slidesCustomData xmlns:go="http://customooxmlschemas.google.com/" textRoundtripDataId="13"/>
                  </a:ext>
                </a:extLst>
              </a:rPr>
              <a:t>Í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4"/>
                  </a:ext>
                </a:extLst>
              </a:rPr>
              <a:t>A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1100">
                <a:solidFill>
                  <a:srgbClr val="1C4587"/>
                </a:solidFill>
              </a:rPr>
              <a:t>III</a:t>
            </a:r>
            <a:endParaRPr b="0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793" cy="5145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7177" y="193457"/>
            <a:ext cx="2139881" cy="47552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6"/>
          <p:cNvSpPr txBox="1"/>
          <p:nvPr/>
        </p:nvSpPr>
        <p:spPr>
          <a:xfrm>
            <a:off x="457200" y="6281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Emprendedor de Mejora : </a:t>
            </a:r>
            <a:br>
              <a:rPr b="1" i="0" lang="es-MX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s-MX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Acciones y actividades a realizar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457199" y="1669314"/>
            <a:ext cx="77872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III. ACCIONES </a:t>
            </a: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(fotos, imágenes)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En esta apartado se desarrollará matriz de cambio de hábitos. </a:t>
            </a:r>
            <a:endParaRPr/>
          </a:p>
        </p:txBody>
      </p:sp>
      <p:graphicFrame>
        <p:nvGraphicFramePr>
          <p:cNvPr id="99" name="Google Shape;99;p6"/>
          <p:cNvGraphicFramePr/>
          <p:nvPr/>
        </p:nvGraphicFramePr>
        <p:xfrm>
          <a:off x="457199" y="22311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{88F76AEF-EEB1-4654-A560-8E52363392D2}</a:tableStyleId>
              </a:tblPr>
              <a:tblGrid>
                <a:gridCol w="1625275"/>
                <a:gridCol w="1625275"/>
                <a:gridCol w="1625275"/>
                <a:gridCol w="1625275"/>
                <a:gridCol w="1625275"/>
              </a:tblGrid>
              <a:tr h="55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cap="none" strike="noStrike"/>
                        <a:t>RUTINA A CAMBIAR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cap="none" strike="noStrike"/>
                        <a:t>OBJETIVO GENERAL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cap="none" strike="noStrike"/>
                        <a:t>ACCIONES A IMPLEMENTAR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cap="none" strike="noStrike"/>
                        <a:t>INICIO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cap="none" strike="noStrike"/>
                        <a:t>FIN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4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5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cap="none" strike="noStrike"/>
                        <a:t>INTEGRANTES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CB5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cap="none" strike="noStrike"/>
                        <a:t>OBJETIVO ESPECÍFICO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CB5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4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4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4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0" name="Google Shape;100;p6"/>
          <p:cNvSpPr txBox="1"/>
          <p:nvPr/>
        </p:nvSpPr>
        <p:spPr>
          <a:xfrm>
            <a:off x="7185475" y="358950"/>
            <a:ext cx="11886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5"/>
                  </a:ext>
                </a:extLst>
              </a:rPr>
              <a:t>UTOR</a:t>
            </a:r>
            <a:r>
              <a:rPr lang="es-MX" sz="1100">
                <a:solidFill>
                  <a:srgbClr val="1C4587"/>
                </a:solidFill>
                <a:extLst>
                  <a:ext uri="http://customooxmlschemas.google.com/">
                    <go:slidesCustomData xmlns:go="http://customooxmlschemas.google.com/" textRoundtripDataId="16"/>
                  </a:ext>
                </a:extLst>
              </a:rPr>
              <a:t>Í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7"/>
                  </a:ext>
                </a:extLst>
              </a:rPr>
              <a:t>A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1100">
                <a:solidFill>
                  <a:srgbClr val="1C4587"/>
                </a:solidFill>
              </a:rPr>
              <a:t>III</a:t>
            </a:r>
            <a:endParaRPr b="0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793" cy="5145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7177" y="193457"/>
            <a:ext cx="2139881" cy="47552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"/>
          <p:cNvSpPr txBox="1"/>
          <p:nvPr/>
        </p:nvSpPr>
        <p:spPr>
          <a:xfrm>
            <a:off x="446126" y="74758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Emprendedor de Mejora : </a:t>
            </a:r>
            <a:br>
              <a:rPr b="1" i="0" lang="es-MX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s-MX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Acciones y actividades a realizar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446126" y="1690031"/>
            <a:ext cx="77872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IV. ACTIVIDADES A REALIZAR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109;p7"/>
          <p:cNvGraphicFramePr/>
          <p:nvPr/>
        </p:nvGraphicFramePr>
        <p:xfrm>
          <a:off x="219054" y="2176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{88F76AEF-EEB1-4654-A560-8E52363392D2}</a:tableStyleId>
              </a:tblPr>
              <a:tblGrid>
                <a:gridCol w="1208100"/>
                <a:gridCol w="1398100"/>
                <a:gridCol w="1348150"/>
                <a:gridCol w="1230925"/>
                <a:gridCol w="855200"/>
                <a:gridCol w="868100"/>
                <a:gridCol w="1548100"/>
              </a:tblGrid>
              <a:tr h="56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RUTINA A CAMBIAR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ACCIONES A IMPLEMENTAR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ACCIONES DE SEGUIMIENTO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RECURSOS NECESARIOS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INICIO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FIN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RESULTADOS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40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0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0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0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0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0" name="Google Shape;110;p7"/>
          <p:cNvSpPr txBox="1"/>
          <p:nvPr/>
        </p:nvSpPr>
        <p:spPr>
          <a:xfrm>
            <a:off x="7185475" y="358950"/>
            <a:ext cx="11886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18"/>
                  </a:ext>
                </a:extLst>
              </a:rPr>
              <a:t>UTOR</a:t>
            </a:r>
            <a:r>
              <a:rPr lang="es-MX" sz="1100">
                <a:solidFill>
                  <a:srgbClr val="1C4587"/>
                </a:solidFill>
                <a:extLst>
                  <a:ext uri="http://customooxmlschemas.google.com/">
                    <go:slidesCustomData xmlns:go="http://customooxmlschemas.google.com/" textRoundtripDataId="19"/>
                  </a:ext>
                </a:extLst>
              </a:rPr>
              <a:t>Í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0"/>
                  </a:ext>
                </a:extLst>
              </a:rPr>
              <a:t>A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1100">
                <a:solidFill>
                  <a:srgbClr val="1C4587"/>
                </a:solidFill>
              </a:rPr>
              <a:t>III</a:t>
            </a:r>
            <a:endParaRPr b="0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793" cy="5145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4573" y="250892"/>
            <a:ext cx="2403242" cy="47552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/>
          <p:nvPr/>
        </p:nvSpPr>
        <p:spPr>
          <a:xfrm>
            <a:off x="426027" y="1846399"/>
            <a:ext cx="7450282" cy="1569660"/>
          </a:xfrm>
          <a:prstGeom prst="rect">
            <a:avLst/>
          </a:prstGeom>
          <a:solidFill>
            <a:srgbClr val="FFCC8B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¡ Ahora te toca trabajar!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Nos agrupamos e iremos a sesiones separadas para llevar acabo el avance de su plan de mejora</a:t>
            </a:r>
            <a:endParaRPr b="1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5">
            <a:alphaModFix/>
          </a:blip>
          <a:srcRect b="7243" l="5412" r="0" t="12413"/>
          <a:stretch/>
        </p:blipFill>
        <p:spPr>
          <a:xfrm>
            <a:off x="6965038" y="3877779"/>
            <a:ext cx="1822542" cy="126769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/>
          <p:nvPr/>
        </p:nvSpPr>
        <p:spPr>
          <a:xfrm>
            <a:off x="2527967" y="874189"/>
            <a:ext cx="32464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ACTIVIDAD GRUPAL</a:t>
            </a:r>
            <a:endParaRPr/>
          </a:p>
        </p:txBody>
      </p:sp>
      <p:sp>
        <p:nvSpPr>
          <p:cNvPr id="120" name="Google Shape;120;p8"/>
          <p:cNvSpPr txBox="1"/>
          <p:nvPr/>
        </p:nvSpPr>
        <p:spPr>
          <a:xfrm>
            <a:off x="7185475" y="358950"/>
            <a:ext cx="11886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1"/>
                  </a:ext>
                </a:extLst>
              </a:rPr>
              <a:t>UTOR</a:t>
            </a:r>
            <a:r>
              <a:rPr lang="es-MX" sz="1100">
                <a:solidFill>
                  <a:srgbClr val="1C4587"/>
                </a:solidFill>
                <a:extLst>
                  <a:ext uri="http://customooxmlschemas.google.com/">
                    <go:slidesCustomData xmlns:go="http://customooxmlschemas.google.com/" textRoundtripDataId="22"/>
                  </a:ext>
                </a:extLst>
              </a:rPr>
              <a:t>Í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3"/>
                  </a:ext>
                </a:extLst>
              </a:rPr>
              <a:t>A</a:t>
            </a:r>
            <a:r>
              <a:rPr b="0" i="0" lang="es-MX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1100">
                <a:solidFill>
                  <a:srgbClr val="1C4587"/>
                </a:solidFill>
              </a:rPr>
              <a:t>III</a:t>
            </a:r>
            <a:endParaRPr b="0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7" name="Google Shape;1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604"/>
            <a:ext cx="9144000" cy="5129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Personalizado 1">
      <a:dk1>
        <a:srgbClr val="000000"/>
      </a:dk1>
      <a:lt1>
        <a:srgbClr val="FFFFFF"/>
      </a:lt1>
      <a:dk2>
        <a:srgbClr val="FF0000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Lily Salazar</dc:creator>
</cp:coreProperties>
</file>