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F81C0-9C4F-FEC4-23D4-2817DBCD3984}" v="3308" dt="2022-02-22T18:54:41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u="none" strike="noStrike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Gantt Chart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layout>
        <c:manualLayout>
          <c:xMode val="edge"/>
          <c:yMode val="edge"/>
          <c:x val="0.4434054834054834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Sheet1!$A$2:$A$14</c:f>
              <c:strCache>
                <c:ptCount val="13"/>
                <c:pt idx="0">
                  <c:v>Launch
</c:v>
                </c:pt>
                <c:pt idx="1">
                  <c:v>Preparation of Final report</c:v>
                </c:pt>
                <c:pt idx="2">
                  <c:v>Preparation of GitHub report</c:v>
                </c:pt>
                <c:pt idx="3">
                  <c:v>System Testing
</c:v>
                </c:pt>
                <c:pt idx="4">
                  <c:v>Development</c:v>
                </c:pt>
                <c:pt idx="5">
                  <c:v>Coding the structure</c:v>
                </c:pt>
                <c:pt idx="6">
                  <c:v>ER diagram</c:v>
                </c:pt>
                <c:pt idx="7">
                  <c:v>Page UI design</c:v>
                </c:pt>
                <c:pt idx="8">
                  <c:v>Presentation proposal</c:v>
                </c:pt>
                <c:pt idx="9">
                  <c:v>SCRUM Activity</c:v>
                </c:pt>
                <c:pt idx="10">
                  <c:v>Final charter</c:v>
                </c:pt>
                <c:pt idx="11">
                  <c:v>Planning</c:v>
                </c:pt>
                <c:pt idx="12">
                  <c:v>Definition and Requirement Analysis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11.8</c:v>
                </c:pt>
                <c:pt idx="1">
                  <c:v>11.4</c:v>
                </c:pt>
                <c:pt idx="2">
                  <c:v>11</c:v>
                </c:pt>
                <c:pt idx="3">
                  <c:v>10.3</c:v>
                </c:pt>
                <c:pt idx="4">
                  <c:v>8.6999999999999993</c:v>
                </c:pt>
                <c:pt idx="5">
                  <c:v>6.4</c:v>
                </c:pt>
                <c:pt idx="6">
                  <c:v>5.6</c:v>
                </c:pt>
                <c:pt idx="7">
                  <c:v>4.8</c:v>
                </c:pt>
                <c:pt idx="8">
                  <c:v>4.0999999999999996</c:v>
                </c:pt>
                <c:pt idx="9">
                  <c:v>3.6</c:v>
                </c:pt>
                <c:pt idx="10">
                  <c:v>1.8</c:v>
                </c:pt>
                <c:pt idx="11">
                  <c:v>1.8</c:v>
                </c:pt>
                <c:pt idx="12">
                  <c:v>1.8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cat>
            <c:strRef>
              <c:f>Sheet1!$A$2:$A$14</c:f>
              <c:strCache>
                <c:ptCount val="13"/>
                <c:pt idx="0">
                  <c:v>Launch
</c:v>
                </c:pt>
                <c:pt idx="1">
                  <c:v>Preparation of Final report</c:v>
                </c:pt>
                <c:pt idx="2">
                  <c:v>Preparation of GitHub report</c:v>
                </c:pt>
                <c:pt idx="3">
                  <c:v>System Testing
</c:v>
                </c:pt>
                <c:pt idx="4">
                  <c:v>Development</c:v>
                </c:pt>
                <c:pt idx="5">
                  <c:v>Coding the structure</c:v>
                </c:pt>
                <c:pt idx="6">
                  <c:v>ER diagram</c:v>
                </c:pt>
                <c:pt idx="7">
                  <c:v>Page UI design</c:v>
                </c:pt>
                <c:pt idx="8">
                  <c:v>Presentation proposal</c:v>
                </c:pt>
                <c:pt idx="9">
                  <c:v>SCRUM Activity</c:v>
                </c:pt>
                <c:pt idx="10">
                  <c:v>Final charter</c:v>
                </c:pt>
                <c:pt idx="11">
                  <c:v>Planning</c:v>
                </c:pt>
                <c:pt idx="12">
                  <c:v>Definition and Requirement Analysis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0.2</c:v>
                </c:pt>
                <c:pt idx="1">
                  <c:v>0.4</c:v>
                </c:pt>
                <c:pt idx="2">
                  <c:v>0.4</c:v>
                </c:pt>
                <c:pt idx="3">
                  <c:v>0.7</c:v>
                </c:pt>
                <c:pt idx="4">
                  <c:v>1.6</c:v>
                </c:pt>
                <c:pt idx="5">
                  <c:v>2.2999999999999998</c:v>
                </c:pt>
                <c:pt idx="6">
                  <c:v>0.8</c:v>
                </c:pt>
                <c:pt idx="7">
                  <c:v>0.8</c:v>
                </c:pt>
                <c:pt idx="8">
                  <c:v>0.7</c:v>
                </c:pt>
                <c:pt idx="9">
                  <c:v>0.5</c:v>
                </c:pt>
                <c:pt idx="10">
                  <c:v>0.8</c:v>
                </c:pt>
                <c:pt idx="11">
                  <c:v>0.8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Sheet1!$A$2:$A$14</c:f>
              <c:strCache>
                <c:ptCount val="13"/>
                <c:pt idx="0">
                  <c:v>Launch
</c:v>
                </c:pt>
                <c:pt idx="1">
                  <c:v>Preparation of Final report</c:v>
                </c:pt>
                <c:pt idx="2">
                  <c:v>Preparation of GitHub report</c:v>
                </c:pt>
                <c:pt idx="3">
                  <c:v>System Testing
</c:v>
                </c:pt>
                <c:pt idx="4">
                  <c:v>Development</c:v>
                </c:pt>
                <c:pt idx="5">
                  <c:v>Coding the structure</c:v>
                </c:pt>
                <c:pt idx="6">
                  <c:v>ER diagram</c:v>
                </c:pt>
                <c:pt idx="7">
                  <c:v>Page UI design</c:v>
                </c:pt>
                <c:pt idx="8">
                  <c:v>Presentation proposal</c:v>
                </c:pt>
                <c:pt idx="9">
                  <c:v>SCRUM Activity</c:v>
                </c:pt>
                <c:pt idx="10">
                  <c:v>Final charter</c:v>
                </c:pt>
                <c:pt idx="11">
                  <c:v>Planning</c:v>
                </c:pt>
                <c:pt idx="12">
                  <c:v>Definition and Requirement Analysis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1211744"/>
        <c:axId val="91218816"/>
      </c:barChart>
      <c:catAx>
        <c:axId val="9121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18816"/>
        <c:crosses val="autoZero"/>
        <c:auto val="1"/>
        <c:lblAlgn val="ctr"/>
        <c:lblOffset val="100"/>
        <c:noMultiLvlLbl val="0"/>
      </c:catAx>
      <c:valAx>
        <c:axId val="91218816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117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30000">
          <a:schemeClr val="accent1">
            <a:lumMod val="0"/>
            <a:lumOff val="100000"/>
          </a:schemeClr>
        </a:gs>
        <a:gs pos="66000">
          <a:schemeClr val="accent1">
            <a:lumMod val="100000"/>
          </a:schemeClr>
        </a:gs>
      </a:gsLst>
      <a:path path="circle">
        <a:fillToRect l="50000" t="-80000" r="50000" b="18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2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5AD5-0EA5-41D9-836E-735FB95AA55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C2CF-934B-451A-9AA2-CA1FB2FA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683"/>
            <a:ext cx="9144000" cy="1108016"/>
          </a:xfrm>
        </p:spPr>
        <p:txBody>
          <a:bodyPr/>
          <a:lstStyle/>
          <a:p>
            <a:r>
              <a:rPr lang="en-US" dirty="0"/>
              <a:t>Union Pharmaceuticals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Pharmacy Management System</a:t>
            </a:r>
          </a:p>
          <a:p>
            <a:endParaRPr lang="en-US" dirty="0"/>
          </a:p>
          <a:p>
            <a:r>
              <a:rPr lang="en-US" dirty="0"/>
              <a:t>WD_B01_ITP_G13</a:t>
            </a:r>
          </a:p>
        </p:txBody>
      </p:sp>
    </p:spTree>
    <p:extLst>
      <p:ext uri="{BB962C8B-B14F-4D97-AF65-F5344CB8AC3E}">
        <p14:creationId xmlns:p14="http://schemas.microsoft.com/office/powerpoint/2010/main" val="27887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5E163D-28E4-4EE9-B590-7310F912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Order Management</a:t>
            </a:r>
            <a:br>
              <a:rPr lang="en-US" dirty="0">
                <a:cs typeface="Calibri Light"/>
              </a:rPr>
            </a:br>
            <a:r>
              <a:rPr lang="en-US" sz="2400" dirty="0">
                <a:cs typeface="Calibri Light"/>
              </a:rPr>
              <a:t>IT20624408 </a:t>
            </a:r>
            <a:r>
              <a:rPr lang="en-US" sz="2400" dirty="0" smtClean="0">
                <a:cs typeface="Calibri Light"/>
              </a:rPr>
              <a:t>K.A.P. </a:t>
            </a:r>
            <a:r>
              <a:rPr lang="en-US" sz="2400" dirty="0">
                <a:cs typeface="Calibri Light"/>
              </a:rPr>
              <a:t>Indralal</a:t>
            </a:r>
          </a:p>
        </p:txBody>
      </p:sp>
    </p:spTree>
    <p:extLst>
      <p:ext uri="{BB962C8B-B14F-4D97-AF65-F5344CB8AC3E}">
        <p14:creationId xmlns:p14="http://schemas.microsoft.com/office/powerpoint/2010/main" val="2556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66AC57-7708-4CA7-81B6-BDFB4AAB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51"/>
            <a:ext cx="11105071" cy="64216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View all the order details which </a:t>
            </a:r>
            <a:r>
              <a:rPr lang="en-US" dirty="0" smtClean="0">
                <a:cs typeface="Calibri"/>
              </a:rPr>
              <a:t>are placed </a:t>
            </a:r>
            <a:r>
              <a:rPr lang="en-US" dirty="0">
                <a:cs typeface="Calibri"/>
              </a:rPr>
              <a:t>by customer.</a:t>
            </a:r>
          </a:p>
          <a:p>
            <a:r>
              <a:rPr lang="en-US" dirty="0">
                <a:cs typeface="Calibri"/>
              </a:rPr>
              <a:t>Check the content of the orders </a:t>
            </a:r>
            <a:r>
              <a:rPr lang="en-US" dirty="0" smtClean="0">
                <a:cs typeface="Calibri"/>
              </a:rPr>
              <a:t>and then, </a:t>
            </a:r>
            <a:r>
              <a:rPr lang="en-US" dirty="0">
                <a:cs typeface="Calibri"/>
              </a:rPr>
              <a:t>order manager can take the decision which orders are </a:t>
            </a:r>
            <a:r>
              <a:rPr lang="en-US" dirty="0" smtClean="0">
                <a:cs typeface="Calibri"/>
              </a:rPr>
              <a:t>to be approved </a:t>
            </a:r>
            <a:r>
              <a:rPr lang="en-US" dirty="0">
                <a:cs typeface="Calibri"/>
              </a:rPr>
              <a:t>or not</a:t>
            </a:r>
            <a:r>
              <a:rPr lang="en-US" dirty="0" smtClean="0">
                <a:cs typeface="Calibri"/>
              </a:rPr>
              <a:t>.</a:t>
            </a:r>
          </a:p>
          <a:p>
            <a:r>
              <a:rPr lang="en-US" dirty="0" smtClean="0">
                <a:cs typeface="Calibri"/>
              </a:rPr>
              <a:t>Customer can also view the status which is updated by order manager, if needed.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The </a:t>
            </a:r>
            <a:r>
              <a:rPr lang="en-US" dirty="0">
                <a:cs typeface="Calibri"/>
              </a:rPr>
              <a:t>approved list </a:t>
            </a:r>
            <a:r>
              <a:rPr lang="en-US" dirty="0" smtClean="0">
                <a:cs typeface="Calibri"/>
              </a:rPr>
              <a:t>can be viewed and the cancelled orders can be deleted by the order manager.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The prepared order list can be viewed by the delivery manager when necessary.</a:t>
            </a:r>
          </a:p>
          <a:p>
            <a:r>
              <a:rPr lang="en-US" dirty="0" smtClean="0">
                <a:cs typeface="Calibri"/>
              </a:rPr>
              <a:t>Search and receive orders according to the date.</a:t>
            </a:r>
          </a:p>
          <a:p>
            <a:r>
              <a:rPr lang="en-US" dirty="0" smtClean="0">
                <a:cs typeface="Calibri"/>
              </a:rPr>
              <a:t>Generate a report about the orders accepted.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 </a:t>
            </a:r>
            <a:r>
              <a:rPr lang="en-US" sz="3600" i="1" u="sng" dirty="0">
                <a:cs typeface="Calibri"/>
              </a:rPr>
              <a:t>Benefits</a:t>
            </a:r>
          </a:p>
          <a:p>
            <a:r>
              <a:rPr lang="en-US" dirty="0">
                <a:cs typeface="Calibri"/>
              </a:rPr>
              <a:t>When customer </a:t>
            </a:r>
            <a:r>
              <a:rPr lang="en-US" dirty="0" smtClean="0">
                <a:cs typeface="Calibri"/>
              </a:rPr>
              <a:t>is placing </a:t>
            </a:r>
            <a:r>
              <a:rPr lang="en-US" dirty="0">
                <a:cs typeface="Calibri"/>
              </a:rPr>
              <a:t>the order, we can reduce the complications by  analyzing the order </a:t>
            </a:r>
            <a:r>
              <a:rPr lang="en-US" dirty="0" smtClean="0">
                <a:cs typeface="Calibri"/>
              </a:rPr>
              <a:t>in a proper manner and then a </a:t>
            </a:r>
            <a:r>
              <a:rPr lang="en-US" dirty="0">
                <a:cs typeface="Calibri"/>
              </a:rPr>
              <a:t>better </a:t>
            </a:r>
            <a:r>
              <a:rPr lang="en-US" dirty="0" smtClean="0">
                <a:cs typeface="Calibri"/>
              </a:rPr>
              <a:t>service can be provided.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5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52651B-EFE6-48B5-97F2-DD2D2E9218D9}"/>
              </a:ext>
            </a:extLst>
          </p:cNvPr>
          <p:cNvSpPr txBox="1">
            <a:spLocks/>
          </p:cNvSpPr>
          <p:nvPr/>
        </p:nvSpPr>
        <p:spPr>
          <a:xfrm>
            <a:off x="838200" y="2766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/>
              </a:rPr>
              <a:t>Delivery Management</a:t>
            </a:r>
            <a:br>
              <a:rPr lang="en-US" dirty="0">
                <a:cs typeface="Calibri Light"/>
              </a:rPr>
            </a:br>
            <a:r>
              <a:rPr lang="en-US" sz="2400" dirty="0">
                <a:cs typeface="Calibri Light"/>
              </a:rPr>
              <a:t>IT20606756 </a:t>
            </a:r>
            <a:r>
              <a:rPr lang="en-US" sz="2400" dirty="0" smtClean="0">
                <a:cs typeface="Calibri Light"/>
              </a:rPr>
              <a:t>P.M. </a:t>
            </a:r>
            <a:r>
              <a:rPr lang="en-US" sz="2400" dirty="0">
                <a:cs typeface="Calibri Light"/>
              </a:rPr>
              <a:t>Senanayake</a:t>
            </a:r>
          </a:p>
        </p:txBody>
      </p:sp>
    </p:spTree>
    <p:extLst>
      <p:ext uri="{BB962C8B-B14F-4D97-AF65-F5344CB8AC3E}">
        <p14:creationId xmlns:p14="http://schemas.microsoft.com/office/powerpoint/2010/main" val="6818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4C7B0-F815-4C17-B541-2E54F58A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16"/>
            <a:ext cx="10932543" cy="6292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View confirmed order list, search and get upcoming orders which are to be delivered.</a:t>
            </a:r>
          </a:p>
          <a:p>
            <a:r>
              <a:rPr lang="en-US" dirty="0">
                <a:cs typeface="Calibri"/>
              </a:rPr>
              <a:t>Assign orders to a respective deliverer.</a:t>
            </a:r>
          </a:p>
          <a:p>
            <a:r>
              <a:rPr lang="en-US" dirty="0">
                <a:cs typeface="Calibri"/>
              </a:rPr>
              <a:t>Create a delivery note which can be viewed by the deliverer.</a:t>
            </a:r>
          </a:p>
          <a:p>
            <a:r>
              <a:rPr lang="en-US" dirty="0">
                <a:cs typeface="Calibri"/>
              </a:rPr>
              <a:t>If there is something wrong with the delivery, delivery note can be updated when necessary. It can be </a:t>
            </a:r>
            <a:r>
              <a:rPr lang="en-US" dirty="0">
                <a:ea typeface="+mn-lt"/>
                <a:cs typeface="+mn-lt"/>
              </a:rPr>
              <a:t>also</a:t>
            </a:r>
            <a:r>
              <a:rPr lang="en-US" dirty="0">
                <a:cs typeface="Calibri"/>
              </a:rPr>
              <a:t> viewed by the </a:t>
            </a:r>
            <a:r>
              <a:rPr lang="en-US" dirty="0">
                <a:ea typeface="+mn-lt"/>
                <a:cs typeface="+mn-lt"/>
              </a:rPr>
              <a:t>deliverer.</a:t>
            </a:r>
          </a:p>
          <a:p>
            <a:r>
              <a:rPr lang="en-US" dirty="0">
                <a:ea typeface="+mn-lt"/>
                <a:cs typeface="+mn-lt"/>
              </a:rPr>
              <a:t>When delivery is confirmed by the deliverer, the delivery note is marked as delivery completed.</a:t>
            </a:r>
          </a:p>
          <a:p>
            <a:r>
              <a:rPr lang="en-US" dirty="0">
                <a:ea typeface="+mn-lt"/>
                <a:cs typeface="+mn-lt"/>
              </a:rPr>
              <a:t>Create a daily report on orders delivered to customers.</a:t>
            </a:r>
          </a:p>
          <a:p>
            <a:r>
              <a:rPr lang="en-US" dirty="0">
                <a:ea typeface="+mn-lt"/>
                <a:cs typeface="+mn-lt"/>
              </a:rPr>
              <a:t>Unwanted old distribution records are deleted when needed.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sz="3600" i="1" u="sng" dirty="0">
                <a:ea typeface="+mn-lt"/>
                <a:cs typeface="+mn-lt"/>
              </a:rPr>
              <a:t>Benefits </a:t>
            </a:r>
          </a:p>
          <a:p>
            <a:r>
              <a:rPr lang="en-US" dirty="0">
                <a:cs typeface="Calibri"/>
              </a:rPr>
              <a:t>Delivery can be done in order to make the best of customer satisfaction and faith on the pharmacy.</a:t>
            </a:r>
          </a:p>
          <a:p>
            <a:endParaRPr lang="en-US" i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1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0CBA51A-1B24-4058-92F0-0022C77690FD}"/>
              </a:ext>
            </a:extLst>
          </p:cNvPr>
          <p:cNvSpPr txBox="1">
            <a:spLocks/>
          </p:cNvSpPr>
          <p:nvPr/>
        </p:nvSpPr>
        <p:spPr>
          <a:xfrm>
            <a:off x="838200" y="2766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/>
              </a:rPr>
              <a:t>Showcase Management</a:t>
            </a:r>
            <a:br>
              <a:rPr lang="en-US" dirty="0">
                <a:cs typeface="Calibri Light"/>
              </a:rPr>
            </a:br>
            <a:r>
              <a:rPr lang="en-US" sz="2400" dirty="0">
                <a:cs typeface="Calibri Light"/>
              </a:rPr>
              <a:t>IT20606510 </a:t>
            </a:r>
            <a:r>
              <a:rPr lang="en-US" sz="2400" dirty="0" smtClean="0">
                <a:cs typeface="Calibri Light"/>
              </a:rPr>
              <a:t>L.K.R. </a:t>
            </a:r>
            <a:r>
              <a:rPr lang="en-US" sz="2400" dirty="0">
                <a:cs typeface="Calibri Light"/>
              </a:rPr>
              <a:t>Perera</a:t>
            </a:r>
          </a:p>
        </p:txBody>
      </p:sp>
    </p:spTree>
    <p:extLst>
      <p:ext uri="{BB962C8B-B14F-4D97-AF65-F5344CB8AC3E}">
        <p14:creationId xmlns:p14="http://schemas.microsoft.com/office/powerpoint/2010/main" val="18686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3E2F0-86B0-40EC-A120-A4238494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06"/>
            <a:ext cx="11061939" cy="6464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Insert newly acquired drugs </a:t>
            </a:r>
            <a:r>
              <a:rPr lang="en-US" dirty="0" smtClean="0">
                <a:cs typeface="Calibri"/>
              </a:rPr>
              <a:t>and their details into </a:t>
            </a:r>
            <a:r>
              <a:rPr lang="en-US" dirty="0">
                <a:cs typeface="Calibri"/>
              </a:rPr>
              <a:t>the </a:t>
            </a:r>
            <a:r>
              <a:rPr lang="en-US" dirty="0" smtClean="0">
                <a:cs typeface="Calibri"/>
              </a:rPr>
              <a:t>store showcase.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Search and view the availability of drugs in the </a:t>
            </a:r>
            <a:r>
              <a:rPr lang="en-US" dirty="0" smtClean="0">
                <a:cs typeface="Calibri"/>
              </a:rPr>
              <a:t>store showcase.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Update the restocking of </a:t>
            </a:r>
            <a:r>
              <a:rPr lang="en-US" dirty="0">
                <a:cs typeface="Calibri"/>
              </a:rPr>
              <a:t>the drugs when </a:t>
            </a:r>
            <a:r>
              <a:rPr lang="en-US" dirty="0" smtClean="0">
                <a:cs typeface="Calibri"/>
              </a:rPr>
              <a:t>they indicate low quantities on the store showcase.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Generate a report of sold-out drugs and drugs which are about to </a:t>
            </a:r>
            <a:r>
              <a:rPr lang="en-US" dirty="0" smtClean="0">
                <a:cs typeface="Calibri"/>
              </a:rPr>
              <a:t>be expired soon.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Delete the drugs which are running out of stock from the customer view panel.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 </a:t>
            </a:r>
            <a:r>
              <a:rPr lang="en-US" sz="3600" i="1" u="sng" dirty="0">
                <a:cs typeface="Calibri"/>
              </a:rPr>
              <a:t>Benefits</a:t>
            </a:r>
          </a:p>
          <a:p>
            <a:r>
              <a:rPr lang="en-US" dirty="0">
                <a:cs typeface="Calibri"/>
              </a:rPr>
              <a:t>Customers can easily find the specific drugs that they are looking for and their </a:t>
            </a:r>
            <a:r>
              <a:rPr lang="en-US" dirty="0" smtClean="0">
                <a:cs typeface="Calibri"/>
              </a:rPr>
              <a:t>availability, </a:t>
            </a:r>
            <a:r>
              <a:rPr lang="en-US" dirty="0">
                <a:cs typeface="Calibri"/>
              </a:rPr>
              <a:t>in the </a:t>
            </a:r>
            <a:r>
              <a:rPr lang="en-US" dirty="0" smtClean="0">
                <a:cs typeface="Calibri"/>
              </a:rPr>
              <a:t>store showcase without any delay.</a:t>
            </a:r>
            <a:r>
              <a:rPr lang="en-US" dirty="0">
                <a:cs typeface="Calibri"/>
              </a:rPr>
              <a:t> </a:t>
            </a:r>
            <a:endParaRPr lang="en-US" sz="3600" i="1" u="sng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75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94842335-F869-42C0-99FC-D498FAA5F7AB}"/>
              </a:ext>
            </a:extLst>
          </p:cNvPr>
          <p:cNvSpPr txBox="1">
            <a:spLocks/>
          </p:cNvSpPr>
          <p:nvPr/>
        </p:nvSpPr>
        <p:spPr>
          <a:xfrm>
            <a:off x="838200" y="2766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/>
              </a:rPr>
              <a:t>Inventory Management</a:t>
            </a:r>
            <a:br>
              <a:rPr lang="en-US" dirty="0">
                <a:cs typeface="Calibri Light"/>
              </a:rPr>
            </a:br>
            <a:r>
              <a:rPr lang="en-US" sz="2400" dirty="0">
                <a:cs typeface="Calibri Light"/>
              </a:rPr>
              <a:t>IT20616588 </a:t>
            </a:r>
            <a:r>
              <a:rPr lang="en-US" sz="2400" dirty="0" smtClean="0">
                <a:cs typeface="Calibri Light"/>
              </a:rPr>
              <a:t>O.G. </a:t>
            </a:r>
            <a:r>
              <a:rPr lang="en-US" sz="2400" dirty="0">
                <a:cs typeface="Calibri Light"/>
              </a:rPr>
              <a:t>Amaraweera</a:t>
            </a:r>
          </a:p>
        </p:txBody>
      </p:sp>
    </p:spTree>
    <p:extLst>
      <p:ext uri="{BB962C8B-B14F-4D97-AF65-F5344CB8AC3E}">
        <p14:creationId xmlns:p14="http://schemas.microsoft.com/office/powerpoint/2010/main" val="33107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E32EF6-BBCC-4A97-BD93-2CE343C2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38"/>
            <a:ext cx="11033184" cy="6249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View the report about the drugs which are </a:t>
            </a:r>
            <a:r>
              <a:rPr lang="en-US" dirty="0" smtClean="0">
                <a:cs typeface="Calibri"/>
              </a:rPr>
              <a:t>to be expired.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Delete the </a:t>
            </a:r>
            <a:r>
              <a:rPr lang="en-US" dirty="0" smtClean="0">
                <a:cs typeface="Calibri"/>
              </a:rPr>
              <a:t>details of expired </a:t>
            </a:r>
            <a:r>
              <a:rPr lang="en-US" dirty="0">
                <a:cs typeface="Calibri"/>
              </a:rPr>
              <a:t>drugs from the system.</a:t>
            </a:r>
          </a:p>
          <a:p>
            <a:r>
              <a:rPr lang="en-US" dirty="0">
                <a:cs typeface="Calibri"/>
              </a:rPr>
              <a:t>Update </a:t>
            </a:r>
            <a:r>
              <a:rPr lang="en-US" dirty="0" smtClean="0">
                <a:cs typeface="Calibri"/>
              </a:rPr>
              <a:t>about the newly acquired quantities </a:t>
            </a:r>
            <a:r>
              <a:rPr lang="en-US" dirty="0">
                <a:cs typeface="Calibri"/>
              </a:rPr>
              <a:t>of the drugs, after receiving a new stock from </a:t>
            </a:r>
            <a:r>
              <a:rPr lang="en-US" dirty="0" smtClean="0">
                <a:cs typeface="Calibri"/>
              </a:rPr>
              <a:t>the suppliers</a:t>
            </a:r>
            <a:r>
              <a:rPr lang="en-US" dirty="0">
                <a:cs typeface="Calibri"/>
              </a:rPr>
              <a:t>. </a:t>
            </a:r>
            <a:r>
              <a:rPr lang="en-US" dirty="0" smtClean="0">
                <a:cs typeface="Calibri"/>
              </a:rPr>
              <a:t>Then </a:t>
            </a:r>
            <a:r>
              <a:rPr lang="en-US" dirty="0">
                <a:cs typeface="Calibri"/>
              </a:rPr>
              <a:t>add </a:t>
            </a:r>
            <a:r>
              <a:rPr lang="en-US" dirty="0" smtClean="0">
                <a:cs typeface="Calibri"/>
              </a:rPr>
              <a:t>details about new drugs </a:t>
            </a:r>
            <a:r>
              <a:rPr lang="en-US" dirty="0">
                <a:cs typeface="Calibri"/>
              </a:rPr>
              <a:t>to the system, if there </a:t>
            </a:r>
            <a:r>
              <a:rPr lang="en-US" dirty="0" smtClean="0">
                <a:cs typeface="Calibri"/>
              </a:rPr>
              <a:t>are any </a:t>
            </a:r>
            <a:r>
              <a:rPr lang="en-US" dirty="0">
                <a:cs typeface="Calibri"/>
              </a:rPr>
              <a:t>new drugs </a:t>
            </a:r>
            <a:r>
              <a:rPr lang="en-US" dirty="0" smtClean="0">
                <a:cs typeface="Calibri"/>
              </a:rPr>
              <a:t>which were not in </a:t>
            </a:r>
            <a:r>
              <a:rPr lang="en-US" dirty="0">
                <a:cs typeface="Calibri"/>
              </a:rPr>
              <a:t>the </a:t>
            </a:r>
            <a:r>
              <a:rPr lang="en-US" dirty="0" smtClean="0">
                <a:cs typeface="Calibri"/>
              </a:rPr>
              <a:t>system before that.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Generate a report about the drugs when they are running low on stocks.</a:t>
            </a:r>
          </a:p>
          <a:p>
            <a:r>
              <a:rPr lang="en-US" dirty="0">
                <a:cs typeface="Calibri"/>
              </a:rPr>
              <a:t>Search a date and get a </a:t>
            </a:r>
            <a:r>
              <a:rPr lang="en-US" dirty="0" smtClean="0">
                <a:cs typeface="Calibri"/>
              </a:rPr>
              <a:t>list of drugs </a:t>
            </a:r>
            <a:r>
              <a:rPr lang="en-US" dirty="0">
                <a:cs typeface="Calibri"/>
              </a:rPr>
              <a:t>which </a:t>
            </a:r>
            <a:r>
              <a:rPr lang="en-US" dirty="0" smtClean="0">
                <a:cs typeface="Calibri"/>
              </a:rPr>
              <a:t>received </a:t>
            </a:r>
            <a:r>
              <a:rPr lang="en-US" dirty="0">
                <a:cs typeface="Calibri"/>
              </a:rPr>
              <a:t>on </a:t>
            </a:r>
            <a:r>
              <a:rPr lang="en-US" dirty="0" smtClean="0">
                <a:cs typeface="Calibri"/>
              </a:rPr>
              <a:t>a </a:t>
            </a:r>
            <a:r>
              <a:rPr lang="en-US" dirty="0">
                <a:cs typeface="Calibri"/>
              </a:rPr>
              <a:t>specific date from the suppliers.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  </a:t>
            </a:r>
            <a:r>
              <a:rPr lang="en-US" sz="3600" i="1" u="sng" dirty="0">
                <a:cs typeface="Calibri"/>
              </a:rPr>
              <a:t>Benefits</a:t>
            </a:r>
          </a:p>
          <a:p>
            <a:r>
              <a:rPr lang="en-US" dirty="0">
                <a:cs typeface="Calibri"/>
              </a:rPr>
              <a:t>Well maintained stocks </a:t>
            </a:r>
            <a:r>
              <a:rPr lang="en-US" dirty="0" smtClean="0">
                <a:cs typeface="Calibri"/>
              </a:rPr>
              <a:t>records are useful </a:t>
            </a:r>
            <a:r>
              <a:rPr lang="en-US" dirty="0">
                <a:cs typeface="Calibri"/>
              </a:rPr>
              <a:t>and </a:t>
            </a:r>
            <a:r>
              <a:rPr lang="en-US" dirty="0" smtClean="0">
                <a:cs typeface="Calibri"/>
              </a:rPr>
              <a:t>helpful </a:t>
            </a:r>
            <a:r>
              <a:rPr lang="en-US" dirty="0">
                <a:cs typeface="Calibri"/>
              </a:rPr>
              <a:t>when it comes to </a:t>
            </a:r>
            <a:r>
              <a:rPr lang="en-US" dirty="0" smtClean="0">
                <a:cs typeface="Calibri"/>
              </a:rPr>
              <a:t>generating </a:t>
            </a:r>
            <a:r>
              <a:rPr lang="en-US" dirty="0">
                <a:cs typeface="Calibri"/>
              </a:rPr>
              <a:t>detailed reports. 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21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BC2BEFF-04FC-4E1F-93F1-836C3E7D27D0}"/>
              </a:ext>
            </a:extLst>
          </p:cNvPr>
          <p:cNvSpPr txBox="1">
            <a:spLocks/>
          </p:cNvSpPr>
          <p:nvPr/>
        </p:nvSpPr>
        <p:spPr>
          <a:xfrm>
            <a:off x="838200" y="2766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/>
              </a:rPr>
              <a:t>Supplier Management</a:t>
            </a:r>
            <a:br>
              <a:rPr lang="en-US" dirty="0">
                <a:cs typeface="Calibri Light"/>
              </a:rPr>
            </a:br>
            <a:r>
              <a:rPr lang="en-US" sz="2400" dirty="0">
                <a:cs typeface="Calibri Light"/>
              </a:rPr>
              <a:t>IT20659912 </a:t>
            </a:r>
            <a:r>
              <a:rPr lang="en-US" sz="2400" dirty="0" smtClean="0">
                <a:cs typeface="Calibri Light"/>
              </a:rPr>
              <a:t>D.P.K. </a:t>
            </a:r>
            <a:r>
              <a:rPr lang="en-US" sz="2400" dirty="0">
                <a:cs typeface="Calibri Light"/>
              </a:rPr>
              <a:t>Sanjana</a:t>
            </a:r>
          </a:p>
        </p:txBody>
      </p:sp>
    </p:spTree>
    <p:extLst>
      <p:ext uri="{BB962C8B-B14F-4D97-AF65-F5344CB8AC3E}">
        <p14:creationId xmlns:p14="http://schemas.microsoft.com/office/powerpoint/2010/main" val="33774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8E1D54-326A-4B08-AA93-9F44BEAB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16"/>
            <a:ext cx="11061939" cy="62491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View the inventory report about the needed stocks that are running low.</a:t>
            </a:r>
          </a:p>
          <a:p>
            <a:r>
              <a:rPr lang="en-US" dirty="0" smtClean="0"/>
              <a:t>Create separate invoices for suppliers that supply respective drugs.</a:t>
            </a:r>
          </a:p>
          <a:p>
            <a:r>
              <a:rPr lang="en-US" dirty="0" smtClean="0"/>
              <a:t>If the order is accepted by the supplier, track and update the inventory status until the stock order completion.</a:t>
            </a:r>
          </a:p>
          <a:p>
            <a:r>
              <a:rPr lang="en-US" dirty="0" smtClean="0"/>
              <a:t>If the stock order get rejected, submit a report to the inventory stating the reason.</a:t>
            </a:r>
          </a:p>
          <a:p>
            <a:r>
              <a:rPr lang="en-US" dirty="0" smtClean="0"/>
              <a:t>When necessary in order to cancel orders the respective invoice can be deleted from the system.</a:t>
            </a:r>
          </a:p>
          <a:p>
            <a:r>
              <a:rPr lang="en-US" dirty="0" smtClean="0"/>
              <a:t>Generate a monthly report of drug lots supplied by each supplier.</a:t>
            </a:r>
          </a:p>
          <a:p>
            <a:r>
              <a:rPr lang="en-US" dirty="0" smtClean="0"/>
              <a:t>Search the orders by the respective date.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u="sng" dirty="0">
                <a:cs typeface="Calibri"/>
              </a:rPr>
              <a:t>Benefits</a:t>
            </a:r>
          </a:p>
          <a:p>
            <a:r>
              <a:rPr lang="en-US" dirty="0" smtClean="0"/>
              <a:t>A stock order can be handled properly by contacting suppliers without getting any trouble.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823" y="1624342"/>
            <a:ext cx="10573109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Union Pharmaceuticals is a well-established pharmaceutical store led by a team of qualified professional </a:t>
            </a:r>
            <a:r>
              <a:rPr lang="en-US" dirty="0" smtClean="0"/>
              <a:t>pharmacists.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has been selling high quality drugs and numerous pharmaceutical items all over the area for reasonable prices.</a:t>
            </a:r>
          </a:p>
          <a:p>
            <a:endParaRPr lang="en-US" dirty="0"/>
          </a:p>
          <a:p>
            <a:r>
              <a:rPr lang="en-US" dirty="0"/>
              <a:t>The Union Pharmaceuticals has been aimed towards enhancing and improving their services for the customers by maintaining its standards up to maximum.</a:t>
            </a:r>
          </a:p>
        </p:txBody>
      </p:sp>
    </p:spTree>
    <p:extLst>
      <p:ext uri="{BB962C8B-B14F-4D97-AF65-F5344CB8AC3E}">
        <p14:creationId xmlns:p14="http://schemas.microsoft.com/office/powerpoint/2010/main" val="27045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E25DC65-9844-4B1D-A8CF-E8AA51CB78AA}"/>
              </a:ext>
            </a:extLst>
          </p:cNvPr>
          <p:cNvSpPr txBox="1">
            <a:spLocks/>
          </p:cNvSpPr>
          <p:nvPr/>
        </p:nvSpPr>
        <p:spPr>
          <a:xfrm>
            <a:off x="838200" y="2766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/>
              </a:rPr>
              <a:t>Employee Management</a:t>
            </a:r>
            <a:br>
              <a:rPr lang="en-US" dirty="0">
                <a:cs typeface="Calibri Light"/>
              </a:rPr>
            </a:br>
            <a:r>
              <a:rPr lang="en-US" sz="2400" dirty="0">
                <a:cs typeface="Calibri Light"/>
              </a:rPr>
              <a:t>IT20613754 </a:t>
            </a:r>
            <a:r>
              <a:rPr lang="en-US" sz="2400" dirty="0" smtClean="0">
                <a:cs typeface="Calibri Light"/>
              </a:rPr>
              <a:t>K.D.M.P.A. </a:t>
            </a:r>
            <a:r>
              <a:rPr lang="en-US" sz="2400" dirty="0">
                <a:cs typeface="Calibri Light"/>
              </a:rPr>
              <a:t>Dissanayake</a:t>
            </a:r>
          </a:p>
        </p:txBody>
      </p:sp>
    </p:spTree>
    <p:extLst>
      <p:ext uri="{BB962C8B-B14F-4D97-AF65-F5344CB8AC3E}">
        <p14:creationId xmlns:p14="http://schemas.microsoft.com/office/powerpoint/2010/main" val="20472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9468F6-DC1D-436C-A244-EDF9AEC4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16"/>
            <a:ext cx="11061939" cy="6263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 </a:t>
            </a:r>
            <a:r>
              <a:rPr lang="en-US" dirty="0" smtClean="0">
                <a:ea typeface="+mn-lt"/>
                <a:cs typeface="+mn-lt"/>
              </a:rPr>
              <a:t>user accounts </a:t>
            </a:r>
            <a:r>
              <a:rPr lang="en-US" dirty="0">
                <a:ea typeface="+mn-lt"/>
                <a:cs typeface="+mn-lt"/>
              </a:rPr>
              <a:t>for employees.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Get the OT hours and basic salary calculated and add </a:t>
            </a:r>
            <a:r>
              <a:rPr lang="en-US" dirty="0" smtClean="0">
                <a:ea typeface="+mn-lt"/>
                <a:cs typeface="+mn-lt"/>
              </a:rPr>
              <a:t>those amounts </a:t>
            </a:r>
            <a:r>
              <a:rPr lang="en-US" dirty="0">
                <a:ea typeface="+mn-lt"/>
                <a:cs typeface="+mn-lt"/>
              </a:rPr>
              <a:t>to the monthly salary.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Generate the monthly salary report.</a:t>
            </a:r>
            <a:endParaRPr lang="en-US" dirty="0">
              <a:cs typeface="Calibri"/>
            </a:endParaRPr>
          </a:p>
          <a:p>
            <a:pPr>
              <a:buFont typeface="Arial"/>
            </a:pPr>
            <a:r>
              <a:rPr lang="en-US" dirty="0">
                <a:cs typeface="Calibri"/>
              </a:rPr>
              <a:t>Employee manager can delete or edit employee details on their accounts.</a:t>
            </a:r>
          </a:p>
          <a:p>
            <a:pPr>
              <a:buFont typeface="Arial"/>
            </a:pPr>
            <a:r>
              <a:rPr lang="en-US" dirty="0">
                <a:cs typeface="Calibri"/>
              </a:rPr>
              <a:t>Search the employee details directly by entering the employee id.</a:t>
            </a:r>
          </a:p>
          <a:p>
            <a:pPr>
              <a:buFont typeface="Arial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 </a:t>
            </a:r>
            <a:r>
              <a:rPr lang="en-US" sz="3600" i="1" u="sng" dirty="0">
                <a:cs typeface="Calibri"/>
              </a:rPr>
              <a:t>Benefits</a:t>
            </a:r>
          </a:p>
          <a:p>
            <a:r>
              <a:rPr lang="en-US" dirty="0">
                <a:cs typeface="Calibri"/>
              </a:rPr>
              <a:t>Higher accuracy in calculating the salary for employees.</a:t>
            </a:r>
          </a:p>
          <a:p>
            <a:r>
              <a:rPr lang="en-US" dirty="0">
                <a:cs typeface="Calibri"/>
              </a:rPr>
              <a:t>Better financial management and easy to find </a:t>
            </a:r>
            <a:r>
              <a:rPr lang="en-US" dirty="0" smtClean="0">
                <a:cs typeface="Calibri"/>
              </a:rPr>
              <a:t>about each </a:t>
            </a:r>
            <a:r>
              <a:rPr lang="en-US" dirty="0">
                <a:cs typeface="Calibri"/>
              </a:rPr>
              <a:t>employee and their details.</a:t>
            </a:r>
          </a:p>
        </p:txBody>
      </p:sp>
    </p:spTree>
    <p:extLst>
      <p:ext uri="{BB962C8B-B14F-4D97-AF65-F5344CB8AC3E}">
        <p14:creationId xmlns:p14="http://schemas.microsoft.com/office/powerpoint/2010/main" val="4957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33D25AD-A831-42B0-90A0-C8A94832EB38}"/>
              </a:ext>
            </a:extLst>
          </p:cNvPr>
          <p:cNvSpPr txBox="1">
            <a:spLocks/>
          </p:cNvSpPr>
          <p:nvPr/>
        </p:nvSpPr>
        <p:spPr>
          <a:xfrm>
            <a:off x="838200" y="2766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/>
              </a:rPr>
              <a:t>Feedback and Inquiry Handling</a:t>
            </a:r>
            <a:br>
              <a:rPr lang="en-US" dirty="0">
                <a:cs typeface="Calibri Light"/>
              </a:rPr>
            </a:br>
            <a:r>
              <a:rPr lang="en-US" sz="2400" dirty="0">
                <a:cs typeface="Calibri Light"/>
              </a:rPr>
              <a:t>IT20622596 </a:t>
            </a:r>
            <a:r>
              <a:rPr lang="en-US" sz="2400" dirty="0" smtClean="0">
                <a:cs typeface="Calibri Light"/>
              </a:rPr>
              <a:t>R.B. </a:t>
            </a:r>
            <a:r>
              <a:rPr lang="en-US" sz="2400" dirty="0">
                <a:cs typeface="Calibri Light"/>
              </a:rPr>
              <a:t>Weerasinghe</a:t>
            </a:r>
          </a:p>
        </p:txBody>
      </p:sp>
    </p:spTree>
    <p:extLst>
      <p:ext uri="{BB962C8B-B14F-4D97-AF65-F5344CB8AC3E}">
        <p14:creationId xmlns:p14="http://schemas.microsoft.com/office/powerpoint/2010/main" val="29651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3526C6-700D-4DF5-AC6D-D0F3D497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38"/>
            <a:ext cx="11090694" cy="6090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 panose="020F0502020204030204"/>
              </a:rPr>
              <a:t>Filling up </a:t>
            </a:r>
            <a:r>
              <a:rPr lang="en-US" dirty="0">
                <a:cs typeface="Calibri" panose="020F0502020204030204"/>
              </a:rPr>
              <a:t>the feedback and inquiry forms by the customer.</a:t>
            </a:r>
          </a:p>
          <a:p>
            <a:r>
              <a:rPr lang="en-US" dirty="0">
                <a:cs typeface="Calibri" panose="020F0502020204030204"/>
              </a:rPr>
              <a:t>View the forms </a:t>
            </a:r>
            <a:r>
              <a:rPr lang="en-US" dirty="0" smtClean="0">
                <a:cs typeface="Calibri" panose="020F0502020204030204"/>
              </a:rPr>
              <a:t>forwarded by the customers and </a:t>
            </a:r>
            <a:r>
              <a:rPr lang="en-US" dirty="0">
                <a:cs typeface="Calibri" panose="020F0502020204030204"/>
              </a:rPr>
              <a:t>provide replies and solutions for </a:t>
            </a:r>
            <a:r>
              <a:rPr lang="en-US" dirty="0" smtClean="0">
                <a:ea typeface="+mn-lt"/>
                <a:cs typeface="+mn-lt"/>
              </a:rPr>
              <a:t>their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 panose="020F0502020204030204"/>
              </a:rPr>
              <a:t>feedbacks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>
                <a:cs typeface="Calibri" panose="020F0502020204030204"/>
              </a:rPr>
              <a:t>inquiries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cs typeface="Calibri" panose="020F0502020204030204"/>
              </a:rPr>
              <a:t>Update the replies </a:t>
            </a:r>
            <a:r>
              <a:rPr lang="en-US" dirty="0" smtClean="0">
                <a:cs typeface="Calibri" panose="020F0502020204030204"/>
              </a:rPr>
              <a:t>for the feedbacks and inquiries and </a:t>
            </a:r>
            <a:r>
              <a:rPr lang="en-US" dirty="0">
                <a:cs typeface="Calibri" panose="020F0502020204030204"/>
              </a:rPr>
              <a:t>delete solved inquiries by searching the customer id.</a:t>
            </a:r>
          </a:p>
          <a:p>
            <a:r>
              <a:rPr lang="en-US" dirty="0">
                <a:cs typeface="Calibri" panose="020F0502020204030204"/>
              </a:rPr>
              <a:t>Generate monthly report on the statistical data of frequently made feedback types by the customers.</a:t>
            </a: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3600" dirty="0">
                <a:cs typeface="Calibri" panose="020F0502020204030204"/>
              </a:rPr>
              <a:t> </a:t>
            </a:r>
            <a:r>
              <a:rPr lang="en-US" sz="3600" i="1" u="sng" dirty="0">
                <a:cs typeface="Calibri" panose="020F0502020204030204"/>
              </a:rPr>
              <a:t>Benefits</a:t>
            </a:r>
          </a:p>
          <a:p>
            <a:r>
              <a:rPr lang="en-US" dirty="0">
                <a:cs typeface="Calibri" panose="020F0502020204030204"/>
              </a:rPr>
              <a:t>We can identify customer's issues and easily find a quick solution </a:t>
            </a:r>
            <a:r>
              <a:rPr lang="en-US" dirty="0" smtClean="0">
                <a:cs typeface="Calibri" panose="020F0502020204030204"/>
              </a:rPr>
              <a:t>for those issues which </a:t>
            </a:r>
            <a:r>
              <a:rPr lang="en-US" dirty="0">
                <a:cs typeface="Calibri" panose="020F0502020204030204"/>
              </a:rPr>
              <a:t>makes the customer satisfied about the store.</a:t>
            </a:r>
          </a:p>
        </p:txBody>
      </p:sp>
    </p:spTree>
    <p:extLst>
      <p:ext uri="{BB962C8B-B14F-4D97-AF65-F5344CB8AC3E}">
        <p14:creationId xmlns:p14="http://schemas.microsoft.com/office/powerpoint/2010/main" val="19649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- </a:t>
            </a:r>
            <a:r>
              <a:rPr lang="en-US" dirty="0"/>
              <a:t>for version control </a:t>
            </a:r>
            <a:endParaRPr lang="en-US" dirty="0" smtClean="0"/>
          </a:p>
          <a:p>
            <a:r>
              <a:rPr lang="en-US" dirty="0" smtClean="0"/>
              <a:t>GitHub - manage remote repository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MongoDB - cross platform document oriented database </a:t>
            </a:r>
          </a:p>
          <a:p>
            <a:r>
              <a:rPr lang="en-US" dirty="0" smtClean="0"/>
              <a:t>Express</a:t>
            </a:r>
            <a:r>
              <a:rPr lang="en-US" dirty="0"/>
              <a:t>(.js) - Node.js web framework </a:t>
            </a:r>
            <a:endParaRPr lang="en-US" dirty="0" smtClean="0"/>
          </a:p>
          <a:p>
            <a:r>
              <a:rPr lang="en-US" dirty="0" smtClean="0"/>
              <a:t>React</a:t>
            </a:r>
            <a:r>
              <a:rPr lang="en-US" dirty="0"/>
              <a:t>(.js) - a client-side JavaScript framework </a:t>
            </a:r>
            <a:endParaRPr lang="en-US" dirty="0" smtClean="0"/>
          </a:p>
          <a:p>
            <a:r>
              <a:rPr lang="en-US" dirty="0" smtClean="0"/>
              <a:t>Node</a:t>
            </a:r>
            <a:r>
              <a:rPr lang="en-US" dirty="0"/>
              <a:t>(.js) - the premier JavaScript web server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58" y="1087727"/>
            <a:ext cx="4359342" cy="1937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470" y="3829007"/>
            <a:ext cx="2906330" cy="16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 among members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875422"/>
              </p:ext>
            </p:extLst>
          </p:nvPr>
        </p:nvGraphicFramePr>
        <p:xfrm>
          <a:off x="838200" y="1820252"/>
          <a:ext cx="10515600" cy="3571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9202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9746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Calibri Light"/>
                        </a:rPr>
                        <a:t>M.G.G.K.H. Siriwardana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Calibri Light"/>
                        </a:rPr>
                        <a:t>IT20617332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alibri Light"/>
                        </a:rPr>
                        <a:t>Customer Management</a:t>
                      </a:r>
                      <a:endParaRPr lang="en-US" dirty="0"/>
                    </a:p>
                  </a:txBody>
                  <a:tcPr/>
                </a:tc>
              </a:tr>
              <a:tr h="39746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Calibri Light"/>
                        </a:rPr>
                        <a:t>K.A.P. Indralal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Calibri Light"/>
                        </a:rPr>
                        <a:t>IT20624408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alibri Light"/>
                        </a:rPr>
                        <a:t>Order Management</a:t>
                      </a:r>
                      <a:endParaRPr lang="en-US" dirty="0"/>
                    </a:p>
                  </a:txBody>
                  <a:tcPr/>
                </a:tc>
              </a:tr>
              <a:tr h="39746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Calibri Light"/>
                        </a:rPr>
                        <a:t>P.M. Senanayake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Calibri Light"/>
                        </a:rPr>
                        <a:t>IT20606756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alibri Light"/>
                        </a:rPr>
                        <a:t>Delivery Management</a:t>
                      </a:r>
                      <a:endParaRPr lang="en-US" dirty="0"/>
                    </a:p>
                  </a:txBody>
                  <a:tcPr/>
                </a:tc>
              </a:tr>
              <a:tr h="397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cs typeface="Calibri Light"/>
                        </a:rPr>
                        <a:t>L.K.R. Perera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Calibri Light"/>
                        </a:rPr>
                        <a:t>IT20606510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alibri Light"/>
                        </a:rPr>
                        <a:t>Showcase Management</a:t>
                      </a:r>
                      <a:endParaRPr lang="en-US" dirty="0"/>
                    </a:p>
                  </a:txBody>
                  <a:tcPr/>
                </a:tc>
              </a:tr>
              <a:tr h="397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cs typeface="Calibri Light"/>
                        </a:rPr>
                        <a:t>O.G. Amaraweera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Calibri Light"/>
                        </a:rPr>
                        <a:t>IT20616588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alibri Light"/>
                        </a:rPr>
                        <a:t>Inventory Management</a:t>
                      </a:r>
                      <a:endParaRPr lang="en-US" dirty="0"/>
                    </a:p>
                  </a:txBody>
                  <a:tcPr/>
                </a:tc>
              </a:tr>
              <a:tr h="397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cs typeface="Calibri Light"/>
                        </a:rPr>
                        <a:t>D.P.K. Sanjana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Calibri Light"/>
                        </a:rPr>
                        <a:t>IT20659912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alibri Light"/>
                        </a:rPr>
                        <a:t>Supplier Management</a:t>
                      </a:r>
                      <a:endParaRPr lang="en-US" dirty="0"/>
                    </a:p>
                  </a:txBody>
                  <a:tcPr/>
                </a:tc>
              </a:tr>
              <a:tr h="397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cs typeface="Calibri Light"/>
                        </a:rPr>
                        <a:t>K.D.M.P.A. Dissanayake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Calibri Light"/>
                        </a:rPr>
                        <a:t>IT20613754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alibri Light"/>
                        </a:rPr>
                        <a:t>Employee Management</a:t>
                      </a:r>
                      <a:endParaRPr lang="en-US" dirty="0"/>
                    </a:p>
                  </a:txBody>
                  <a:tcPr/>
                </a:tc>
              </a:tr>
              <a:tr h="397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cs typeface="Calibri Light"/>
                        </a:rPr>
                        <a:t>R.B. Weerasinghe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Calibri Light"/>
                        </a:rPr>
                        <a:t>IT20622596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alibri Light"/>
                        </a:rPr>
                        <a:t>Feedback and Inquiry Handling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</a:p>
        </p:txBody>
      </p:sp>
      <p:graphicFrame>
        <p:nvGraphicFramePr>
          <p:cNvPr id="32" name="Content Placeholder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6125"/>
              </p:ext>
            </p:extLst>
          </p:nvPr>
        </p:nvGraphicFramePr>
        <p:xfrm>
          <a:off x="552450" y="1371600"/>
          <a:ext cx="11001375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23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636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568"/>
            <a:ext cx="10515600" cy="4552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Major tasks at the pharmacy such as drug issuing, taking orders and confirming them, stock maintenance, staff handling, monetary transactions, dealing with the suppliers are currently handled manually.</a:t>
            </a:r>
          </a:p>
          <a:p>
            <a:endParaRPr lang="en-US" dirty="0"/>
          </a:p>
          <a:p>
            <a:r>
              <a:rPr lang="en-US" dirty="0"/>
              <a:t>Making the system convenient in order to avoid physical contacts in covid situation prevailing nowadays.</a:t>
            </a:r>
          </a:p>
          <a:p>
            <a:endParaRPr lang="en-US" dirty="0"/>
          </a:p>
          <a:p>
            <a:r>
              <a:rPr lang="en-US" dirty="0"/>
              <a:t>The need for a well-established management system for the pharmacy store is highlighted.</a:t>
            </a:r>
          </a:p>
        </p:txBody>
      </p:sp>
    </p:spTree>
    <p:extLst>
      <p:ext uri="{BB962C8B-B14F-4D97-AF65-F5344CB8AC3E}">
        <p14:creationId xmlns:p14="http://schemas.microsoft.com/office/powerpoint/2010/main" val="21365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faced by the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Customer dissatisfaction caused by,</a:t>
            </a:r>
          </a:p>
          <a:p>
            <a:pPr marL="0" indent="0">
              <a:buNone/>
            </a:pPr>
            <a:r>
              <a:rPr lang="en-US" dirty="0"/>
              <a:t>	1. time wasting when placing orders</a:t>
            </a:r>
          </a:p>
          <a:p>
            <a:pPr marL="0" indent="0">
              <a:buNone/>
            </a:pPr>
            <a:r>
              <a:rPr lang="en-US" dirty="0"/>
              <a:t>	2. misplacing of orders</a:t>
            </a:r>
          </a:p>
          <a:p>
            <a:pPr marL="0" indent="0">
              <a:buNone/>
            </a:pPr>
            <a:r>
              <a:rPr lang="en-US" dirty="0"/>
              <a:t> 	3. disappointments caused by quality of goods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Difficulties faced by administration when,</a:t>
            </a:r>
          </a:p>
          <a:p>
            <a:pPr marL="0" indent="0">
              <a:buNone/>
            </a:pPr>
            <a:r>
              <a:rPr lang="en-US" dirty="0"/>
              <a:t>	1. handling inventory records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	2. processing the transactions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	3. managing staff related matters at the store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94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762"/>
            <a:ext cx="10788769" cy="523389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Development of an advanced web-based application for the management of the pharmacy.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Setting up a database with a good design.</a:t>
            </a:r>
          </a:p>
          <a:p>
            <a:endParaRPr lang="en-US" dirty="0"/>
          </a:p>
          <a:p>
            <a:r>
              <a:rPr lang="en-US" dirty="0"/>
              <a:t>Assigning specially identified functions over the operations take place in the system.</a:t>
            </a:r>
          </a:p>
          <a:p>
            <a:endParaRPr lang="en-US" dirty="0"/>
          </a:p>
          <a:p>
            <a:r>
              <a:rPr lang="en-US" dirty="0"/>
              <a:t>Building up validations specially for the accurate data entry and securable environment.</a:t>
            </a:r>
          </a:p>
          <a:p>
            <a:endParaRPr lang="en-US" dirty="0"/>
          </a:p>
          <a:p>
            <a:r>
              <a:rPr lang="en-US" dirty="0"/>
              <a:t>Implementing searching procedures for the convenient system use.</a:t>
            </a:r>
          </a:p>
          <a:p>
            <a:endParaRPr lang="en-US" dirty="0"/>
          </a:p>
          <a:p>
            <a:r>
              <a:rPr lang="en-US" dirty="0"/>
              <a:t>Creating and generating reports on outcomes based on specific functionalities.</a:t>
            </a:r>
          </a:p>
          <a:p>
            <a:endParaRPr lang="en-US" dirty="0"/>
          </a:p>
          <a:p>
            <a:r>
              <a:rPr lang="en-US" dirty="0"/>
              <a:t>Interactive and user-friendly interfaces for the easily handled, user favorable managing purposes.</a:t>
            </a:r>
          </a:p>
        </p:txBody>
      </p:sp>
    </p:spTree>
    <p:extLst>
      <p:ext uri="{BB962C8B-B14F-4D97-AF65-F5344CB8AC3E}">
        <p14:creationId xmlns:p14="http://schemas.microsoft.com/office/powerpoint/2010/main" val="33295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Highly efficient well functioning system with a web based approach.</a:t>
            </a:r>
          </a:p>
          <a:p>
            <a:endParaRPr lang="en-US" dirty="0"/>
          </a:p>
          <a:p>
            <a:r>
              <a:rPr lang="en-US" dirty="0"/>
              <a:t>Easy access to the system from any place over the region at any time.</a:t>
            </a:r>
          </a:p>
          <a:p>
            <a:endParaRPr lang="en-US" dirty="0"/>
          </a:p>
          <a:p>
            <a:r>
              <a:rPr lang="en-US" dirty="0"/>
              <a:t>Being friendly for the user and tends to attract the user very quickly.</a:t>
            </a:r>
          </a:p>
          <a:p>
            <a:endParaRPr lang="en-US" dirty="0"/>
          </a:p>
          <a:p>
            <a:r>
              <a:rPr lang="en-US" dirty="0"/>
              <a:t>Limited resource wastage and time wastage.</a:t>
            </a:r>
          </a:p>
          <a:p>
            <a:endParaRPr lang="en-US" dirty="0"/>
          </a:p>
          <a:p>
            <a:r>
              <a:rPr lang="en-US" dirty="0"/>
              <a:t>Can be maintained with a less effort but resulting a much enhanced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24034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cs typeface="Calibri Light"/>
              </a:rPr>
              <a:t>System Overview Diagram</a:t>
            </a:r>
            <a:endParaRPr lang="en-US" dirty="0"/>
          </a:p>
        </p:txBody>
      </p:sp>
      <p:sp>
        <p:nvSpPr>
          <p:cNvPr id="5" name="object 55"/>
          <p:cNvSpPr/>
          <p:nvPr/>
        </p:nvSpPr>
        <p:spPr>
          <a:xfrm>
            <a:off x="732663" y="1852438"/>
            <a:ext cx="847841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0"/>
          <p:cNvSpPr/>
          <p:nvPr/>
        </p:nvSpPr>
        <p:spPr>
          <a:xfrm>
            <a:off x="570614" y="2651333"/>
            <a:ext cx="746759" cy="786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/>
          <p:nvPr/>
        </p:nvSpPr>
        <p:spPr>
          <a:xfrm>
            <a:off x="617926" y="3422218"/>
            <a:ext cx="847210" cy="975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8" y="4485790"/>
            <a:ext cx="847210" cy="785243"/>
          </a:xfrm>
          <a:prstGeom prst="rect">
            <a:avLst/>
          </a:prstGeom>
        </p:spPr>
      </p:pic>
      <p:sp>
        <p:nvSpPr>
          <p:cNvPr id="10" name="object 4"/>
          <p:cNvSpPr/>
          <p:nvPr/>
        </p:nvSpPr>
        <p:spPr>
          <a:xfrm>
            <a:off x="747581" y="5317453"/>
            <a:ext cx="818006" cy="7006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1465136" y="1293572"/>
            <a:ext cx="605501" cy="5776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7"/>
          <p:cNvSpPr/>
          <p:nvPr/>
        </p:nvSpPr>
        <p:spPr>
          <a:xfrm>
            <a:off x="1668795" y="5667781"/>
            <a:ext cx="835519" cy="7105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86554" y="1717294"/>
            <a:ext cx="611019" cy="96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98695" y="2421516"/>
            <a:ext cx="1158780" cy="61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53831" y="3101690"/>
            <a:ext cx="1213060" cy="23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37447" y="3623842"/>
            <a:ext cx="1129444" cy="20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156584" y="3920849"/>
            <a:ext cx="1410307" cy="82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81960" y="4227413"/>
            <a:ext cx="1273184" cy="123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419350" y="4525772"/>
            <a:ext cx="428467" cy="101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31" y="3431701"/>
            <a:ext cx="991854" cy="56828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80" y="3389631"/>
            <a:ext cx="1198199" cy="631095"/>
          </a:xfrm>
          <a:prstGeom prst="rect">
            <a:avLst/>
          </a:prstGeom>
        </p:spPr>
      </p:pic>
      <p:sp>
        <p:nvSpPr>
          <p:cNvPr id="90" name="Left-Right Arrow 89"/>
          <p:cNvSpPr/>
          <p:nvPr/>
        </p:nvSpPr>
        <p:spPr>
          <a:xfrm>
            <a:off x="3894064" y="2826102"/>
            <a:ext cx="1144661" cy="2184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895" y="2501743"/>
            <a:ext cx="1061798" cy="107127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89" y="2405849"/>
            <a:ext cx="923286" cy="92328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11" y="2504266"/>
            <a:ext cx="933450" cy="885365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89" y="2522223"/>
            <a:ext cx="933450" cy="933450"/>
          </a:xfrm>
          <a:prstGeom prst="rect">
            <a:avLst/>
          </a:prstGeom>
        </p:spPr>
      </p:pic>
      <p:sp>
        <p:nvSpPr>
          <p:cNvPr id="96" name="Left-Right Arrow 95"/>
          <p:cNvSpPr/>
          <p:nvPr/>
        </p:nvSpPr>
        <p:spPr>
          <a:xfrm>
            <a:off x="6240558" y="2841692"/>
            <a:ext cx="1144661" cy="2184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Left-Right Arrow 96"/>
          <p:cNvSpPr/>
          <p:nvPr/>
        </p:nvSpPr>
        <p:spPr>
          <a:xfrm>
            <a:off x="8517997" y="2837737"/>
            <a:ext cx="1144661" cy="2184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-Right Arrow 97"/>
          <p:cNvSpPr/>
          <p:nvPr/>
        </p:nvSpPr>
        <p:spPr>
          <a:xfrm rot="5400000">
            <a:off x="9623062" y="4793892"/>
            <a:ext cx="1143000" cy="1928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00" y="5491125"/>
            <a:ext cx="804476" cy="86487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495" y="5483184"/>
            <a:ext cx="892286" cy="86487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389" y="3600851"/>
            <a:ext cx="1218660" cy="309238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822346" y="3879441"/>
            <a:ext cx="124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js as front end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529050" y="3933674"/>
            <a:ext cx="23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web server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358293" y="3474631"/>
            <a:ext cx="154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Programming interface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9164530" y="3938775"/>
            <a:ext cx="235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js as back end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9078784" y="6363942"/>
            <a:ext cx="253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 DB as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41616-8589-44C8-9587-57B6E21A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672" y="2536106"/>
            <a:ext cx="6561826" cy="177126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Customer Management</a:t>
            </a:r>
            <a:br>
              <a:rPr lang="en-US" dirty="0">
                <a:cs typeface="Calibri Light"/>
              </a:rPr>
            </a:br>
            <a:r>
              <a:rPr lang="en-US" sz="2400" dirty="0">
                <a:cs typeface="Calibri Light"/>
              </a:rPr>
              <a:t>IT20617332 – </a:t>
            </a:r>
            <a:r>
              <a:rPr lang="en-US" sz="2400" dirty="0" smtClean="0">
                <a:cs typeface="Calibri Light"/>
              </a:rPr>
              <a:t>M.G.G.K.H. </a:t>
            </a:r>
            <a:r>
              <a:rPr lang="en-US" sz="2400" dirty="0">
                <a:cs typeface="Calibri Light"/>
              </a:rPr>
              <a:t>Siriwardana</a:t>
            </a:r>
          </a:p>
        </p:txBody>
      </p:sp>
    </p:spTree>
    <p:extLst>
      <p:ext uri="{BB962C8B-B14F-4D97-AF65-F5344CB8AC3E}">
        <p14:creationId xmlns:p14="http://schemas.microsoft.com/office/powerpoint/2010/main" val="10312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61839-B33E-40E3-A50B-E7ABF9E8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129097"/>
            <a:ext cx="10817524" cy="64504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Register and login to the system.</a:t>
            </a:r>
          </a:p>
          <a:p>
            <a:r>
              <a:rPr lang="en-US" dirty="0" smtClean="0">
                <a:cs typeface="Calibri"/>
              </a:rPr>
              <a:t>Then the customer can view </a:t>
            </a:r>
            <a:r>
              <a:rPr lang="en-US" dirty="0">
                <a:cs typeface="Calibri"/>
              </a:rPr>
              <a:t>items at the store </a:t>
            </a:r>
            <a:r>
              <a:rPr lang="en-US" dirty="0" smtClean="0">
                <a:cs typeface="Calibri"/>
              </a:rPr>
              <a:t>showcase.</a:t>
            </a:r>
          </a:p>
          <a:p>
            <a:r>
              <a:rPr lang="en-US" dirty="0" smtClean="0">
                <a:cs typeface="Calibri"/>
              </a:rPr>
              <a:t>After that, </a:t>
            </a:r>
            <a:r>
              <a:rPr lang="en-US" dirty="0">
                <a:cs typeface="Calibri"/>
              </a:rPr>
              <a:t>add items to the cart, fill the personal details form and confirm the order.</a:t>
            </a:r>
          </a:p>
          <a:p>
            <a:r>
              <a:rPr lang="en-US" dirty="0" smtClean="0">
                <a:cs typeface="Calibri"/>
              </a:rPr>
              <a:t>Generate </a:t>
            </a:r>
            <a:r>
              <a:rPr lang="en-US" dirty="0">
                <a:cs typeface="Calibri"/>
              </a:rPr>
              <a:t>order </a:t>
            </a:r>
            <a:r>
              <a:rPr lang="en-US" dirty="0" smtClean="0">
                <a:cs typeface="Calibri"/>
              </a:rPr>
              <a:t>summary </a:t>
            </a:r>
            <a:r>
              <a:rPr lang="en-US" dirty="0">
                <a:cs typeface="Calibri"/>
              </a:rPr>
              <a:t>report.</a:t>
            </a:r>
          </a:p>
          <a:p>
            <a:r>
              <a:rPr lang="en-US" dirty="0">
                <a:cs typeface="Calibri"/>
              </a:rPr>
              <a:t>View the placed order, update the item quantities from placed order, and delete items in the placed order.</a:t>
            </a:r>
          </a:p>
          <a:p>
            <a:r>
              <a:rPr lang="en-US" dirty="0">
                <a:cs typeface="Calibri"/>
              </a:rPr>
              <a:t>Search previously made orders by order ID.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  </a:t>
            </a:r>
            <a:r>
              <a:rPr lang="en-US" sz="3600" i="1" u="sng" dirty="0">
                <a:cs typeface="Calibri"/>
              </a:rPr>
              <a:t>Benefits </a:t>
            </a:r>
          </a:p>
          <a:p>
            <a:r>
              <a:rPr lang="en-US" dirty="0">
                <a:cs typeface="Calibri"/>
              </a:rPr>
              <a:t>Customer can effectively choose what he wants and go through the system without any interruption.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3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1001</Words>
  <Application>Microsoft Office PowerPoint</Application>
  <PresentationFormat>Widescreen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Union Pharmaceuticals</vt:lpstr>
      <vt:lpstr>Client Background</vt:lpstr>
      <vt:lpstr>Problem Statement</vt:lpstr>
      <vt:lpstr>Difficulties faced by the client</vt:lpstr>
      <vt:lpstr>Solution to the problem</vt:lpstr>
      <vt:lpstr>Benefits of the proposed solution</vt:lpstr>
      <vt:lpstr>System Overview Diagram</vt:lpstr>
      <vt:lpstr>Customer Management IT20617332 – M.G.G.K.H. Siriwardana</vt:lpstr>
      <vt:lpstr>PowerPoint Presentation</vt:lpstr>
      <vt:lpstr>Order Management IT20624408 K.A.P. Indralal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</vt:lpstr>
      <vt:lpstr>Work distribution among members</vt:lpstr>
      <vt:lpstr>Project Management Plan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 Pharmaceuticals</dc:title>
  <dc:creator>Siriwardana M.G.G.K.H it20617332</dc:creator>
  <cp:lastModifiedBy>Siriwardana M.G.G.K.H it20617332</cp:lastModifiedBy>
  <cp:revision>689</cp:revision>
  <dcterms:created xsi:type="dcterms:W3CDTF">2022-02-22T14:27:14Z</dcterms:created>
  <dcterms:modified xsi:type="dcterms:W3CDTF">2022-02-26T15:16:36Z</dcterms:modified>
</cp:coreProperties>
</file>