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>
                <a:sym typeface="+mn-ea"/>
              </a:rPr>
              <a:t>Seminário – Verificação de Circuitos Lógicos usando BDD</a:t>
            </a:r>
            <a:endParaRPr lang="en-US" b="1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63750" y="3521075"/>
            <a:ext cx="9218295" cy="1158875"/>
          </a:xfrm>
        </p:spPr>
        <p:txBody>
          <a:bodyPr/>
          <a:lstStyle/>
          <a:p>
            <a:pPr algn="ctr"/>
            <a:r>
              <a:rPr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Entrega 3 - Estruturas de Dados</a:t>
            </a:r>
            <a:endParaRPr lang="en-US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400" b="1">
                <a:sym typeface="+mn-ea"/>
              </a:rPr>
              <a:t>Conclusão</a:t>
            </a:r>
            <a:endParaRPr lang="pt-BR" altLang="en-US" sz="4400" b="1">
              <a:sym typeface="+mn-ea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BDDs oferecem uma forma eficiente de verificar circuitos.</a:t>
            </a:r>
            <a:endParaRPr>
              <a:sym typeface="+mn-ea"/>
            </a:endParaRPr>
          </a:p>
          <a:p>
            <a:endParaRPr lang="pt-BR" altLang="en-US"/>
          </a:p>
          <a:p>
            <a:r>
              <a:rPr>
                <a:sym typeface="+mn-ea"/>
              </a:rPr>
              <a:t>Estrutura canônica garante equivalência.</a:t>
            </a:r>
            <a:endParaRPr>
              <a:sym typeface="+mn-ea"/>
            </a:endParaRPr>
          </a:p>
          <a:p>
            <a:endParaRPr lang="pt-BR" altLang="en-US"/>
          </a:p>
          <a:p>
            <a:r>
              <a:rPr>
                <a:sym typeface="+mn-ea"/>
              </a:rPr>
              <a:t>Muito usado em indústria de hardware para validação de chips</a:t>
            </a:r>
            <a:r>
              <a:rPr lang="pt-BR">
                <a:sym typeface="+mn-ea"/>
              </a:rPr>
              <a:t>.</a:t>
            </a:r>
            <a:endParaRPr lang="pt-BR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4400" b="1"/>
              <a:t>Contexto</a:t>
            </a:r>
            <a:endParaRPr lang="pt-BR" altLang="en-US" sz="4400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>
              <a:buNone/>
            </a:pPr>
            <a:r>
              <a:rPr lang="en-US" altLang="pt-BR"/>
              <a:t>No design de chips e circuitos integrados, engenheiros frequentemente criam diferentes vers</a:t>
            </a:r>
            <a:r>
              <a:rPr lang="en-US" altLang="en-US"/>
              <a:t>õ</a:t>
            </a:r>
            <a:r>
              <a:rPr lang="en-US" altLang="pt-BR"/>
              <a:t>es de um mesmo circuito</a:t>
            </a:r>
            <a:r>
              <a:rPr lang="pt-BR" altLang="en-US"/>
              <a:t> :</a:t>
            </a:r>
            <a:endParaRPr lang="pt-BR" altLang="en-US"/>
          </a:p>
          <a:p>
            <a:pPr marL="0" indent="457200">
              <a:buNone/>
            </a:pPr>
            <a:r>
              <a:rPr lang="pt-BR" altLang="en-US"/>
              <a:t>          </a:t>
            </a:r>
            <a:r>
              <a:rPr lang="pt-BR" altLang="en-US" sz="4400" b="1"/>
              <a:t>.</a:t>
            </a:r>
            <a:r>
              <a:rPr lang="pt-BR" altLang="en-US"/>
              <a:t> uma implementação </a:t>
            </a:r>
            <a:r>
              <a:rPr lang="en-US" altLang="pt-BR"/>
              <a:t>otimizada para performance</a:t>
            </a:r>
            <a:r>
              <a:rPr lang="pt-BR" altLang="en-US"/>
              <a:t> </a:t>
            </a:r>
            <a:endParaRPr lang="pt-BR" altLang="en-US"/>
          </a:p>
          <a:p>
            <a:pPr marL="0" indent="457200">
              <a:buNone/>
            </a:pPr>
            <a:r>
              <a:rPr lang="pt-BR" altLang="en-US"/>
              <a:t>e</a:t>
            </a:r>
            <a:endParaRPr lang="en-US" altLang="pt-BR"/>
          </a:p>
          <a:p>
            <a:pPr marL="0" indent="457200">
              <a:buNone/>
            </a:pPr>
            <a:r>
              <a:rPr lang="pt-BR" altLang="en-US"/>
              <a:t>           </a:t>
            </a:r>
            <a:r>
              <a:rPr lang="pt-BR" altLang="en-US" sz="4400" b="1"/>
              <a:t>.</a:t>
            </a:r>
            <a:r>
              <a:rPr lang="pt-BR" altLang="en-US"/>
              <a:t> u</a:t>
            </a:r>
            <a:r>
              <a:rPr lang="en-US" altLang="pt-BR"/>
              <a:t>ma implementa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otimizada para baixo consumo de energia</a:t>
            </a:r>
            <a:r>
              <a:rPr lang="pt-BR" altLang="en-US"/>
              <a:t>.</a:t>
            </a:r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4400" b="1"/>
              <a:t>Problema</a:t>
            </a:r>
            <a:endParaRPr lang="pt-BR" altLang="en-US" sz="4400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457200">
              <a:buNone/>
            </a:pPr>
            <a:r>
              <a:rPr lang="en-US" altLang="pt-BR"/>
              <a:t>Como ter certeza de que essas duas implementa</a:t>
            </a:r>
            <a:r>
              <a:rPr lang="en-US" altLang="en-US"/>
              <a:t>çõ</a:t>
            </a:r>
            <a:r>
              <a:rPr lang="en-US" altLang="pt-BR"/>
              <a:t>es diferentes realizam exatamente a mesma fun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l</a:t>
            </a:r>
            <a:r>
              <a:rPr lang="en-US" altLang="en-US"/>
              <a:t>ó</a:t>
            </a:r>
            <a:r>
              <a:rPr lang="en-US" altLang="pt-BR"/>
              <a:t>gica?</a:t>
            </a:r>
            <a:endParaRPr lang="en-US" altLang="pt-BR"/>
          </a:p>
          <a:p>
            <a:pPr marL="0" indent="457200">
              <a:buNone/>
            </a:pPr>
            <a:endParaRPr lang="en-US" altLang="pt-BR"/>
          </a:p>
          <a:p>
            <a:pPr marL="0" indent="457200">
              <a:buNone/>
            </a:pPr>
            <a:r>
              <a:rPr lang="en-US" altLang="pt-BR" b="1"/>
              <a:t>A Solu</a:t>
            </a:r>
            <a:r>
              <a:rPr lang="en-US" altLang="en-US" b="1"/>
              <a:t>ç</a:t>
            </a:r>
            <a:r>
              <a:rPr lang="en-US" altLang="en-US" b="1"/>
              <a:t>ã</a:t>
            </a:r>
            <a:r>
              <a:rPr lang="en-US" altLang="pt-BR" b="1"/>
              <a:t>o Ing</a:t>
            </a:r>
            <a:r>
              <a:rPr lang="en-US" altLang="en-US" b="1"/>
              <a:t>ê</a:t>
            </a:r>
            <a:r>
              <a:rPr lang="en-US" altLang="pt-BR" b="1"/>
              <a:t>nua (e Impratic</a:t>
            </a:r>
            <a:r>
              <a:rPr lang="en-US" altLang="en-US" b="1"/>
              <a:t>á</a:t>
            </a:r>
            <a:r>
              <a:rPr lang="en-US" altLang="pt-BR" b="1"/>
              <a:t>vel)</a:t>
            </a:r>
            <a:r>
              <a:rPr lang="en-US" altLang="pt-BR"/>
              <a:t>: Gerar a Tabela-Verdade para ambas as fun</a:t>
            </a:r>
            <a:r>
              <a:rPr lang="en-US" altLang="en-US"/>
              <a:t>çõ</a:t>
            </a:r>
            <a:r>
              <a:rPr lang="en-US" altLang="pt-BR"/>
              <a:t>es e comparar linha a linha.</a:t>
            </a:r>
            <a:endParaRPr lang="en-US" altLang="pt-BR"/>
          </a:p>
          <a:p>
            <a:pPr marL="0" indent="457200">
              <a:buNone/>
            </a:pPr>
            <a:endParaRPr lang="en-US" altLang="pt-BR"/>
          </a:p>
          <a:p>
            <a:pPr marL="0" indent="457200">
              <a:buNone/>
            </a:pPr>
            <a:r>
              <a:rPr lang="en-US" altLang="pt-BR" b="1"/>
              <a:t>Problema</a:t>
            </a:r>
            <a:r>
              <a:rPr lang="en-US" altLang="pt-BR"/>
              <a:t>: Um circuito com apenas 100 entradas teria 2</a:t>
            </a:r>
            <a:r>
              <a:rPr lang="en-US" altLang="en-US"/>
              <a:t>¹⁰⁰</a:t>
            </a:r>
            <a:r>
              <a:rPr lang="en-US" altLang="pt-BR"/>
              <a:t> (~1.3e+30) combina</a:t>
            </a:r>
            <a:r>
              <a:rPr lang="en-US" altLang="en-US"/>
              <a:t>çõ</a:t>
            </a:r>
            <a:r>
              <a:rPr lang="en-US" altLang="pt-BR"/>
              <a:t>es de entrada. </a:t>
            </a:r>
            <a:r>
              <a:rPr lang="en-US" altLang="en-US"/>
              <a:t>É</a:t>
            </a:r>
            <a:r>
              <a:rPr lang="en-US" altLang="pt-BR"/>
              <a:t> computacionalmente imposs</a:t>
            </a:r>
            <a:r>
              <a:rPr lang="en-US" altLang="en-US"/>
              <a:t>í</a:t>
            </a:r>
            <a:r>
              <a:rPr lang="en-US" altLang="pt-BR"/>
              <a:t>vel verificar todas.</a:t>
            </a:r>
            <a:endParaRPr lang="en-US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pt-BR" altLang="en-US"/>
            </a:br>
            <a:endParaRPr lang="pt-BR" altLang="en-US"/>
          </a:p>
        </p:txBody>
      </p:sp>
      <p:pic>
        <p:nvPicPr>
          <p:cNvPr id="4" name="Espaço Reservado para Conteúdo 3" descr="ChatGPT Image 5 de out. de 2025, 09_44_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40510" y="1174750"/>
            <a:ext cx="912431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/>
              <a:t> </a:t>
            </a:r>
            <a:r>
              <a:rPr lang="en-US" altLang="pt-BR" sz="4400" b="1"/>
              <a:t>Binary Decision Diagram (BDD)</a:t>
            </a:r>
            <a:endParaRPr lang="en-US" altLang="pt-BR" sz="4400" b="1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É</a:t>
            </a:r>
            <a:r>
              <a:rPr lang="en-US" altLang="pt-BR"/>
              <a:t> uma estrutura de dados que representa uma fun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booleana como um grafo</a:t>
            </a:r>
            <a:endParaRPr lang="en-US" altLang="pt-BR"/>
          </a:p>
          <a:p>
            <a:pPr marL="0" indent="0">
              <a:buNone/>
            </a:pPr>
            <a:endParaRPr lang="en-US" altLang="pt-BR"/>
          </a:p>
          <a:p>
            <a:r>
              <a:rPr>
                <a:sym typeface="+mn-ea"/>
              </a:rPr>
              <a:t>Cada nó representa uma variável; cada aresta, uma decisão (0 ou 1)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r>
              <a:rPr>
                <a:sym typeface="+mn-ea"/>
              </a:rPr>
              <a:t>Versão reduzida (ROBDD) é única para cada função booleana.</a:t>
            </a:r>
            <a:endParaRPr>
              <a:sym typeface="+mn-ea"/>
            </a:endParaRPr>
          </a:p>
          <a:p>
            <a:endParaRPr lang="en-US" alt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 sz="4400" b="1">
                <a:sym typeface="+mn-ea"/>
              </a:rPr>
              <a:t>BDD para F = a  AND  b</a:t>
            </a:r>
            <a:endParaRPr lang="pt-BR" altLang="en-US" sz="4400" b="1">
              <a:sym typeface="+mn-ea"/>
            </a:endParaRPr>
          </a:p>
        </p:txBody>
      </p:sp>
      <p:pic>
        <p:nvPicPr>
          <p:cNvPr id="4" name="Espaço Reservado para Conteúdo 3" descr="Imagem do WhatsApp de 2025-10-07 à(s) 09.34.31_fc932e4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45615" y="1758950"/>
            <a:ext cx="8700135" cy="39916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42315"/>
          </a:xfrm>
        </p:spPr>
        <p:txBody>
          <a:bodyPr/>
          <a:p>
            <a:pPr algn="ctr"/>
            <a:r>
              <a:rPr lang="en-US" altLang="pt-BR" sz="4000" b="1"/>
              <a:t>Resolvendo o Problema com BDDs em A</a:t>
            </a:r>
            <a:r>
              <a:rPr lang="en-US" altLang="en-US" sz="4000" b="1"/>
              <a:t>ç</a:t>
            </a:r>
            <a:r>
              <a:rPr lang="en-US" altLang="en-US" sz="4000" b="1"/>
              <a:t>ã</a:t>
            </a:r>
            <a:r>
              <a:rPr lang="en-US" altLang="pt-BR" sz="4000" b="1"/>
              <a:t>o</a:t>
            </a:r>
            <a:endParaRPr lang="en-US" altLang="pt-BR" sz="4000" b="1"/>
          </a:p>
        </p:txBody>
      </p:sp>
      <p:pic>
        <p:nvPicPr>
          <p:cNvPr id="5" name="Espaço Reservado para Conteúdo 4" descr="ChatGPT Image 26 de out. de 2025, 19_23_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8375" y="1158240"/>
            <a:ext cx="5253990" cy="5276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400" b="1">
                <a:sym typeface="+mn-ea"/>
              </a:rPr>
              <a:t>Exemplo de Código em C</a:t>
            </a:r>
            <a:endParaRPr lang="pt-BR" altLang="en-US" sz="4400" b="1">
              <a:sym typeface="+mn-ea"/>
            </a:endParaRPr>
          </a:p>
        </p:txBody>
      </p:sp>
      <p:pic>
        <p:nvPicPr>
          <p:cNvPr id="4" name="Espaço Reservado para Conteúdo 3" descr="Captura de tela 2025-10-26 19350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89660" y="1174750"/>
            <a:ext cx="1034923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pt-BR" altLang="en-US"/>
            </a:b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90500"/>
            <a:ext cx="10972800" cy="5937250"/>
          </a:xfrm>
        </p:spPr>
        <p:txBody>
          <a:bodyPr/>
          <a:p>
            <a:pPr marL="0" indent="0">
              <a:buNone/>
            </a:pPr>
            <a:r>
              <a:rPr lang="en-US" altLang="pt-BR"/>
              <a:t>    </a:t>
            </a:r>
            <a:endParaRPr lang="en-US" altLang="pt-BR"/>
          </a:p>
        </p:txBody>
      </p:sp>
      <p:pic>
        <p:nvPicPr>
          <p:cNvPr id="4" name="Imagem 3" descr="Captura de tela 2025-10-26 1937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0975" y="774065"/>
            <a:ext cx="9385300" cy="51523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1179</Words>
  <Application>WPS Presentation</Application>
  <PresentationFormat>宽屏</PresentationFormat>
  <Paragraphs>48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Gear Drives</vt:lpstr>
      <vt:lpstr>Seminário – Verificação de Circuitos Lógicos usando BDD</vt:lpstr>
      <vt:lpstr>Contexto</vt:lpstr>
      <vt:lpstr>Problema</vt:lpstr>
      <vt:lpstr> </vt:lpstr>
      <vt:lpstr> Binary Decision Diagram (BDD)</vt:lpstr>
      <vt:lpstr>BDD para F = a  AND  b</vt:lpstr>
      <vt:lpstr>Resolvendo o Problema com BDDs em Ação</vt:lpstr>
      <vt:lpstr>Exemplo de Código em C</vt:lpstr>
      <vt:lpstr> 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HP</cp:lastModifiedBy>
  <cp:revision>5</cp:revision>
  <dcterms:created xsi:type="dcterms:W3CDTF">2025-07-23T00:59:00Z</dcterms:created>
  <dcterms:modified xsi:type="dcterms:W3CDTF">2025-10-26T22:45:42Z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1046-12.2.0.23149</vt:lpwstr>
  </property>
  <property fmtid="{D5CDD505-2E9C-101B-9397-08002B2CF9AE}" pid="3" name="ICV">
    <vt:lpwstr>18BD4A3EC9B14E49A4443D2822F2910A_11</vt:lpwstr>
  </property>
</Properties>
</file>