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8068E-22CC-4F18-8A43-8AB044B5B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41B88B-0723-4C46-A415-739012B27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111D7-1531-4547-A6B2-CC3BB5B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1660E4-0EC0-4938-9ADB-6B60B8A8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63A325-2198-40FE-9C4C-2D49415E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3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9FE8E-6CAE-447E-AE90-DBA9B251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69FD7F-DF21-4EBE-A1F0-D65B8A6CC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1C7C3-D332-4CE2-87FF-34BF5510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99DD62-C7C3-4A16-A794-6A17C6A7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B335-21DB-4493-82DD-FF3A5FBB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1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3999E3-64A9-4C29-9B23-D53DA3949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55D0DC-CA77-4509-9C18-3EB82D116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F6F05-DF15-4AE1-B690-195FABF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E0C160-C1E8-4B9A-852A-6726AB90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6C841-3E61-4998-A05C-E0DBC555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65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AFB42-4563-421B-BD5B-82FA07E0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E06CF7-4C71-4DD0-9727-33FCCF9D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F505C-89B8-4E1A-9F5D-28BB448F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C3623-CEFB-4527-B714-962CC818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9A777-A146-4565-B505-270E9CA8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5F769-E6A4-4C69-A9D3-7278F4D0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27C-76D1-40C2-A258-26F4F709D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FB64DE-5983-4DBC-963E-F05B5887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46D93-0608-4ACB-906C-72401DF7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DAE99-8A2E-4CA0-A928-31AC240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79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A29C7-48D0-4716-B601-AF53E673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8011E-8ABF-4946-85A4-6B8A91D70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8A86E-C0DA-401D-B146-4A822BA2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8F275-8FC0-4365-8E7B-D86694E6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87373F-511C-4EA3-B59A-BD8249D9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D7253-B35E-45E4-86F3-090EB24C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2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0A62C-2AF1-4879-B562-DD5EA045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7F69B2-CAB2-4F70-BC01-92D66C55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F160E8-A9FF-4A39-A016-5E747C26C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2B3B26-14B1-496B-A6E8-594E4E588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CBA524-4BDF-46AF-8A9E-2537C6F02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045AF-4EEC-48A4-ADE2-9A9E65C8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E109BD-856C-4510-BD70-FE774378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49D1B4-2108-453C-BD47-792C55BF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7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B8F24-290C-4A6A-85E5-918DAB3A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8B9B73-69F6-4936-9CE0-691513CF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A30C0B-3FEC-4744-B8EA-EA6BC532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A2456D-ACF6-4219-A659-1AE69A53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13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9A70C8-56B1-4F55-AE25-F67BE3BF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1A735B-9574-4780-A8BC-D984BDA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03A29B-ACD0-4462-8E92-FE51249D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42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BBFEC-5623-4FB5-B69B-09897EA0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32CD1-AE6B-457C-B333-B0558F48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FB6A51-5FE3-4997-9B72-6B845F943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BEB375-1CC0-4317-84AB-A6A9BD8C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754646-E3DF-4BD3-8E1C-E31BA2C2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4E5D4B-0E62-4DE3-85F5-500F085D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4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68819-2062-4F59-B25F-A485A273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C66BD8-35E2-4930-A6B5-83A3824AA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BC768A-7858-47D1-9375-B617E09C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D5BC26-2DCD-4CB1-8DFC-E7C48E68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0E358C-C303-42A9-B0D8-9AF84B91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F496A5-4B34-4D01-A289-EFF10968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5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F2924C-2586-4263-A4A2-1468043C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7454E3-74C0-47D4-8599-8C7C862CA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97681D-EB53-4EEF-8E97-2E922F073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E860-680A-4631-9DCD-3EA4DCFC9E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B3CF44-9E69-4EC8-A012-E8C38E131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138DC-1C3C-468D-B494-1B0685F6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9D9F-8863-4898-A965-DCC37C391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7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974CF9-14BD-4BF1-89D3-3D91815B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043663"/>
            <a:ext cx="6105194" cy="2031055"/>
          </a:xfrm>
        </p:spPr>
        <p:txBody>
          <a:bodyPr>
            <a:normAutofit fontScale="90000"/>
          </a:bodyPr>
          <a:lstStyle/>
          <a:p>
            <a:endParaRPr lang="fr-FR" dirty="0">
              <a:solidFill>
                <a:srgbClr val="FFFFFF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MongoDB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 err="1">
                <a:solidFill>
                  <a:schemeClr val="bg1"/>
                </a:solidFill>
              </a:rPr>
              <a:t>Sharding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3CA236-F0B9-42FD-A843-48A63A016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Laboratoire de clustering de base de données</a:t>
            </a:r>
          </a:p>
          <a:p>
            <a:r>
              <a:rPr lang="fr-FR" dirty="0">
                <a:solidFill>
                  <a:srgbClr val="FFFFFF"/>
                </a:solidFill>
              </a:rPr>
              <a:t>Ben moussa Fatine 14354</a:t>
            </a:r>
          </a:p>
        </p:txBody>
      </p:sp>
    </p:spTree>
    <p:extLst>
      <p:ext uri="{BB962C8B-B14F-4D97-AF65-F5344CB8AC3E}">
        <p14:creationId xmlns:p14="http://schemas.microsoft.com/office/powerpoint/2010/main" val="252349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E6725-ACDF-4379-A57D-247AAA77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Architecture en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replicaset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Architecture d'un ReplicaSet">
            <a:extLst>
              <a:ext uri="{FF2B5EF4-FFF2-40B4-BE49-F238E27FC236}">
                <a16:creationId xmlns:a16="http://schemas.microsoft.com/office/drawing/2014/main" id="{52964B9A-5860-45D5-A173-5D03BF800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1" y="1690688"/>
            <a:ext cx="5422897" cy="41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97F416-5047-4592-9E9B-0D9642F996EA}"/>
              </a:ext>
            </a:extLst>
          </p:cNvPr>
          <p:cNvSpPr txBox="1"/>
          <p:nvPr/>
        </p:nvSpPr>
        <p:spPr>
          <a:xfrm>
            <a:off x="2852257" y="5885057"/>
            <a:ext cx="113251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https://openclassrooms.com/fr/courses/4462426-maitrisez-les-bases-de-donnees-nosql/4474616-distribuez-vos-donnees-avec-mongodb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B8A46B-874D-42D1-934B-2893B6F7B8D3}"/>
              </a:ext>
            </a:extLst>
          </p:cNvPr>
          <p:cNvSpPr txBox="1"/>
          <p:nvPr/>
        </p:nvSpPr>
        <p:spPr>
          <a:xfrm>
            <a:off x="7665578" y="1690688"/>
            <a:ext cx="3998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B</a:t>
            </a:r>
            <a:r>
              <a:rPr lang="fr-FR" b="0" i="0" dirty="0">
                <a:effectLst/>
                <a:latin typeface="Montserrat"/>
              </a:rPr>
              <a:t>asée sur le principe « maître/esclave 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Si le </a:t>
            </a:r>
            <a:r>
              <a:rPr lang="fr-FR" b="0" i="0" dirty="0" err="1">
                <a:effectLst/>
                <a:latin typeface="Montserrat"/>
              </a:rPr>
              <a:t>primary</a:t>
            </a:r>
            <a:r>
              <a:rPr lang="fr-FR" b="0" i="0" dirty="0">
                <a:effectLst/>
                <a:latin typeface="Montserrat"/>
              </a:rPr>
              <a:t> tombe, un système de vote va permettre d’élire le </a:t>
            </a:r>
            <a:r>
              <a:rPr lang="fr-FR" b="0" i="0" dirty="0" err="1">
                <a:effectLst/>
                <a:latin typeface="Montserrat"/>
              </a:rPr>
              <a:t>secondary</a:t>
            </a:r>
            <a:r>
              <a:rPr lang="fr-FR" dirty="0">
                <a:latin typeface="Montserrat"/>
              </a:rPr>
              <a:t>.</a:t>
            </a:r>
            <a:endParaRPr lang="fr-FR" b="0" i="0" dirty="0">
              <a:effectLst/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Un </a:t>
            </a:r>
            <a:r>
              <a:rPr lang="fr-FR" b="0" i="1" dirty="0" err="1">
                <a:effectLst/>
                <a:latin typeface="Montserrat"/>
              </a:rPr>
              <a:t>ReplicaSet</a:t>
            </a:r>
            <a:r>
              <a:rPr lang="fr-FR" b="0" i="0" dirty="0">
                <a:effectLst/>
                <a:latin typeface="Montserrat"/>
              </a:rPr>
              <a:t> doit contenir au minimum 3 serveurs (1 </a:t>
            </a:r>
            <a:r>
              <a:rPr lang="fr-FR" b="0" i="0" dirty="0" err="1">
                <a:effectLst/>
                <a:latin typeface="Montserrat"/>
              </a:rPr>
              <a:t>Primary</a:t>
            </a:r>
            <a:r>
              <a:rPr lang="fr-FR" b="0" i="0" dirty="0">
                <a:effectLst/>
                <a:latin typeface="Montserrat"/>
              </a:rPr>
              <a:t> et 2 </a:t>
            </a:r>
            <a:r>
              <a:rPr lang="fr-FR" b="0" i="0" dirty="0" err="1">
                <a:effectLst/>
                <a:latin typeface="Montserrat"/>
              </a:rPr>
              <a:t>Secondary</a:t>
            </a:r>
            <a:r>
              <a:rPr lang="fr-FR" b="0" i="0" dirty="0">
                <a:effectLst/>
                <a:latin typeface="Montserrat"/>
              </a:rPr>
              <a:t>) pour garantir un minimum de tolérance aux pannes.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41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8B4CC-BC9F-4C7B-BAC0-4B6A8C84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Sharding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sous MongoDB</a:t>
            </a:r>
          </a:p>
        </p:txBody>
      </p:sp>
      <p:pic>
        <p:nvPicPr>
          <p:cNvPr id="2050" name="Picture 2" descr="Architecture du sharding sous MongoDB">
            <a:extLst>
              <a:ext uri="{FF2B5EF4-FFF2-40B4-BE49-F238E27FC236}">
                <a16:creationId xmlns:a16="http://schemas.microsoft.com/office/drawing/2014/main" id="{C382C997-E41B-4C90-86A1-BEE268EE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718"/>
            <a:ext cx="6005076" cy="41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BE26D7E-D7B2-42CA-BE83-FA39BC8F3A2B}"/>
              </a:ext>
            </a:extLst>
          </p:cNvPr>
          <p:cNvSpPr txBox="1"/>
          <p:nvPr/>
        </p:nvSpPr>
        <p:spPr>
          <a:xfrm>
            <a:off x="355515" y="5731909"/>
            <a:ext cx="67598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/>
              <a:t>https://openclassrooms.com/fr/courses/4462426-maitrisez-les-bases-de-donnees-nosql/4474616-distribuez-vos-donnees-avec-mongodb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5AEDF9-81CD-4EA7-A77E-0513F8FBFEBD}"/>
              </a:ext>
            </a:extLst>
          </p:cNvPr>
          <p:cNvSpPr txBox="1"/>
          <p:nvPr/>
        </p:nvSpPr>
        <p:spPr>
          <a:xfrm>
            <a:off x="7154220" y="1400961"/>
            <a:ext cx="3892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effectLst/>
                <a:latin typeface="Montserrat"/>
              </a:rPr>
              <a:t>La robustesse du </a:t>
            </a:r>
            <a:r>
              <a:rPr lang="fr-FR" b="0" i="1" dirty="0">
                <a:effectLst/>
                <a:latin typeface="Montserrat"/>
              </a:rPr>
              <a:t>cluster</a:t>
            </a:r>
            <a:r>
              <a:rPr lang="fr-FR" b="0" i="0" dirty="0">
                <a:effectLst/>
                <a:latin typeface="Montserrat"/>
              </a:rPr>
              <a:t> est gérée par 3 types de nœuds (serveurs)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Des routeurs : 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/>
              </a:rPr>
              <a:t>mongos</a:t>
            </a:r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Des serveurs de configuration : 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/>
              </a:rPr>
              <a:t>Config Server</a:t>
            </a:r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Des serveurs de données : 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Montserrat"/>
              </a:rPr>
              <a:t>Shard</a:t>
            </a:r>
            <a:endParaRPr lang="fr-FR" b="1" i="0" dirty="0">
              <a:solidFill>
                <a:srgbClr val="000000"/>
              </a:solidFill>
              <a:effectLst/>
              <a:latin typeface="Montserra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0000"/>
              </a:solidFill>
              <a:latin typeface="Montserrat"/>
            </a:endParaRPr>
          </a:p>
          <a:p>
            <a:pPr algn="l"/>
            <a:r>
              <a:rPr lang="fr-FR" b="0" i="0" dirty="0">
                <a:effectLst/>
                <a:latin typeface="Montserrat"/>
                <a:sym typeface="Wingdings" panose="05000000000000000000" pitchFamily="2" charset="2"/>
              </a:rPr>
              <a:t></a:t>
            </a:r>
            <a:r>
              <a:rPr lang="fr-FR" b="0" i="0" dirty="0">
                <a:effectLst/>
                <a:latin typeface="Montserrat"/>
              </a:rPr>
              <a:t>Un </a:t>
            </a:r>
            <a:r>
              <a:rPr lang="fr-FR" b="1" i="0" dirty="0">
                <a:effectLst/>
                <a:latin typeface="Montserrat"/>
              </a:rPr>
              <a:t>mongos</a:t>
            </a:r>
            <a:r>
              <a:rPr lang="fr-FR" b="0" i="0" dirty="0">
                <a:effectLst/>
                <a:latin typeface="Montserrat"/>
              </a:rPr>
              <a:t> s’occupe du routage des requêtes.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Montserrat"/>
                <a:sym typeface="Wingdings" panose="05000000000000000000" pitchFamily="2" charset="2"/>
              </a:rPr>
              <a:t></a:t>
            </a:r>
            <a:r>
              <a:rPr lang="fr-FR" b="0" i="0" dirty="0">
                <a:effectLst/>
                <a:latin typeface="Montserrat"/>
              </a:rPr>
              <a:t>Les </a:t>
            </a:r>
            <a:r>
              <a:rPr lang="fr-FR" b="1" i="0" dirty="0" err="1">
                <a:effectLst/>
                <a:latin typeface="Montserrat"/>
              </a:rPr>
              <a:t>ConfigServers</a:t>
            </a:r>
            <a:r>
              <a:rPr lang="fr-FR" b="0" i="0" dirty="0">
                <a:effectLst/>
                <a:latin typeface="Montserrat"/>
              </a:rPr>
              <a:t> s’occupent de la connaissance du réseau. Ils garantissent l’intégrité du réseau.</a:t>
            </a:r>
            <a:endParaRPr lang="fr-FR" b="0" i="0" dirty="0">
              <a:solidFill>
                <a:srgbClr val="000000"/>
              </a:solidFill>
              <a:effectLst/>
              <a:latin typeface="Montserrat"/>
              <a:sym typeface="Wingdings" panose="05000000000000000000" pitchFamily="2" charset="2"/>
            </a:endParaRPr>
          </a:p>
          <a:p>
            <a:pPr algn="l"/>
            <a:r>
              <a:rPr lang="fr-FR" dirty="0">
                <a:solidFill>
                  <a:srgbClr val="000000"/>
                </a:solidFill>
                <a:latin typeface="Montserrat"/>
                <a:sym typeface="Wingdings" panose="05000000000000000000" pitchFamily="2" charset="2"/>
              </a:rPr>
              <a:t></a:t>
            </a:r>
            <a:r>
              <a:rPr lang="fr-FR" b="0" i="0" dirty="0">
                <a:effectLst/>
                <a:latin typeface="Montserrat"/>
              </a:rPr>
              <a:t>Les </a:t>
            </a:r>
            <a:r>
              <a:rPr lang="fr-FR" b="1" i="0" dirty="0" err="1">
                <a:effectLst/>
                <a:latin typeface="Montserrat"/>
              </a:rPr>
              <a:t>shards</a:t>
            </a:r>
            <a:r>
              <a:rPr lang="fr-FR" b="0" i="0" dirty="0">
                <a:effectLst/>
                <a:latin typeface="Montserrat"/>
              </a:rPr>
              <a:t> contiennent l’ensemble des données, les </a:t>
            </a:r>
            <a:r>
              <a:rPr lang="fr-FR" b="0" i="0" dirty="0" err="1">
                <a:effectLst/>
                <a:latin typeface="Montserrat"/>
              </a:rPr>
              <a:t>chunks</a:t>
            </a:r>
            <a:r>
              <a:rPr lang="fr-FR" b="0" i="0" dirty="0">
                <a:effectLst/>
                <a:latin typeface="Montserrat"/>
              </a:rPr>
              <a:t>.</a:t>
            </a:r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5792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FAC77-1C22-4F3C-B8D3-1C2466B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3FD0B5-881B-4663-9D90-C6097D77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Mise en place de l’Architecture </a:t>
            </a:r>
          </a:p>
          <a:p>
            <a:r>
              <a:rPr lang="fr-FR" dirty="0"/>
              <a:t>Mise en lien avec une application de gestion de données de malade Node.js. </a:t>
            </a:r>
          </a:p>
          <a:p>
            <a:endParaRPr lang="fr-FR" dirty="0"/>
          </a:p>
          <a:p>
            <a:r>
              <a:rPr lang="fr-FR" dirty="0"/>
              <a:t>3 </a:t>
            </a:r>
            <a:r>
              <a:rPr lang="fr-FR" dirty="0" err="1"/>
              <a:t>configservers</a:t>
            </a:r>
            <a:r>
              <a:rPr lang="fr-FR" dirty="0"/>
              <a:t> en </a:t>
            </a:r>
            <a:r>
              <a:rPr lang="fr-FR" dirty="0" err="1"/>
              <a:t>replicaset</a:t>
            </a:r>
            <a:r>
              <a:rPr lang="fr-FR" dirty="0"/>
              <a:t>  – 2 </a:t>
            </a:r>
            <a:r>
              <a:rPr lang="fr-FR" dirty="0" err="1"/>
              <a:t>shard</a:t>
            </a:r>
            <a:r>
              <a:rPr lang="fr-FR" dirty="0"/>
              <a:t> en </a:t>
            </a:r>
            <a:r>
              <a:rPr lang="fr-FR" dirty="0" err="1"/>
              <a:t>replicaset</a:t>
            </a:r>
            <a:r>
              <a:rPr lang="fr-FR" dirty="0"/>
              <a:t> – </a:t>
            </a:r>
            <a:r>
              <a:rPr lang="fr-FR" dirty="0" err="1"/>
              <a:t>Sharding</a:t>
            </a:r>
            <a:r>
              <a:rPr lang="fr-FR" dirty="0"/>
              <a:t> de la collection. </a:t>
            </a:r>
          </a:p>
        </p:txBody>
      </p:sp>
    </p:spTree>
    <p:extLst>
      <p:ext uri="{BB962C8B-B14F-4D97-AF65-F5344CB8AC3E}">
        <p14:creationId xmlns:p14="http://schemas.microsoft.com/office/powerpoint/2010/main" val="311978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C893B9-FE9C-4C59-8D78-091CCD28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46"/>
            <a:ext cx="10515600" cy="65014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/>
              <a:t>Commandes for présentation : </a:t>
            </a:r>
          </a:p>
          <a:p>
            <a:pPr marL="0" indent="0">
              <a:buNone/>
            </a:pPr>
            <a:r>
              <a:rPr lang="fr-FR" dirty="0"/>
              <a:t>1)</a:t>
            </a:r>
            <a:r>
              <a:rPr lang="fr-FR" dirty="0" err="1"/>
              <a:t>Instantiation</a:t>
            </a:r>
            <a:r>
              <a:rPr lang="fr-FR" dirty="0"/>
              <a:t> des serveurs dont on aura besoin -</a:t>
            </a:r>
            <a:r>
              <a:rPr lang="fr-FR" dirty="0" err="1"/>
              <a:t>ConfigServer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(nom de </a:t>
            </a:r>
            <a:r>
              <a:rPr lang="fr-FR" dirty="0" err="1"/>
              <a:t>réplicaset</a:t>
            </a:r>
            <a:r>
              <a:rPr lang="fr-FR" dirty="0"/>
              <a:t> identique pour les trois </a:t>
            </a:r>
            <a:r>
              <a:rPr lang="fr-FR" dirty="0" err="1"/>
              <a:t>configServer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1 port dédié chacun </a:t>
            </a:r>
          </a:p>
          <a:p>
            <a:pPr marL="0" indent="0">
              <a:buNone/>
            </a:pPr>
            <a:r>
              <a:rPr lang="fr-FR" dirty="0" err="1"/>
              <a:t>mongod</a:t>
            </a:r>
            <a:r>
              <a:rPr lang="fr-FR" dirty="0"/>
              <a:t> --</a:t>
            </a:r>
            <a:r>
              <a:rPr lang="fr-FR" dirty="0" err="1"/>
              <a:t>configsvr</a:t>
            </a:r>
            <a:r>
              <a:rPr lang="fr-FR" dirty="0"/>
              <a:t> --</a:t>
            </a:r>
            <a:r>
              <a:rPr lang="fr-FR" dirty="0" err="1"/>
              <a:t>replSet</a:t>
            </a:r>
            <a:r>
              <a:rPr lang="fr-FR" dirty="0"/>
              <a:t> </a:t>
            </a:r>
            <a:r>
              <a:rPr lang="fr-FR" dirty="0" err="1"/>
              <a:t>configReplSet</a:t>
            </a:r>
            <a:r>
              <a:rPr lang="fr-FR" dirty="0"/>
              <a:t> --port 27019 --</a:t>
            </a:r>
            <a:r>
              <a:rPr lang="fr-FR" dirty="0" err="1"/>
              <a:t>dbpath</a:t>
            </a:r>
            <a:r>
              <a:rPr lang="fr-FR" dirty="0"/>
              <a:t> /data/config1 --</a:t>
            </a:r>
            <a:r>
              <a:rPr lang="fr-FR" dirty="0" err="1"/>
              <a:t>bind_ip</a:t>
            </a:r>
            <a:r>
              <a:rPr lang="fr-FR" dirty="0"/>
              <a:t> localhost</a:t>
            </a:r>
          </a:p>
          <a:p>
            <a:pPr marL="0" indent="0">
              <a:buNone/>
            </a:pPr>
            <a:r>
              <a:rPr lang="fr-FR" dirty="0" err="1"/>
              <a:t>mongod</a:t>
            </a:r>
            <a:r>
              <a:rPr lang="fr-FR" dirty="0"/>
              <a:t> --</a:t>
            </a:r>
            <a:r>
              <a:rPr lang="fr-FR" dirty="0" err="1"/>
              <a:t>configsvr</a:t>
            </a:r>
            <a:r>
              <a:rPr lang="fr-FR" dirty="0"/>
              <a:t> --</a:t>
            </a:r>
            <a:r>
              <a:rPr lang="fr-FR" dirty="0" err="1"/>
              <a:t>replSet</a:t>
            </a:r>
            <a:r>
              <a:rPr lang="fr-FR" dirty="0"/>
              <a:t> </a:t>
            </a:r>
            <a:r>
              <a:rPr lang="fr-FR" dirty="0" err="1"/>
              <a:t>configReplSet</a:t>
            </a:r>
            <a:r>
              <a:rPr lang="fr-FR" dirty="0"/>
              <a:t> --port 27020 --</a:t>
            </a:r>
            <a:r>
              <a:rPr lang="fr-FR" dirty="0" err="1"/>
              <a:t>dbpath</a:t>
            </a:r>
            <a:r>
              <a:rPr lang="fr-FR" dirty="0"/>
              <a:t> /data/config2 --</a:t>
            </a:r>
            <a:r>
              <a:rPr lang="fr-FR" dirty="0" err="1"/>
              <a:t>bind_ip</a:t>
            </a:r>
            <a:r>
              <a:rPr lang="fr-FR" dirty="0"/>
              <a:t> localhost</a:t>
            </a:r>
          </a:p>
          <a:p>
            <a:pPr marL="0" indent="0">
              <a:buNone/>
            </a:pPr>
            <a:r>
              <a:rPr lang="fr-FR" dirty="0" err="1"/>
              <a:t>mongod</a:t>
            </a:r>
            <a:r>
              <a:rPr lang="fr-FR" dirty="0"/>
              <a:t> --</a:t>
            </a:r>
            <a:r>
              <a:rPr lang="fr-FR" dirty="0" err="1"/>
              <a:t>configsvr</a:t>
            </a:r>
            <a:r>
              <a:rPr lang="fr-FR" dirty="0"/>
              <a:t> --</a:t>
            </a:r>
            <a:r>
              <a:rPr lang="fr-FR" dirty="0" err="1"/>
              <a:t>replSet</a:t>
            </a:r>
            <a:r>
              <a:rPr lang="fr-FR" dirty="0"/>
              <a:t> </a:t>
            </a:r>
            <a:r>
              <a:rPr lang="fr-FR" dirty="0" err="1"/>
              <a:t>configReplSet</a:t>
            </a:r>
            <a:r>
              <a:rPr lang="fr-FR" dirty="0"/>
              <a:t> --port 27018 --</a:t>
            </a:r>
            <a:r>
              <a:rPr lang="fr-FR" dirty="0" err="1"/>
              <a:t>dbpath</a:t>
            </a:r>
            <a:r>
              <a:rPr lang="fr-FR" dirty="0"/>
              <a:t> /data/config3 --</a:t>
            </a:r>
            <a:r>
              <a:rPr lang="fr-FR" dirty="0" err="1"/>
              <a:t>bind_ip</a:t>
            </a:r>
            <a:r>
              <a:rPr lang="fr-FR" dirty="0"/>
              <a:t> localhost</a:t>
            </a:r>
          </a:p>
          <a:p>
            <a:pPr marL="0" indent="0">
              <a:buNone/>
            </a:pPr>
            <a:r>
              <a:rPr lang="fr-FR" dirty="0"/>
              <a:t>2) Relier les différents serveurs les uns avec les autres. </a:t>
            </a:r>
          </a:p>
          <a:p>
            <a:pPr marL="0" indent="0">
              <a:buNone/>
            </a:pPr>
            <a:r>
              <a:rPr lang="fr-FR" dirty="0" err="1"/>
              <a:t>rs.initiate</a:t>
            </a:r>
            <a:r>
              <a:rPr lang="fr-FR" dirty="0"/>
              <a:t>( { _id : "</a:t>
            </a:r>
            <a:r>
              <a:rPr lang="fr-FR" dirty="0" err="1"/>
              <a:t>configReplSet</a:t>
            </a:r>
            <a:r>
              <a:rPr lang="fr-FR" dirty="0"/>
              <a:t>",  </a:t>
            </a:r>
            <a:r>
              <a:rPr lang="fr-FR" dirty="0" err="1"/>
              <a:t>configsvr</a:t>
            </a:r>
            <a:r>
              <a:rPr lang="fr-FR" dirty="0"/>
              <a:t>: </a:t>
            </a:r>
            <a:r>
              <a:rPr lang="fr-FR" dirty="0" err="1"/>
              <a:t>true</a:t>
            </a:r>
            <a:r>
              <a:rPr lang="fr-FR" dirty="0"/>
              <a:t>,  </a:t>
            </a:r>
            <a:r>
              <a:rPr lang="fr-FR" dirty="0" err="1"/>
              <a:t>members</a:t>
            </a:r>
            <a:r>
              <a:rPr lang="fr-FR" dirty="0"/>
              <a:t>: [   { _id: 0, host: "localhost:27020" },  </a:t>
            </a:r>
          </a:p>
          <a:p>
            <a:pPr marL="0" indent="0">
              <a:buNone/>
            </a:pPr>
            <a:r>
              <a:rPr lang="fr-FR" dirty="0"/>
              <a:t> { _id: 1, host: "localhost:27018" },   { _id: 2, host: "localhost:27019" }    ] })</a:t>
            </a:r>
          </a:p>
          <a:p>
            <a:pPr marL="0" indent="0">
              <a:buNone/>
            </a:pPr>
            <a:r>
              <a:rPr lang="fr-FR" dirty="0"/>
              <a:t>3) Création ensuite des </a:t>
            </a:r>
            <a:r>
              <a:rPr lang="fr-FR" dirty="0" err="1"/>
              <a:t>shards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mongod</a:t>
            </a:r>
            <a:r>
              <a:rPr lang="fr-FR" dirty="0"/>
              <a:t> --</a:t>
            </a:r>
            <a:r>
              <a:rPr lang="fr-FR" dirty="0" err="1"/>
              <a:t>shardsvr</a:t>
            </a:r>
            <a:r>
              <a:rPr lang="fr-FR" dirty="0"/>
              <a:t> --</a:t>
            </a:r>
            <a:r>
              <a:rPr lang="fr-FR" dirty="0" err="1"/>
              <a:t>replSet</a:t>
            </a:r>
            <a:r>
              <a:rPr lang="fr-FR" dirty="0"/>
              <a:t> sh1 --port 27031 --</a:t>
            </a:r>
            <a:r>
              <a:rPr lang="fr-FR" dirty="0" err="1"/>
              <a:t>dbpath</a:t>
            </a:r>
            <a:r>
              <a:rPr lang="fr-FR" dirty="0"/>
              <a:t> /data/sh1 --</a:t>
            </a:r>
            <a:r>
              <a:rPr lang="fr-FR" dirty="0" err="1"/>
              <a:t>bind_ip</a:t>
            </a:r>
            <a:r>
              <a:rPr lang="fr-FR" dirty="0"/>
              <a:t> localhost</a:t>
            </a:r>
          </a:p>
          <a:p>
            <a:pPr marL="0" indent="0">
              <a:buNone/>
            </a:pPr>
            <a:r>
              <a:rPr lang="fr-FR" dirty="0" err="1"/>
              <a:t>mongod</a:t>
            </a:r>
            <a:r>
              <a:rPr lang="fr-FR" dirty="0"/>
              <a:t> --</a:t>
            </a:r>
            <a:r>
              <a:rPr lang="fr-FR" dirty="0" err="1"/>
              <a:t>shardsvr</a:t>
            </a:r>
            <a:r>
              <a:rPr lang="fr-FR" dirty="0"/>
              <a:t> --</a:t>
            </a:r>
            <a:r>
              <a:rPr lang="fr-FR" dirty="0" err="1"/>
              <a:t>replSet</a:t>
            </a:r>
            <a:r>
              <a:rPr lang="fr-FR" dirty="0"/>
              <a:t> sh2 --port 27032 --</a:t>
            </a:r>
            <a:r>
              <a:rPr lang="fr-FR" dirty="0" err="1"/>
              <a:t>dbpath</a:t>
            </a:r>
            <a:r>
              <a:rPr lang="fr-FR" dirty="0"/>
              <a:t> /data/sh2 --</a:t>
            </a:r>
            <a:r>
              <a:rPr lang="fr-FR" dirty="0" err="1"/>
              <a:t>bind_ip</a:t>
            </a:r>
            <a:r>
              <a:rPr lang="fr-FR" dirty="0"/>
              <a:t> localhost</a:t>
            </a:r>
          </a:p>
          <a:p>
            <a:pPr marL="0" indent="0">
              <a:buNone/>
            </a:pPr>
            <a:r>
              <a:rPr lang="fr-FR" dirty="0"/>
              <a:t>mongo --port 27031 --</a:t>
            </a:r>
            <a:r>
              <a:rPr lang="fr-FR" dirty="0" err="1"/>
              <a:t>eval</a:t>
            </a:r>
            <a:r>
              <a:rPr lang="fr-FR" dirty="0"/>
              <a:t> "</a:t>
            </a:r>
            <a:r>
              <a:rPr lang="fr-FR" dirty="0" err="1"/>
              <a:t>rs.initiate</a:t>
            </a:r>
            <a:r>
              <a:rPr lang="fr-FR" dirty="0"/>
              <a:t>()"</a:t>
            </a:r>
          </a:p>
          <a:p>
            <a:pPr marL="0" indent="0">
              <a:buNone/>
            </a:pPr>
            <a:r>
              <a:rPr lang="fr-FR" dirty="0"/>
              <a:t>mongo --port 27032 --</a:t>
            </a:r>
            <a:r>
              <a:rPr lang="fr-FR" dirty="0" err="1"/>
              <a:t>eval</a:t>
            </a:r>
            <a:r>
              <a:rPr lang="fr-FR" dirty="0"/>
              <a:t> "</a:t>
            </a:r>
            <a:r>
              <a:rPr lang="fr-FR" dirty="0" err="1"/>
              <a:t>rs.initiate</a:t>
            </a:r>
            <a:r>
              <a:rPr lang="fr-FR" dirty="0"/>
              <a:t>() »</a:t>
            </a:r>
          </a:p>
          <a:p>
            <a:pPr marL="0" indent="0">
              <a:buNone/>
            </a:pPr>
            <a:r>
              <a:rPr lang="fr-FR" dirty="0"/>
              <a:t>4) </a:t>
            </a:r>
            <a:r>
              <a:rPr lang="fr-FR" dirty="0" err="1"/>
              <a:t>lancemenent</a:t>
            </a:r>
            <a:r>
              <a:rPr lang="fr-FR" dirty="0"/>
              <a:t> de mongos  ==&gt; interface routeur: </a:t>
            </a:r>
          </a:p>
          <a:p>
            <a:pPr marL="0" indent="0">
              <a:buNone/>
            </a:pPr>
            <a:r>
              <a:rPr lang="fr-FR" dirty="0"/>
              <a:t>mongos  --</a:t>
            </a:r>
            <a:r>
              <a:rPr lang="fr-FR" dirty="0" err="1"/>
              <a:t>configdb</a:t>
            </a:r>
            <a:r>
              <a:rPr lang="fr-FR" dirty="0"/>
              <a:t> </a:t>
            </a:r>
            <a:r>
              <a:rPr lang="fr-FR" dirty="0" err="1"/>
              <a:t>configReplSet</a:t>
            </a:r>
            <a:r>
              <a:rPr lang="fr-FR" dirty="0"/>
              <a:t>/localhost:27019,localhost:27020,localhost:27018 --port 27078  </a:t>
            </a:r>
          </a:p>
          <a:p>
            <a:pPr marL="0" indent="0">
              <a:buNone/>
            </a:pPr>
            <a:r>
              <a:rPr lang="fr-FR" dirty="0"/>
              <a:t>mongo --port 27078</a:t>
            </a:r>
          </a:p>
          <a:p>
            <a:pPr marL="0" indent="0">
              <a:buNone/>
            </a:pPr>
            <a:r>
              <a:rPr lang="fr-FR" dirty="0"/>
              <a:t>// </a:t>
            </a:r>
            <a:r>
              <a:rPr lang="fr-FR" dirty="0" err="1"/>
              <a:t>add</a:t>
            </a:r>
            <a:r>
              <a:rPr lang="fr-FR" dirty="0"/>
              <a:t> the </a:t>
            </a:r>
            <a:r>
              <a:rPr lang="fr-FR" dirty="0" err="1"/>
              <a:t>shard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sh.addShard</a:t>
            </a:r>
            <a:r>
              <a:rPr lang="fr-FR" dirty="0"/>
              <a:t>( "sh1/localhost:27031");</a:t>
            </a:r>
          </a:p>
          <a:p>
            <a:pPr marL="0" indent="0">
              <a:buNone/>
            </a:pPr>
            <a:r>
              <a:rPr lang="fr-FR" dirty="0" err="1"/>
              <a:t>sh.addShard</a:t>
            </a:r>
            <a:r>
              <a:rPr lang="fr-FR" dirty="0"/>
              <a:t>( "sh2/localhost:27032");</a:t>
            </a:r>
          </a:p>
          <a:p>
            <a:pPr marL="0" indent="0">
              <a:buNone/>
            </a:pPr>
            <a:r>
              <a:rPr lang="fr-FR" dirty="0"/>
              <a:t>Application :</a:t>
            </a:r>
          </a:p>
          <a:p>
            <a:pPr marL="0" indent="0">
              <a:buNone/>
            </a:pPr>
            <a:r>
              <a:rPr lang="fr-FR" dirty="0" err="1"/>
              <a:t>node</a:t>
            </a:r>
            <a:r>
              <a:rPr lang="fr-FR" dirty="0"/>
              <a:t> createDB.js</a:t>
            </a:r>
          </a:p>
          <a:p>
            <a:pPr marL="0" indent="0">
              <a:buNone/>
            </a:pPr>
            <a:r>
              <a:rPr lang="fr-FR" dirty="0"/>
              <a:t>mongo --port 27078 </a:t>
            </a:r>
          </a:p>
          <a:p>
            <a:pPr marL="0" indent="0">
              <a:buNone/>
            </a:pPr>
            <a:r>
              <a:rPr lang="fr-FR" dirty="0" err="1"/>
              <a:t>sh.enableSharding</a:t>
            </a:r>
            <a:r>
              <a:rPr lang="fr-FR" dirty="0"/>
              <a:t>("</a:t>
            </a:r>
            <a:r>
              <a:rPr lang="fr-FR" dirty="0" err="1"/>
              <a:t>medicalDB</a:t>
            </a:r>
            <a:r>
              <a:rPr lang="fr-FR" dirty="0"/>
              <a:t>");</a:t>
            </a:r>
          </a:p>
          <a:p>
            <a:pPr marL="0" indent="0">
              <a:buNone/>
            </a:pPr>
            <a:r>
              <a:rPr lang="fr-FR" dirty="0" err="1"/>
              <a:t>node</a:t>
            </a:r>
            <a:r>
              <a:rPr lang="fr-FR" dirty="0"/>
              <a:t> CreateCollection.js</a:t>
            </a:r>
          </a:p>
          <a:p>
            <a:pPr marL="0" indent="0">
              <a:buNone/>
            </a:pPr>
            <a:r>
              <a:rPr lang="fr-FR" dirty="0" err="1"/>
              <a:t>db.medicalDB.createIndex</a:t>
            </a:r>
            <a:r>
              <a:rPr lang="fr-FR" dirty="0"/>
              <a:t>({"_id":1});</a:t>
            </a:r>
          </a:p>
          <a:p>
            <a:pPr marL="0" indent="0">
              <a:buNone/>
            </a:pPr>
            <a:r>
              <a:rPr lang="fr-FR" dirty="0" err="1"/>
              <a:t>sh.shardCollection</a:t>
            </a:r>
            <a:r>
              <a:rPr lang="fr-FR" dirty="0"/>
              <a:t>("</a:t>
            </a:r>
            <a:r>
              <a:rPr lang="fr-FR" dirty="0" err="1"/>
              <a:t>medicalDB.patients</a:t>
            </a:r>
            <a:r>
              <a:rPr lang="fr-FR" dirty="0"/>
              <a:t>",{"_id":1});</a:t>
            </a:r>
          </a:p>
          <a:p>
            <a:pPr marL="0" indent="0">
              <a:buNone/>
            </a:pPr>
            <a:r>
              <a:rPr lang="fr-FR" dirty="0" err="1"/>
              <a:t>node</a:t>
            </a:r>
            <a:r>
              <a:rPr lang="fr-FR" dirty="0"/>
              <a:t> populateDB.js</a:t>
            </a:r>
          </a:p>
          <a:p>
            <a:pPr marL="0" indent="0">
              <a:buNone/>
            </a:pPr>
            <a:r>
              <a:rPr lang="fr-FR" dirty="0"/>
              <a:t>mongo --port 27078 --</a:t>
            </a:r>
            <a:r>
              <a:rPr lang="fr-FR" dirty="0" err="1"/>
              <a:t>eval</a:t>
            </a:r>
            <a:r>
              <a:rPr lang="fr-FR" dirty="0"/>
              <a:t> "</a:t>
            </a:r>
            <a:r>
              <a:rPr lang="fr-FR" dirty="0" err="1"/>
              <a:t>sh.status</a:t>
            </a:r>
            <a:r>
              <a:rPr lang="fr-FR" dirty="0"/>
              <a:t>()"</a:t>
            </a:r>
          </a:p>
        </p:txBody>
      </p:sp>
    </p:spTree>
    <p:extLst>
      <p:ext uri="{BB962C8B-B14F-4D97-AF65-F5344CB8AC3E}">
        <p14:creationId xmlns:p14="http://schemas.microsoft.com/office/powerpoint/2010/main" val="738293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Grand écran</PresentationFormat>
  <Paragraphs>55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Thème Office</vt:lpstr>
      <vt:lpstr> MongoDB : Sharding</vt:lpstr>
      <vt:lpstr>Architecture en replicaset</vt:lpstr>
      <vt:lpstr>Sharding sous MongoDB</vt:lpstr>
      <vt:lpstr>Application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: Sharding</dc:title>
  <dc:creator>Fatine Ben Moussa</dc:creator>
  <cp:lastModifiedBy>Fatine Ben Moussa</cp:lastModifiedBy>
  <cp:revision>3</cp:revision>
  <dcterms:created xsi:type="dcterms:W3CDTF">2020-12-15T10:53:47Z</dcterms:created>
  <dcterms:modified xsi:type="dcterms:W3CDTF">2020-12-15T13:14:55Z</dcterms:modified>
</cp:coreProperties>
</file>