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85" r:id="rId4"/>
    <p:sldId id="286" r:id="rId5"/>
    <p:sldId id="276" r:id="rId6"/>
    <p:sldId id="287" r:id="rId7"/>
    <p:sldId id="288" r:id="rId8"/>
    <p:sldId id="272" r:id="rId9"/>
    <p:sldId id="289" r:id="rId10"/>
    <p:sldId id="277" r:id="rId11"/>
    <p:sldId id="290" r:id="rId12"/>
    <p:sldId id="291" r:id="rId13"/>
    <p:sldId id="293" r:id="rId14"/>
    <p:sldId id="278" r:id="rId15"/>
    <p:sldId id="279" r:id="rId16"/>
    <p:sldId id="280" r:id="rId17"/>
    <p:sldId id="294" r:id="rId18"/>
    <p:sldId id="281" r:id="rId19"/>
    <p:sldId id="295" r:id="rId20"/>
    <p:sldId id="296" r:id="rId21"/>
    <p:sldId id="282" r:id="rId22"/>
    <p:sldId id="297" r:id="rId23"/>
    <p:sldId id="283" r:id="rId24"/>
    <p:sldId id="284" r:id="rId25"/>
    <p:sldId id="29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678" autoAdjust="0"/>
  </p:normalViewPr>
  <p:slideViewPr>
    <p:cSldViewPr>
      <p:cViewPr varScale="1">
        <p:scale>
          <a:sx n="56" d="100"/>
          <a:sy n="56" d="100"/>
        </p:scale>
        <p:origin x="730" y="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481-9BFC-4431-8044-217AEA33C681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7FD-A54E-40CC-BA73-E5F6D39E3CFB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F35-3ECB-4EB7-8744-614D7F24C720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AC62-2C93-4514-972A-CB7810F0067B}" type="datetime1">
              <a:rPr lang="en-US" smtClean="0"/>
              <a:t>4/15/2018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65CA-34FA-488B-940F-68790C509C68}" type="datetime1">
              <a:rPr lang="en-US" smtClean="0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F555-6016-4968-A80C-6D30116FD07A}" type="datetime1">
              <a:rPr lang="en-US" smtClean="0"/>
              <a:t>4/15/2018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0E38-0DCC-4456-B564-877EB4424E8B}" type="datetime1">
              <a:rPr lang="en-US" smtClean="0"/>
              <a:t>4/15/2018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627-49EB-426A-B9F6-EDDF70AA41F3}" type="datetime1">
              <a:rPr lang="en-US" smtClean="0"/>
              <a:t>4/15/2018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A43C-A652-4575-AAF5-7F3BF7D423BA}" type="datetime1">
              <a:rPr lang="en-US" smtClean="0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D0CA-652E-450E-97AF-6D473A6A5184}" type="datetime1">
              <a:rPr lang="en-US" smtClean="0"/>
              <a:t>4/15/2018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EDE2E13-266A-47D1-8CA8-2AF58CA0D53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83" y="2060848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Terrorism</a:t>
            </a:r>
            <a:r>
              <a:rPr lang="en-US" dirty="0"/>
              <a:t> in europe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261248"/>
            <a:ext cx="7848600" cy="1143000"/>
          </a:xfrm>
        </p:spPr>
        <p:txBody>
          <a:bodyPr/>
          <a:lstStyle/>
          <a:p>
            <a:r>
              <a:rPr lang="en-US" dirty="0"/>
              <a:t>An in-depth analysis of the history and evolution of terror in the westernmost part of Eurasia.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EF17C-A970-49A7-B369-C8096834A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2741"/>
            <a:ext cx="2476714" cy="30673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9B4372F-AFFF-4C03-AFFD-80496CD016BF}"/>
              </a:ext>
            </a:extLst>
          </p:cNvPr>
          <p:cNvSpPr txBox="1">
            <a:spLocks/>
          </p:cNvSpPr>
          <p:nvPr/>
        </p:nvSpPr>
        <p:spPr>
          <a:xfrm>
            <a:off x="7318548" y="2613992"/>
            <a:ext cx="3700622" cy="2615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word-cloud, generated from the descriptions of each attack in Europe.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64D35-7C8D-462C-A110-EEE5811F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88" y="1763800"/>
            <a:ext cx="9433048" cy="407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1EA248-CC99-4921-A168-DD1B1308BC95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7702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1330B2-468D-4EC2-847D-D0E98140B25D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A5C36EE-F78A-4D29-AE47-DBB5E24C1536}"/>
              </a:ext>
            </a:extLst>
          </p:cNvPr>
          <p:cNvSpPr txBox="1">
            <a:spLocks/>
          </p:cNvSpPr>
          <p:nvPr/>
        </p:nvSpPr>
        <p:spPr>
          <a:xfrm>
            <a:off x="7318548" y="2613992"/>
            <a:ext cx="3700622" cy="2615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CB858B8-AC1E-4FA1-8B39-CE88F1A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284984"/>
            <a:ext cx="5040560" cy="217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DF6F66D7-FF41-4EE9-BB05-C81D0A0BD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3315513"/>
            <a:ext cx="4996197" cy="217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3E59F-DAA8-4A88-8923-853D950329EB}"/>
              </a:ext>
            </a:extLst>
          </p:cNvPr>
          <p:cNvSpPr txBox="1"/>
          <p:nvPr/>
        </p:nvSpPr>
        <p:spPr>
          <a:xfrm>
            <a:off x="6810674" y="2788244"/>
            <a:ext cx="18790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World-wide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F38AB-BA15-4CA6-BD9A-B0A80B94A7D1}"/>
              </a:ext>
            </a:extLst>
          </p:cNvPr>
          <p:cNvSpPr txBox="1"/>
          <p:nvPr/>
        </p:nvSpPr>
        <p:spPr>
          <a:xfrm>
            <a:off x="1197868" y="2788244"/>
            <a:ext cx="12426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Europe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030F7-8287-4753-A195-06E7128E9131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6667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1330B2-468D-4EC2-847D-D0E98140B25D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CB858B8-AC1E-4FA1-8B39-CE88F1A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5" y="1898273"/>
            <a:ext cx="4375403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DF6F66D7-FF41-4EE9-BB05-C81D0A0BD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98" y="1898273"/>
            <a:ext cx="4336894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3E59F-DAA8-4A88-8923-853D950329EB}"/>
              </a:ext>
            </a:extLst>
          </p:cNvPr>
          <p:cNvSpPr txBox="1"/>
          <p:nvPr/>
        </p:nvSpPr>
        <p:spPr>
          <a:xfrm>
            <a:off x="6722251" y="1556792"/>
            <a:ext cx="19480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World-wide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F38AB-BA15-4CA6-BD9A-B0A80B94A7D1}"/>
              </a:ext>
            </a:extLst>
          </p:cNvPr>
          <p:cNvSpPr txBox="1"/>
          <p:nvPr/>
        </p:nvSpPr>
        <p:spPr>
          <a:xfrm>
            <a:off x="1469485" y="1587321"/>
            <a:ext cx="144016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Europe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84BF496-9B79-4EF2-AB9A-3C8B41C24A89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12470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 terrorism is on the rise globally, we can clearly see that in Europe this situation is nothing new.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A6E18-1D38-49CB-99AA-7F5F0D237954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3922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1330B2-468D-4EC2-847D-D0E98140B25D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CB858B8-AC1E-4FA1-8B39-CE88F1A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5" y="1898273"/>
            <a:ext cx="4375403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DF6F66D7-FF41-4EE9-BB05-C81D0A0BD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98" y="1898273"/>
            <a:ext cx="4336894" cy="189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84BF496-9B79-4EF2-AB9A-3C8B41C24A89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 terrorism is on the rise globally, we can clearly see that in Europe this situation is nothing new.</a:t>
            </a:r>
          </a:p>
          <a:p>
            <a:r>
              <a:rPr lang="en-US" sz="2000" dirty="0"/>
              <a:t>In fact, 1978 and 1992 marked two similar peaks in terror-activity.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899FC-DEE6-4686-AC9E-2000AEB4DA11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over the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C2201-84F2-412C-8749-DDD9B115694C}"/>
              </a:ext>
            </a:extLst>
          </p:cNvPr>
          <p:cNvSpPr txBox="1"/>
          <p:nvPr/>
        </p:nvSpPr>
        <p:spPr>
          <a:xfrm>
            <a:off x="6722251" y="1556792"/>
            <a:ext cx="19480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World-wide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4C568-490B-49F8-B64D-63D7FFBFAB52}"/>
              </a:ext>
            </a:extLst>
          </p:cNvPr>
          <p:cNvSpPr txBox="1"/>
          <p:nvPr/>
        </p:nvSpPr>
        <p:spPr>
          <a:xfrm>
            <a:off x="1469485" y="1587321"/>
            <a:ext cx="144016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Europe</a:t>
            </a:r>
          </a:p>
        </p:txBody>
      </p:sp>
    </p:spTree>
    <p:extLst>
      <p:ext uri="{BB962C8B-B14F-4D97-AF65-F5344CB8AC3E}">
        <p14:creationId xmlns:p14="http://schemas.microsoft.com/office/powerpoint/2010/main" val="405988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627E5-BD11-4070-B8E6-AE1F86CDA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68"/>
          <a:stretch/>
        </p:blipFill>
        <p:spPr>
          <a:xfrm>
            <a:off x="1555113" y="1744216"/>
            <a:ext cx="9078598" cy="4205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AC6011-C58A-4C92-82FA-F48A754D5525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Most affected countries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1DE9756-2CBC-40FB-85D3-021FB188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*note that we refer to the continent of europe rather than the politico-economic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38FA58-6DE7-4620-8A27-71CBE71A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39" y="1772816"/>
            <a:ext cx="8754145" cy="4351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6B21CC-98DB-4175-8BAF-BF5415C69C06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Most popular attack types</a:t>
            </a:r>
          </a:p>
        </p:txBody>
      </p:sp>
    </p:spTree>
    <p:extLst>
      <p:ext uri="{BB962C8B-B14F-4D97-AF65-F5344CB8AC3E}">
        <p14:creationId xmlns:p14="http://schemas.microsoft.com/office/powerpoint/2010/main" val="1642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9D2D55-2618-4841-B7A2-0C7DD7025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66" y="1916832"/>
            <a:ext cx="8001892" cy="446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1D560-70EE-4553-9BA6-B96DD7573DC1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Attack type breakdown per country</a:t>
            </a:r>
          </a:p>
        </p:txBody>
      </p:sp>
    </p:spTree>
    <p:extLst>
      <p:ext uri="{BB962C8B-B14F-4D97-AF65-F5344CB8AC3E}">
        <p14:creationId xmlns:p14="http://schemas.microsoft.com/office/powerpoint/2010/main" val="39680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9D2D55-2618-4841-B7A2-0C7DD7025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78" y="1907420"/>
            <a:ext cx="4534067" cy="2529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D4C528-8C34-4167-B02E-05C645B21A7C}"/>
              </a:ext>
            </a:extLst>
          </p:cNvPr>
          <p:cNvSpPr txBox="1">
            <a:spLocks/>
          </p:cNvSpPr>
          <p:nvPr/>
        </p:nvSpPr>
        <p:spPr>
          <a:xfrm>
            <a:off x="2638028" y="4869160"/>
            <a:ext cx="6912768" cy="132556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can see that the methods of attack are quite proportionate throughout Europe, with Armed Assault and Assassination clearly being the go-to methods.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374A2-DE83-4E06-98BB-AEF4895FA0E3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Attack type breakdown per country</a:t>
            </a:r>
          </a:p>
        </p:txBody>
      </p:sp>
    </p:spTree>
    <p:extLst>
      <p:ext uri="{BB962C8B-B14F-4D97-AF65-F5344CB8AC3E}">
        <p14:creationId xmlns:p14="http://schemas.microsoft.com/office/powerpoint/2010/main" val="351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19A2C-ED24-4110-A4D0-1F73E7FD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0" y="1847939"/>
            <a:ext cx="7268783" cy="4317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5FCF-FD94-49B3-B958-2FF0A7B9C773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Deadliest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1247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19A2C-ED24-4110-A4D0-1F73E7FD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92" y="1814835"/>
            <a:ext cx="4172439" cy="2478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7D57B3B-5465-4430-A236-126F11C3B08B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 quite a few attacks by ISIS happened in 2017 (and are not included), the organizations first attack happened 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2006</a:t>
            </a:r>
            <a:r>
              <a:rPr lang="en-US" dirty="0"/>
              <a:t>.</a:t>
            </a:r>
          </a:p>
          <a:p>
            <a:r>
              <a:rPr lang="en-US" sz="2000" dirty="0"/>
              <a:t>With all the media attention one would think that they’d have, at least, appeared in the top-10.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D13B6-B08D-481E-BED2-BB94FDD18C47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Deadliest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5685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0" y="1844824"/>
            <a:ext cx="9753600" cy="4343400"/>
          </a:xfrm>
        </p:spPr>
        <p:txBody>
          <a:bodyPr/>
          <a:lstStyle/>
          <a:p>
            <a:r>
              <a:rPr lang="en-US" dirty="0"/>
              <a:t>Recent increase in terror-attacks.</a:t>
            </a: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19A2C-ED24-4110-A4D0-1F73E7FD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18" y="1801256"/>
            <a:ext cx="4163787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CC7D424-C33F-42DF-8082-50FF5189DC4A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While quite a few attacks by ISIS happened in 2017 (and are not included), the organizations first attack happened in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2006.</a:t>
            </a:r>
          </a:p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 all the media attention one would think that they’d have, at least, appeared in the top-10.</a:t>
            </a:r>
          </a:p>
          <a:p>
            <a:endParaRPr lang="en-US" sz="2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DDD1D-C598-4483-B1A5-6485DB056EAD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Deadliest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063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picture containing text, racquetball&#10;&#10;Description generated with high confidence">
            <a:extLst>
              <a:ext uri="{FF2B5EF4-FFF2-40B4-BE49-F238E27FC236}">
                <a16:creationId xmlns:a16="http://schemas.microsoft.com/office/drawing/2014/main" id="{2D9C878A-4CD2-45C7-9226-97C79FBD3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37" y="2132856"/>
            <a:ext cx="9157949" cy="3456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DFDD6D-7C41-4CA2-B0FE-17738B4A7416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of each organization from the ‘70s</a:t>
            </a:r>
          </a:p>
        </p:txBody>
      </p:sp>
    </p:spTree>
    <p:extLst>
      <p:ext uri="{BB962C8B-B14F-4D97-AF65-F5344CB8AC3E}">
        <p14:creationId xmlns:p14="http://schemas.microsoft.com/office/powerpoint/2010/main" val="20408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picture containing text, racquetball&#10;&#10;Description generated with high confidence">
            <a:extLst>
              <a:ext uri="{FF2B5EF4-FFF2-40B4-BE49-F238E27FC236}">
                <a16:creationId xmlns:a16="http://schemas.microsoft.com/office/drawing/2014/main" id="{2D9C878A-4CD2-45C7-9226-97C79FBD3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5" y="1844824"/>
            <a:ext cx="5299054" cy="2110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5D91CD-D544-49F7-9524-7AB1F30B374D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7416824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95959"/>
                </a:solidFill>
              </a:rPr>
              <a:t>That</a:t>
            </a:r>
            <a:r>
              <a:rPr lang="en-US" sz="1600" dirty="0"/>
              <a:t> green spike in recent years, could that be ISIS?</a:t>
            </a:r>
          </a:p>
          <a:p>
            <a:r>
              <a:rPr lang="en-US" sz="1600" dirty="0"/>
              <a:t>Nope. It is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Donetsk People's Republic</a:t>
            </a:r>
            <a:r>
              <a:rPr lang="en-US" sz="1600" dirty="0">
                <a:solidFill>
                  <a:srgbClr val="595959"/>
                </a:solidFill>
              </a:rPr>
              <a:t>, a Russia-backed organization in Ukraine.</a:t>
            </a:r>
          </a:p>
          <a:p>
            <a:r>
              <a:rPr lang="en-US" sz="1600" dirty="0">
                <a:solidFill>
                  <a:srgbClr val="595959"/>
                </a:solidFill>
              </a:rPr>
              <a:t>Yes, we know. We hadn’t heard of them either.</a:t>
            </a:r>
          </a:p>
          <a:p>
            <a:pPr marL="4572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B9020-221A-4385-A217-3DDF3E6C4705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Activity of each organization from the ‘70s</a:t>
            </a:r>
          </a:p>
        </p:txBody>
      </p:sp>
    </p:spTree>
    <p:extLst>
      <p:ext uri="{BB962C8B-B14F-4D97-AF65-F5344CB8AC3E}">
        <p14:creationId xmlns:p14="http://schemas.microsoft.com/office/powerpoint/2010/main" val="23518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839B03-0372-468B-A70F-29A4B0CD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996513"/>
            <a:ext cx="9753600" cy="4007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D57E2-7375-44D0-8CBC-C7E9EF4FAF13}"/>
              </a:ext>
            </a:extLst>
          </p:cNvPr>
          <p:cNvSpPr txBox="1"/>
          <p:nvPr/>
        </p:nvSpPr>
        <p:spPr>
          <a:xfrm>
            <a:off x="2133972" y="937419"/>
            <a:ext cx="70567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Association of each attack type with the group using it the most.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35498C-74DF-45E3-81EC-FB1A03A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*note that the subfigure on the right has the total attacks carried out through the specified type by all organizations.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close up of a colorful background&#10;&#10;Description generated with high confidence">
            <a:extLst>
              <a:ext uri="{FF2B5EF4-FFF2-40B4-BE49-F238E27FC236}">
                <a16:creationId xmlns:a16="http://schemas.microsoft.com/office/drawing/2014/main" id="{8764A6F6-D30D-4E4C-9E8B-1ADF660F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060848"/>
            <a:ext cx="9753600" cy="3898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E246F-D1C5-41B8-ACC5-60003E11EE1C}"/>
              </a:ext>
            </a:extLst>
          </p:cNvPr>
          <p:cNvSpPr txBox="1"/>
          <p:nvPr/>
        </p:nvSpPr>
        <p:spPr>
          <a:xfrm>
            <a:off x="2133972" y="937419"/>
            <a:ext cx="70567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Total amount of victims to victims killed, per country</a:t>
            </a:r>
          </a:p>
        </p:txBody>
      </p:sp>
    </p:spTree>
    <p:extLst>
      <p:ext uri="{BB962C8B-B14F-4D97-AF65-F5344CB8AC3E}">
        <p14:creationId xmlns:p14="http://schemas.microsoft.com/office/powerpoint/2010/main" val="18789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A close up of a colorful background&#10;&#10;Description generated with high confidence">
            <a:extLst>
              <a:ext uri="{FF2B5EF4-FFF2-40B4-BE49-F238E27FC236}">
                <a16:creationId xmlns:a16="http://schemas.microsoft.com/office/drawing/2014/main" id="{8764A6F6-D30D-4E4C-9E8B-1ADF660FC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01" y="2113692"/>
            <a:ext cx="5092822" cy="203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A65080B-7305-4A01-A7E7-CE688EC1A092}"/>
              </a:ext>
            </a:extLst>
          </p:cNvPr>
          <p:cNvSpPr txBox="1">
            <a:spLocks/>
          </p:cNvSpPr>
          <p:nvPr/>
        </p:nvSpPr>
        <p:spPr>
          <a:xfrm>
            <a:off x="2638028" y="4581128"/>
            <a:ext cx="6912768" cy="200223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95959"/>
                </a:solidFill>
              </a:rPr>
              <a:t>The two obvious outliers here are Russia and Ukraine, the only two countries on the continent to have more killed than wounded in terror-attacks.</a:t>
            </a:r>
          </a:p>
          <a:p>
            <a:r>
              <a:rPr lang="en-US" sz="1600" dirty="0">
                <a:solidFill>
                  <a:srgbClr val="595959"/>
                </a:solidFill>
              </a:rPr>
              <a:t>France is also mention-worthy as the country with the least percentage of deaths in terror-related attacks.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33F6D-ACBF-4244-8D91-342C5ECDDDB3}"/>
              </a:ext>
            </a:extLst>
          </p:cNvPr>
          <p:cNvSpPr txBox="1"/>
          <p:nvPr/>
        </p:nvSpPr>
        <p:spPr>
          <a:xfrm>
            <a:off x="2133972" y="937419"/>
            <a:ext cx="70567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Total amount of victims to victims killed, per country</a:t>
            </a:r>
          </a:p>
        </p:txBody>
      </p:sp>
    </p:spTree>
    <p:extLst>
      <p:ext uri="{BB962C8B-B14F-4D97-AF65-F5344CB8AC3E}">
        <p14:creationId xmlns:p14="http://schemas.microsoft.com/office/powerpoint/2010/main" val="5031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0" y="1844824"/>
            <a:ext cx="9753600" cy="4343400"/>
          </a:xfrm>
        </p:spPr>
        <p:txBody>
          <a:bodyPr/>
          <a:lstStyle/>
          <a:p>
            <a:r>
              <a:rPr lang="en-US" dirty="0"/>
              <a:t>Recent increase in terror-attacks.</a:t>
            </a:r>
          </a:p>
          <a:p>
            <a:r>
              <a:rPr lang="en-US" dirty="0"/>
              <a:t>Media tend to be inaccurate and untrustworthy, just like poorly-made histograms.</a:t>
            </a:r>
          </a:p>
        </p:txBody>
      </p:sp>
    </p:spTree>
    <p:extLst>
      <p:ext uri="{BB962C8B-B14F-4D97-AF65-F5344CB8AC3E}">
        <p14:creationId xmlns:p14="http://schemas.microsoft.com/office/powerpoint/2010/main" val="10898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00" y="1844824"/>
            <a:ext cx="9753600" cy="4343400"/>
          </a:xfrm>
        </p:spPr>
        <p:txBody>
          <a:bodyPr/>
          <a:lstStyle/>
          <a:p>
            <a:r>
              <a:rPr lang="en-US" dirty="0"/>
              <a:t>Recent increase in terror-attacks.</a:t>
            </a:r>
          </a:p>
          <a:p>
            <a:r>
              <a:rPr lang="en-US" dirty="0"/>
              <a:t>Media tend to be inaccurate and untrustworthy, just like poorly-made histograms.</a:t>
            </a:r>
          </a:p>
          <a:p>
            <a:r>
              <a:rPr lang="en-US" dirty="0"/>
              <a:t>Data-driven insight can help shed light on the truth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35B2C9-B4E9-43C9-8E55-BFD0F3147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4279106"/>
            <a:ext cx="2304256" cy="2304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8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1026489"/>
              </p:ext>
            </p:extLst>
          </p:nvPr>
        </p:nvGraphicFramePr>
        <p:xfrm>
          <a:off x="1233488" y="2332856"/>
          <a:ext cx="4860924" cy="2209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Europe-only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10436" y="2613992"/>
            <a:ext cx="4708734" cy="2615208"/>
          </a:xfrm>
        </p:spPr>
        <p:txBody>
          <a:bodyPr>
            <a:normAutofit/>
          </a:bodyPr>
          <a:lstStyle/>
          <a:p>
            <a:r>
              <a:rPr lang="en-US" sz="2000" dirty="0"/>
              <a:t>Found in Kaggle.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00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233488" y="2332856"/>
          <a:ext cx="4860924" cy="2209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Europe-only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10436" y="2613992"/>
            <a:ext cx="4708734" cy="2615208"/>
          </a:xfrm>
        </p:spPr>
        <p:txBody>
          <a:bodyPr>
            <a:normAutofit/>
          </a:bodyPr>
          <a:lstStyle/>
          <a:p>
            <a:r>
              <a:rPr lang="en-US" sz="2000" dirty="0"/>
              <a:t>Found in Kaggle.</a:t>
            </a:r>
          </a:p>
          <a:p>
            <a:r>
              <a:rPr lang="en-US" sz="2000" dirty="0"/>
              <a:t>Contains world-wide data on terrorism.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8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dataset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233488" y="2332856"/>
          <a:ext cx="4860924" cy="2209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Europe-only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10436" y="2613992"/>
            <a:ext cx="4708734" cy="2615208"/>
          </a:xfrm>
        </p:spPr>
        <p:txBody>
          <a:bodyPr>
            <a:normAutofit/>
          </a:bodyPr>
          <a:lstStyle/>
          <a:p>
            <a:r>
              <a:rPr lang="en-US" sz="2000" dirty="0"/>
              <a:t>Found in Kaggle.</a:t>
            </a:r>
          </a:p>
          <a:p>
            <a:r>
              <a:rPr lang="en-US" sz="2000" dirty="0"/>
              <a:t>Contains world-wide data on terrorism.</a:t>
            </a:r>
          </a:p>
          <a:p>
            <a:r>
              <a:rPr lang="en-US" sz="2000" dirty="0"/>
              <a:t>Covers 46 years, 1970s to 2016.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9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0B76E-B96B-42A8-A4AC-B1514263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32" y="1600200"/>
            <a:ext cx="6840760" cy="49279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1216E-9E3A-404A-AE29-20F06928881A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Word-cloud</a:t>
            </a:r>
          </a:p>
        </p:txBody>
      </p:sp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Exploratory analysis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0B76E-B96B-42A8-A4AC-B1514263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111707"/>
            <a:ext cx="5256584" cy="37867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9B4372F-AFFF-4C03-AFFD-80496CD016BF}"/>
              </a:ext>
            </a:extLst>
          </p:cNvPr>
          <p:cNvSpPr txBox="1">
            <a:spLocks/>
          </p:cNvSpPr>
          <p:nvPr/>
        </p:nvSpPr>
        <p:spPr>
          <a:xfrm>
            <a:off x="7318548" y="2613992"/>
            <a:ext cx="3700622" cy="2615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word-cloud, generated from the descriptions of attacks carried-out in Europe.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B3A67-3D57-46AF-89B3-01B3D3ED31F9}"/>
              </a:ext>
            </a:extLst>
          </p:cNvPr>
          <p:cNvSpPr txBox="1"/>
          <p:nvPr/>
        </p:nvSpPr>
        <p:spPr>
          <a:xfrm>
            <a:off x="2133972" y="937419"/>
            <a:ext cx="70567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Word-cloud</a:t>
            </a:r>
          </a:p>
        </p:txBody>
      </p:sp>
    </p:spTree>
    <p:extLst>
      <p:ext uri="{BB962C8B-B14F-4D97-AF65-F5344CB8AC3E}">
        <p14:creationId xmlns:p14="http://schemas.microsoft.com/office/powerpoint/2010/main" val="3761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173</TotalTime>
  <Words>595</Words>
  <Application>Microsoft Office PowerPoint</Application>
  <PresentationFormat>Custom</PresentationFormat>
  <Paragraphs>118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Continental Europe 16x9</vt:lpstr>
      <vt:lpstr>Terrorism in europe</vt:lpstr>
      <vt:lpstr>The idea</vt:lpstr>
      <vt:lpstr>The idea</vt:lpstr>
      <vt:lpstr>The idea</vt:lpstr>
      <vt:lpstr>The dataset </vt:lpstr>
      <vt:lpstr>The dataset </vt:lpstr>
      <vt:lpstr>The dataset </vt:lpstr>
      <vt:lpstr>Exploratory analysis </vt:lpstr>
      <vt:lpstr>Exploratory analysis </vt:lpstr>
      <vt:lpstr>Exploratory analysis </vt:lpstr>
      <vt:lpstr>PowerPoint Presentation</vt:lpstr>
      <vt:lpstr>PowerPoint Presentation</vt:lpstr>
      <vt:lpstr>PowerPoint Presentation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  <vt:lpstr>Exploratory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Terrorism in europe</dc:title>
  <dc:creator>Georgios Kavousanos</dc:creator>
  <cp:lastModifiedBy>Georgios Kavousanos</cp:lastModifiedBy>
  <cp:revision>20</cp:revision>
  <dcterms:created xsi:type="dcterms:W3CDTF">2018-04-15T09:28:56Z</dcterms:created>
  <dcterms:modified xsi:type="dcterms:W3CDTF">2018-04-15T12:24:43Z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