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9" r:id="rId27"/>
    <p:sldId id="290" r:id="rId28"/>
    <p:sldId id="291" r:id="rId29"/>
    <p:sldId id="283" r:id="rId30"/>
    <p:sldId id="284" r:id="rId31"/>
    <p:sldId id="285" r:id="rId32"/>
    <p:sldId id="286" r:id="rId33"/>
    <p:sldId id="287" r:id="rId34"/>
    <p:sldId id="288"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33161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40190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65792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181229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212870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E8700B4-22A4-49CE-8365-7BDEDCB9AC9D}" type="datetimeFigureOut">
              <a:rPr lang="ru-RU" smtClean="0"/>
              <a:t>01.01.2024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5041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E8700B4-22A4-49CE-8365-7BDEDCB9AC9D}" type="datetimeFigureOut">
              <a:rPr lang="ru-RU" smtClean="0"/>
              <a:t>01.01.2024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16212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E8700B4-22A4-49CE-8365-7BDEDCB9AC9D}" type="datetimeFigureOut">
              <a:rPr lang="ru-RU" smtClean="0"/>
              <a:t>01.01.2024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408424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E8700B4-22A4-49CE-8365-7BDEDCB9AC9D}" type="datetimeFigureOut">
              <a:rPr lang="ru-RU" smtClean="0"/>
              <a:t>01.01.2024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416147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E8700B4-22A4-49CE-8365-7BDEDCB9AC9D}" type="datetimeFigureOut">
              <a:rPr lang="ru-RU" smtClean="0"/>
              <a:t>01.01.2024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211518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E8700B4-22A4-49CE-8365-7BDEDCB9AC9D}" type="datetimeFigureOut">
              <a:rPr lang="ru-RU" smtClean="0"/>
              <a:t>01.01.2024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A7168C-7B04-40DA-B819-9A980A644E59}" type="slidenum">
              <a:rPr lang="ru-RU" smtClean="0"/>
              <a:t>‹#›</a:t>
            </a:fld>
            <a:endParaRPr lang="ru-RU"/>
          </a:p>
        </p:txBody>
      </p:sp>
    </p:spTree>
    <p:extLst>
      <p:ext uri="{BB962C8B-B14F-4D97-AF65-F5344CB8AC3E}">
        <p14:creationId xmlns:p14="http://schemas.microsoft.com/office/powerpoint/2010/main" val="301917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700B4-22A4-49CE-8365-7BDEDCB9AC9D}" type="datetimeFigureOut">
              <a:rPr lang="ru-RU" smtClean="0"/>
              <a:t>01.01.2024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7168C-7B04-40DA-B819-9A980A644E59}" type="slidenum">
              <a:rPr lang="ru-RU" smtClean="0"/>
              <a:t>‹#›</a:t>
            </a:fld>
            <a:endParaRPr lang="ru-RU"/>
          </a:p>
        </p:txBody>
      </p:sp>
    </p:spTree>
    <p:extLst>
      <p:ext uri="{BB962C8B-B14F-4D97-AF65-F5344CB8AC3E}">
        <p14:creationId xmlns:p14="http://schemas.microsoft.com/office/powerpoint/2010/main" val="287829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67544" y="2852936"/>
            <a:ext cx="8312472" cy="1655256"/>
          </a:xfrm>
          <a:prstGeom prst="rect">
            <a:avLst/>
          </a:prstGeom>
          <a:noFill/>
          <a:ln>
            <a:noFill/>
          </a:ln>
          <a:extLst/>
        </p:spPr>
        <p:txBody>
          <a:bodyPr wrap="square" lIns="36000" tIns="36000" rIns="36000">
            <a:spAutoFit/>
          </a:bodyPr>
          <a:lstStyle/>
          <a:p>
            <a:pPr indent="536575" algn="just">
              <a:lnSpc>
                <a:spcPts val="1800"/>
              </a:lnSpc>
            </a:pPr>
            <a:endParaRPr lang="ru-RU" sz="500" b="1" dirty="0">
              <a:solidFill>
                <a:srgbClr val="000000"/>
              </a:solidFill>
              <a:latin typeface="Times New Roman" pitchFamily="18" charset="0"/>
              <a:cs typeface="Times New Roman" pitchFamily="18" charset="0"/>
            </a:endParaRPr>
          </a:p>
          <a:p>
            <a:pPr algn="ctr">
              <a:lnSpc>
                <a:spcPts val="2400"/>
              </a:lnSpc>
              <a:spcBef>
                <a:spcPct val="0"/>
              </a:spcBef>
              <a:defRPr/>
            </a:pPr>
            <a:r>
              <a:rPr lang="ru-RU" sz="3200" b="1" spc="-80" dirty="0">
                <a:solidFill>
                  <a:schemeClr val="tx2"/>
                </a:solidFill>
                <a:latin typeface="Times New Roman" pitchFamily="18" charset="0"/>
                <a:cs typeface="Times New Roman" pitchFamily="18" charset="0"/>
              </a:rPr>
              <a:t>Тема </a:t>
            </a:r>
            <a:r>
              <a:rPr lang="ru-RU" sz="3200" b="1" spc="-80" dirty="0" smtClean="0">
                <a:solidFill>
                  <a:schemeClr val="tx2"/>
                </a:solidFill>
                <a:latin typeface="Times New Roman" pitchFamily="18" charset="0"/>
                <a:cs typeface="Times New Roman" pitchFamily="18" charset="0"/>
              </a:rPr>
              <a:t>лекции: </a:t>
            </a:r>
            <a:endParaRPr lang="ru-RU" sz="3200" b="1" spc="-80" dirty="0">
              <a:solidFill>
                <a:schemeClr val="tx2"/>
              </a:solidFill>
              <a:latin typeface="Times New Roman" pitchFamily="18" charset="0"/>
              <a:cs typeface="Times New Roman" pitchFamily="18" charset="0"/>
            </a:endParaRPr>
          </a:p>
          <a:p>
            <a:pPr algn="ctr">
              <a:lnSpc>
                <a:spcPct val="120000"/>
              </a:lnSpc>
            </a:pPr>
            <a:r>
              <a:rPr lang="ru-RU" sz="2800" b="1" dirty="0" smtClean="0">
                <a:solidFill>
                  <a:srgbClr val="000000"/>
                </a:solidFill>
                <a:latin typeface="Times New Roman" pitchFamily="18" charset="0"/>
                <a:cs typeface="Times New Roman" pitchFamily="18" charset="0"/>
              </a:rPr>
              <a:t>«Интеллектуальная собственность </a:t>
            </a:r>
          </a:p>
          <a:p>
            <a:pPr algn="ctr">
              <a:lnSpc>
                <a:spcPct val="120000"/>
              </a:lnSpc>
            </a:pPr>
            <a:r>
              <a:rPr lang="ru-RU" sz="2800" b="1" dirty="0" smtClean="0">
                <a:solidFill>
                  <a:srgbClr val="000000"/>
                </a:solidFill>
                <a:latin typeface="Times New Roman" pitchFamily="18" charset="0"/>
                <a:cs typeface="Times New Roman" pitchFamily="18" charset="0"/>
              </a:rPr>
              <a:t>как объект оценки»</a:t>
            </a:r>
            <a:endParaRPr lang="ru-RU" sz="2800" b="1" dirty="0" smtClean="0">
              <a:solidFill>
                <a:srgbClr val="000000"/>
              </a:solidFill>
              <a:latin typeface="Times New Roman" pitchFamily="18" charset="0"/>
              <a:cs typeface="Times New Roman" pitchFamily="18"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332" y="0"/>
            <a:ext cx="18859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10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75556" y="335846"/>
            <a:ext cx="7992888" cy="4924425"/>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2. Режим общественного достояния.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Установление </a:t>
            </a:r>
            <a:r>
              <a:rPr lang="ru-RU" sz="2000" dirty="0">
                <a:solidFill>
                  <a:srgbClr val="000000"/>
                </a:solidFill>
                <a:latin typeface="Times New Roman" pitchFamily="18" charset="0"/>
                <a:cs typeface="Times New Roman" pitchFamily="18" charset="0"/>
              </a:rPr>
              <a:t>режима общественного достояния в отношении информации обусловлено необходимостью придания отдельным разновидностям сведений качеств, общественно необходимых и полезных всем членам общества.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таком режиме может находиться </a:t>
            </a:r>
            <a:r>
              <a:rPr lang="ru-RU" sz="2000" b="1" u="sng" dirty="0">
                <a:solidFill>
                  <a:srgbClr val="000000"/>
                </a:solidFill>
                <a:latin typeface="Times New Roman" pitchFamily="18" charset="0"/>
                <a:cs typeface="Times New Roman" pitchFamily="18" charset="0"/>
              </a:rPr>
              <a:t>не любая общедоступная информация, а лишь та, которая незаменима и по своей природе уникальна </a:t>
            </a:r>
            <a:endParaRPr lang="ru-RU" sz="2000" b="1" u="sng"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a:t>
            </a:r>
            <a:r>
              <a:rPr lang="ru-RU" sz="2000" dirty="0">
                <a:solidFill>
                  <a:srgbClr val="000000"/>
                </a:solidFill>
                <a:latin typeface="Times New Roman" pitchFamily="18" charset="0"/>
                <a:cs typeface="Times New Roman" pitchFamily="18" charset="0"/>
              </a:rPr>
              <a:t>например, сведения о научных открытиях, уникальные рукописи, документы, архивы, произведения устного народного </a:t>
            </a:r>
            <a:r>
              <a:rPr lang="ru-RU" sz="2000" dirty="0" smtClean="0">
                <a:solidFill>
                  <a:srgbClr val="000000"/>
                </a:solidFill>
                <a:latin typeface="Times New Roman" pitchFamily="18" charset="0"/>
                <a:cs typeface="Times New Roman" pitchFamily="18" charset="0"/>
              </a:rPr>
              <a:t>творчества, др.).</a:t>
            </a: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Принципы, на которых основывается режим общественного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достояния: </a:t>
            </a: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общедоступность</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равенство </a:t>
            </a:r>
            <a:r>
              <a:rPr lang="ru-RU" sz="2000" dirty="0">
                <a:solidFill>
                  <a:srgbClr val="000000"/>
                </a:solidFill>
                <a:latin typeface="Times New Roman" pitchFamily="18" charset="0"/>
                <a:cs typeface="Times New Roman" pitchFamily="18" charset="0"/>
              </a:rPr>
              <a:t>возможностей на доступ; </a:t>
            </a:r>
            <a:endParaRPr lang="ru-RU" sz="2000" dirty="0" smtClean="0">
              <a:solidFill>
                <a:srgbClr val="000000"/>
              </a:solidFill>
              <a:latin typeface="Times New Roman" pitchFamily="18" charset="0"/>
              <a:cs typeface="Times New Roman" pitchFamily="18" charset="0"/>
            </a:endParaRP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обеспеченность </a:t>
            </a:r>
            <a:r>
              <a:rPr lang="ru-RU" sz="2000" dirty="0">
                <a:solidFill>
                  <a:srgbClr val="000000"/>
                </a:solidFill>
                <a:latin typeface="Times New Roman" pitchFamily="18" charset="0"/>
                <a:cs typeface="Times New Roman" pitchFamily="18" charset="0"/>
              </a:rPr>
              <a:t>информации особой охраной государства.</a:t>
            </a:r>
          </a:p>
        </p:txBody>
      </p:sp>
    </p:spTree>
    <p:extLst>
      <p:ext uri="{BB962C8B-B14F-4D97-AF65-F5344CB8AC3E}">
        <p14:creationId xmlns:p14="http://schemas.microsoft.com/office/powerpoint/2010/main" val="283446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776" y="628234"/>
            <a:ext cx="8604448" cy="5601533"/>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3. Режим массовой информации.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отличие от режима исключительных прав и режима общественного достояния режим массовой информации характеризуется </a:t>
            </a:r>
            <a:r>
              <a:rPr lang="ru-RU" sz="2000" b="1" u="sng" dirty="0">
                <a:solidFill>
                  <a:srgbClr val="000000"/>
                </a:solidFill>
                <a:latin typeface="Times New Roman" pitchFamily="18" charset="0"/>
                <a:cs typeface="Times New Roman" pitchFamily="18" charset="0"/>
              </a:rPr>
              <a:t>меньшей степенью формализации информационных отношений применительно к ее потребителям. </a:t>
            </a:r>
            <a:endParaRPr lang="ru-RU" sz="2000" b="1" u="sng" dirty="0" smtClean="0">
              <a:solidFill>
                <a:srgbClr val="000000"/>
              </a:solidFill>
              <a:latin typeface="Times New Roman" pitchFamily="18" charset="0"/>
              <a:cs typeface="Times New Roman" pitchFamily="18" charset="0"/>
            </a:endParaRPr>
          </a:p>
          <a:p>
            <a:pPr algn="just"/>
            <a:endParaRPr lang="ru-RU" sz="2000" b="1" u="sng"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целом </a:t>
            </a:r>
            <a:r>
              <a:rPr lang="ru-RU" sz="2000" b="1" u="sng" dirty="0">
                <a:solidFill>
                  <a:srgbClr val="000000"/>
                </a:solidFill>
                <a:latin typeface="Times New Roman" pitchFamily="18" charset="0"/>
                <a:cs typeface="Times New Roman" pitchFamily="18" charset="0"/>
              </a:rPr>
              <a:t>потребитель массовой информации </a:t>
            </a:r>
            <a:r>
              <a:rPr lang="ru-RU" sz="2000" dirty="0">
                <a:solidFill>
                  <a:srgbClr val="000000"/>
                </a:solidFill>
                <a:latin typeface="Times New Roman" pitchFamily="18" charset="0"/>
                <a:cs typeface="Times New Roman" pitchFamily="18" charset="0"/>
              </a:rPr>
              <a:t>в отличие от потребителя информации, существующей в форме охраняемых результатов интеллектуальной деятельности или информации, отнесенной к общественному достоянию, </a:t>
            </a:r>
            <a:endParaRPr lang="ru-RU" sz="2000" dirty="0" smtClean="0">
              <a:solidFill>
                <a:srgbClr val="000000"/>
              </a:solidFill>
              <a:latin typeface="Times New Roman" pitchFamily="18" charset="0"/>
              <a:cs typeface="Times New Roman" pitchFamily="18" charset="0"/>
            </a:endParaRPr>
          </a:p>
          <a:p>
            <a:pPr algn="just"/>
            <a:r>
              <a:rPr lang="ru-RU" sz="2000" b="1" u="sng" dirty="0" smtClean="0">
                <a:solidFill>
                  <a:srgbClr val="000000"/>
                </a:solidFill>
                <a:latin typeface="Times New Roman" pitchFamily="18" charset="0"/>
                <a:cs typeface="Times New Roman" pitchFamily="18" charset="0"/>
              </a:rPr>
              <a:t>не </a:t>
            </a:r>
            <a:r>
              <a:rPr lang="ru-RU" sz="2000" b="1" u="sng" dirty="0">
                <a:solidFill>
                  <a:srgbClr val="000000"/>
                </a:solidFill>
                <a:latin typeface="Times New Roman" pitchFamily="18" charset="0"/>
                <a:cs typeface="Times New Roman" pitchFamily="18" charset="0"/>
              </a:rPr>
              <a:t>ограничен какими-либо запретами, помимо социальных ограничений возможности выбора или языковых барьеров, которые не относятся к сфере правовой регламентации. </a:t>
            </a:r>
            <a:endParaRPr lang="ru-RU" sz="2000" b="1" u="sng"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b="1" u="sng" dirty="0">
                <a:solidFill>
                  <a:srgbClr val="000000"/>
                </a:solidFill>
                <a:latin typeface="Times New Roman" pitchFamily="18" charset="0"/>
                <a:cs typeface="Times New Roman" pitchFamily="18" charset="0"/>
              </a:rPr>
              <a:t>Действующие </a:t>
            </a:r>
            <a:r>
              <a:rPr lang="ru-RU" sz="2000" b="1" u="sng" dirty="0">
                <a:solidFill>
                  <a:srgbClr val="000000"/>
                </a:solidFill>
                <a:latin typeface="Times New Roman" pitchFamily="18" charset="0"/>
                <a:cs typeface="Times New Roman" pitchFamily="18" charset="0"/>
              </a:rPr>
              <a:t>нормативные запреты </a:t>
            </a:r>
            <a:endParaRPr lang="ru-RU" sz="2000" b="1" u="sng"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касаются </a:t>
            </a:r>
            <a:r>
              <a:rPr lang="ru-RU" sz="2000" dirty="0">
                <a:solidFill>
                  <a:srgbClr val="000000"/>
                </a:solidFill>
                <a:latin typeface="Times New Roman" pitchFamily="18" charset="0"/>
                <a:cs typeface="Times New Roman" pitchFamily="18" charset="0"/>
              </a:rPr>
              <a:t>лиц, производящих для неограниченного круга </a:t>
            </a:r>
            <a:r>
              <a:rPr lang="ru-RU" sz="2000" dirty="0" err="1" smtClean="0">
                <a:solidFill>
                  <a:srgbClr val="000000"/>
                </a:solidFill>
                <a:latin typeface="Times New Roman" pitchFamily="18" charset="0"/>
                <a:cs typeface="Times New Roman" pitchFamily="18" charset="0"/>
              </a:rPr>
              <a:t>потребит</a:t>
            </a:r>
            <a:r>
              <a:rPr lang="ru-RU" sz="2000" dirty="0" err="1">
                <a:solidFill>
                  <a:srgbClr val="000000"/>
                </a:solidFill>
                <a:latin typeface="Times New Roman" pitchFamily="18" charset="0"/>
                <a:cs typeface="Times New Roman" pitchFamily="18" charset="0"/>
              </a:rPr>
              <a:t>в</a:t>
            </a:r>
            <a:r>
              <a:rPr lang="ru-RU" sz="2000" dirty="0">
                <a:solidFill>
                  <a:srgbClr val="000000"/>
                </a:solidFill>
                <a:latin typeface="Times New Roman" pitchFamily="18" charset="0"/>
                <a:cs typeface="Times New Roman" pitchFamily="18" charset="0"/>
              </a:rPr>
              <a:t> основном </a:t>
            </a:r>
            <a:r>
              <a:rPr lang="ru-RU" sz="2000" dirty="0" smtClean="0">
                <a:solidFill>
                  <a:srgbClr val="000000"/>
                </a:solidFill>
                <a:latin typeface="Times New Roman" pitchFamily="18" charset="0"/>
                <a:cs typeface="Times New Roman" pitchFamily="18" charset="0"/>
              </a:rPr>
              <a:t>елей </a:t>
            </a:r>
            <a:r>
              <a:rPr lang="ru-RU" sz="2000" dirty="0">
                <a:solidFill>
                  <a:srgbClr val="000000"/>
                </a:solidFill>
                <a:latin typeface="Times New Roman" pitchFamily="18" charset="0"/>
                <a:cs typeface="Times New Roman" pitchFamily="18" charset="0"/>
              </a:rPr>
              <a:t>печатные, аудио-, аудиовизуальные и иные сообщения и материалы. </a:t>
            </a:r>
          </a:p>
        </p:txBody>
      </p:sp>
    </p:spTree>
    <p:extLst>
      <p:ext uri="{BB962C8B-B14F-4D97-AF65-F5344CB8AC3E}">
        <p14:creationId xmlns:p14="http://schemas.microsoft.com/office/powerpoint/2010/main" val="13480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1228398"/>
            <a:ext cx="8208912" cy="4401205"/>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К информации, распространение и (или) предоставление которой ограничено, относится: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информация </a:t>
            </a:r>
            <a:r>
              <a:rPr lang="ru-RU" sz="2000" dirty="0">
                <a:solidFill>
                  <a:srgbClr val="000000"/>
                </a:solidFill>
                <a:latin typeface="Times New Roman" pitchFamily="18" charset="0"/>
                <a:cs typeface="Times New Roman" pitchFamily="18" charset="0"/>
              </a:rPr>
              <a:t>о частной жизни физического лица и персональные данные;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сведения</a:t>
            </a:r>
            <a:r>
              <a:rPr lang="ru-RU" sz="2000" dirty="0">
                <a:solidFill>
                  <a:srgbClr val="000000"/>
                </a:solidFill>
                <a:latin typeface="Times New Roman" pitchFamily="18" charset="0"/>
                <a:cs typeface="Times New Roman" pitchFamily="18" charset="0"/>
              </a:rPr>
              <a:t>, составляющие государственные секреты;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служебная </a:t>
            </a:r>
            <a:r>
              <a:rPr lang="ru-RU" sz="2000" dirty="0">
                <a:solidFill>
                  <a:srgbClr val="000000"/>
                </a:solidFill>
                <a:latin typeface="Times New Roman" pitchFamily="18" charset="0"/>
                <a:cs typeface="Times New Roman" pitchFamily="18" charset="0"/>
              </a:rPr>
              <a:t>информация ограниченного распространения;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информация</a:t>
            </a:r>
            <a:r>
              <a:rPr lang="ru-RU" sz="2000" dirty="0">
                <a:solidFill>
                  <a:srgbClr val="000000"/>
                </a:solidFill>
                <a:latin typeface="Times New Roman" pitchFamily="18" charset="0"/>
                <a:cs typeface="Times New Roman" pitchFamily="18" charset="0"/>
              </a:rPr>
              <a:t>, составляющая коммерческую, профессиональную, банковскую и иную охраняемую законом тайну;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информация</a:t>
            </a:r>
            <a:r>
              <a:rPr lang="ru-RU" sz="2000" dirty="0">
                <a:solidFill>
                  <a:srgbClr val="000000"/>
                </a:solidFill>
                <a:latin typeface="Times New Roman" pitchFamily="18" charset="0"/>
                <a:cs typeface="Times New Roman" pitchFamily="18" charset="0"/>
              </a:rPr>
              <a:t>, содержащаяся в делах об административных правонарушениях, материалах и уголовных делах органов уголовного преследования и суда до завершения производства по делу;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иная </a:t>
            </a:r>
            <a:r>
              <a:rPr lang="ru-RU" sz="2000" dirty="0">
                <a:solidFill>
                  <a:srgbClr val="000000"/>
                </a:solidFill>
                <a:latin typeface="Times New Roman" pitchFamily="18" charset="0"/>
                <a:cs typeface="Times New Roman" pitchFamily="18" charset="0"/>
              </a:rPr>
              <a:t>информация, доступ к которой ограничен законодательными актами Республики Беларусь.</a:t>
            </a:r>
          </a:p>
        </p:txBody>
      </p:sp>
    </p:spTree>
    <p:extLst>
      <p:ext uri="{BB962C8B-B14F-4D97-AF65-F5344CB8AC3E}">
        <p14:creationId xmlns:p14="http://schemas.microsoft.com/office/powerpoint/2010/main" val="76670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476672"/>
            <a:ext cx="8352928" cy="5539978"/>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К</a:t>
            </a:r>
            <a:r>
              <a:rPr lang="ru-RU" sz="2000" dirty="0">
                <a:solidFill>
                  <a:srgbClr val="000000"/>
                </a:solidFill>
                <a:latin typeface="Times New Roman" pitchFamily="18" charset="0"/>
                <a:cs typeface="Times New Roman" pitchFamily="18" charset="0"/>
              </a:rPr>
              <a:t>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служебной информации ограниченного распространения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относятся</a:t>
            </a:r>
          </a:p>
          <a:p>
            <a:pPr algn="just"/>
            <a:r>
              <a:rPr lang="ru-RU" sz="2000" dirty="0" smtClean="0">
                <a:solidFill>
                  <a:srgbClr val="000000"/>
                </a:solidFill>
                <a:latin typeface="Times New Roman" pitchFamily="18" charset="0"/>
                <a:cs typeface="Times New Roman" pitchFamily="18" charset="0"/>
              </a:rPr>
              <a:t>сведения</a:t>
            </a:r>
            <a:r>
              <a:rPr lang="ru-RU" sz="2000" dirty="0">
                <a:solidFill>
                  <a:srgbClr val="000000"/>
                </a:solidFill>
                <a:latin typeface="Times New Roman" pitchFamily="18" charset="0"/>
                <a:cs typeface="Times New Roman" pitchFamily="18" charset="0"/>
              </a:rPr>
              <a:t>, касающиеся деятельности государственного органа, юридического лица, распространение и (или) предоставление которых </a:t>
            </a:r>
            <a:r>
              <a:rPr lang="ru-RU" sz="2000" b="1" u="sng" dirty="0">
                <a:solidFill>
                  <a:srgbClr val="000000"/>
                </a:solidFill>
                <a:latin typeface="Times New Roman" pitchFamily="18" charset="0"/>
                <a:cs typeface="Times New Roman" pitchFamily="18" charset="0"/>
              </a:rPr>
              <a:t>могут причинить вред национальной безопасности Республики Беларусь, общественному порядку, нравственности, правам, свободам и законным интересам физических лиц</a:t>
            </a:r>
            <a:r>
              <a:rPr lang="ru-RU" sz="2000" dirty="0">
                <a:solidFill>
                  <a:srgbClr val="000000"/>
                </a:solidFill>
                <a:latin typeface="Times New Roman" pitchFamily="18" charset="0"/>
                <a:cs typeface="Times New Roman" pitchFamily="18" charset="0"/>
              </a:rPr>
              <a:t>, в том числе их чести и достоинству, личной и семейной жизни, а также правам и законным интересам юридических лиц и которые не отнесены к государственным секретам</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Сведения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относятся к служебной информации ограниченного распространения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b="1" u="sng" dirty="0" smtClean="0">
                <a:solidFill>
                  <a:srgbClr val="000000"/>
                </a:solidFill>
                <a:latin typeface="Times New Roman" pitchFamily="18" charset="0"/>
                <a:cs typeface="Times New Roman" pitchFamily="18" charset="0"/>
              </a:rPr>
              <a:t>в </a:t>
            </a:r>
            <a:r>
              <a:rPr lang="ru-RU" sz="2000" b="1" u="sng" dirty="0">
                <a:solidFill>
                  <a:srgbClr val="000000"/>
                </a:solidFill>
                <a:latin typeface="Times New Roman" pitchFamily="18" charset="0"/>
                <a:cs typeface="Times New Roman" pitchFamily="18" charset="0"/>
              </a:rPr>
              <a:t>соответствии с перечнем сведений</a:t>
            </a:r>
            <a:r>
              <a:rPr lang="ru-RU" sz="2000" dirty="0">
                <a:solidFill>
                  <a:srgbClr val="000000"/>
                </a:solidFill>
                <a:latin typeface="Times New Roman" pitchFamily="18" charset="0"/>
                <a:cs typeface="Times New Roman" pitchFamily="18" charset="0"/>
              </a:rPr>
              <a:t>, относящихся к служебной информации ограниченного распространения, определяемым Советом Министров Республики Беларусь, а также в случаях, предусмотренных законами Республики Беларусь и решениями Президента Республики Беларусь. </a:t>
            </a:r>
          </a:p>
        </p:txBody>
      </p:sp>
    </p:spTree>
    <p:extLst>
      <p:ext uri="{BB962C8B-B14F-4D97-AF65-F5344CB8AC3E}">
        <p14:creationId xmlns:p14="http://schemas.microsoft.com/office/powerpoint/2010/main" val="65622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276872"/>
            <a:ext cx="7704856" cy="1815882"/>
          </a:xfrm>
          <a:prstGeom prst="rect">
            <a:avLst/>
          </a:prstGeom>
          <a:noFill/>
        </p:spPr>
        <p:txBody>
          <a:bodyPr wrap="square" rtlCol="0">
            <a:spAutoFit/>
          </a:bodyPr>
          <a:lstStyle/>
          <a:p>
            <a:r>
              <a:rPr lang="ru-RU" sz="2800" dirty="0">
                <a:solidFill>
                  <a:srgbClr val="000000"/>
                </a:solidFill>
                <a:latin typeface="Times New Roman" pitchFamily="18" charset="0"/>
                <a:cs typeface="Times New Roman" pitchFamily="18" charset="0"/>
              </a:rPr>
              <a:t>2</a:t>
            </a:r>
            <a:r>
              <a:rPr lang="ru-RU" sz="2800" dirty="0" smtClean="0">
                <a:solidFill>
                  <a:srgbClr val="000000"/>
                </a:solidFill>
                <a:latin typeface="Times New Roman" pitchFamily="18" charset="0"/>
                <a:cs typeface="Times New Roman" pitchFamily="18" charset="0"/>
              </a:rPr>
              <a:t>. </a:t>
            </a:r>
            <a:r>
              <a:rPr lang="ru-RU" sz="2800" dirty="0">
                <a:solidFill>
                  <a:srgbClr val="000000"/>
                </a:solidFill>
                <a:latin typeface="Times New Roman" pitchFamily="18" charset="0"/>
                <a:cs typeface="Times New Roman" pitchFamily="18" charset="0"/>
              </a:rPr>
              <a:t>Интеллектуальная собственность и ее роль в социально-экономическом развитии общества</a:t>
            </a:r>
          </a:p>
          <a:p>
            <a:endParaRPr lang="ru-RU" sz="2800" dirty="0">
              <a:solidFill>
                <a:srgbClr val="000000"/>
              </a:solidFill>
              <a:latin typeface="Times New Roman" pitchFamily="18" charset="0"/>
              <a:cs typeface="Times New Roman" pitchFamily="18" charset="0"/>
            </a:endParaRPr>
          </a:p>
          <a:p>
            <a:endParaRPr lang="ru-RU"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6521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7524" y="197346"/>
            <a:ext cx="8568952" cy="6463308"/>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Современная экономика – </a:t>
            </a:r>
            <a:r>
              <a:rPr lang="ru-RU" sz="2000" dirty="0" smtClean="0">
                <a:solidFill>
                  <a:srgbClr val="000000"/>
                </a:solidFill>
                <a:latin typeface="Times New Roman" pitchFamily="18" charset="0"/>
                <a:cs typeface="Times New Roman" pitchFamily="18" charset="0"/>
              </a:rPr>
              <a:t>источник </a:t>
            </a:r>
            <a:r>
              <a:rPr lang="ru-RU" sz="2000" dirty="0">
                <a:solidFill>
                  <a:srgbClr val="000000"/>
                </a:solidFill>
                <a:latin typeface="Times New Roman" pitchFamily="18" charset="0"/>
                <a:cs typeface="Times New Roman" pitchFamily="18" charset="0"/>
              </a:rPr>
              <a:t>развития интеллектуальной деятельности, которая обеспечивает создание материальных ценностей</a:t>
            </a:r>
            <a:r>
              <a:rPr lang="ru-RU" sz="2000" dirty="0">
                <a:solidFill>
                  <a:srgbClr val="000000"/>
                </a:solidFill>
                <a:latin typeface="Times New Roman" pitchFamily="18" charset="0"/>
                <a:cs typeface="Times New Roman" pitchFamily="18" charset="0"/>
              </a:rPr>
              <a:t>. Социально-экономическое </a:t>
            </a:r>
            <a:r>
              <a:rPr lang="ru-RU" sz="2000" dirty="0" smtClean="0">
                <a:solidFill>
                  <a:srgbClr val="000000"/>
                </a:solidFill>
                <a:latin typeface="Times New Roman" pitchFamily="18" charset="0"/>
                <a:cs typeface="Times New Roman" pitchFamily="18" charset="0"/>
              </a:rPr>
              <a:t>развитие общества </a:t>
            </a:r>
            <a:r>
              <a:rPr lang="ru-RU" sz="2000" dirty="0">
                <a:solidFill>
                  <a:srgbClr val="000000"/>
                </a:solidFill>
                <a:latin typeface="Times New Roman" pitchFamily="18" charset="0"/>
                <a:cs typeface="Times New Roman" pitchFamily="18" charset="0"/>
              </a:rPr>
              <a:t>неразрывно </a:t>
            </a:r>
            <a:r>
              <a:rPr lang="ru-RU" sz="2000" b="1" u="sng" dirty="0">
                <a:solidFill>
                  <a:srgbClr val="000000"/>
                </a:solidFill>
                <a:latin typeface="Times New Roman" pitchFamily="18" charset="0"/>
                <a:cs typeface="Times New Roman" pitchFamily="18" charset="0"/>
              </a:rPr>
              <a:t>связано с </a:t>
            </a:r>
            <a:r>
              <a:rPr lang="ru-RU" sz="2000" b="1" u="sng" dirty="0" smtClean="0">
                <a:solidFill>
                  <a:srgbClr val="000000"/>
                </a:solidFill>
                <a:latin typeface="Times New Roman" pitchFamily="18" charset="0"/>
                <a:cs typeface="Times New Roman" pitchFamily="18" charset="0"/>
              </a:rPr>
              <a:t>научно-техническим </a:t>
            </a:r>
            <a:r>
              <a:rPr lang="ru-RU" sz="2000" b="1" u="sng" dirty="0">
                <a:solidFill>
                  <a:srgbClr val="000000"/>
                </a:solidFill>
                <a:latin typeface="Times New Roman" pitchFamily="18" charset="0"/>
                <a:cs typeface="Times New Roman" pitchFamily="18" charset="0"/>
              </a:rPr>
              <a:t>прогрессом и </a:t>
            </a:r>
            <a:r>
              <a:rPr lang="ru-RU" sz="2000" b="1" u="sng" dirty="0" smtClean="0">
                <a:solidFill>
                  <a:srgbClr val="000000"/>
                </a:solidFill>
                <a:latin typeface="Times New Roman" pitchFamily="18" charset="0"/>
                <a:cs typeface="Times New Roman" pitchFamily="18" charset="0"/>
              </a:rPr>
              <a:t>эволюцией производительных </a:t>
            </a:r>
            <a:r>
              <a:rPr lang="ru-RU" sz="2000" b="1" u="sng" dirty="0">
                <a:solidFill>
                  <a:srgbClr val="000000"/>
                </a:solidFill>
                <a:latin typeface="Times New Roman" pitchFamily="18" charset="0"/>
                <a:cs typeface="Times New Roman" pitchFamily="18" charset="0"/>
              </a:rPr>
              <a:t>сил. </a:t>
            </a:r>
            <a:endParaRPr lang="ru-RU" sz="2000" b="1" u="sng"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Интеллектуальная деятельность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процесс умственной деятельности, направленный на достижение и выработку у человека новых знаний для решения различных задач</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Результат интеллектуальной деятельности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интеллектуальный продукт, который при определенных условиях (засекречивание, обнародование и др.) становится интеллектуальной собственностью его создателя или лица, к которому имущественные права переходят согласно закону или договору</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r>
              <a:rPr lang="ru-RU" sz="2000" dirty="0">
                <a:solidFill>
                  <a:srgbClr val="000000"/>
                </a:solidFill>
                <a:latin typeface="Times New Roman" pitchFamily="18" charset="0"/>
                <a:cs typeface="Times New Roman" pitchFamily="18" charset="0"/>
              </a:rPr>
              <a:t>В законодательстве Республики Беларусь существует определение интеллектуальной собственности</a:t>
            </a:r>
            <a:r>
              <a:rPr lang="ru-RU" sz="2000" dirty="0" smtClean="0">
                <a:solidFill>
                  <a:srgbClr val="000000"/>
                </a:solidFill>
                <a:latin typeface="Times New Roman" pitchFamily="18" charset="0"/>
                <a:cs typeface="Times New Roman" pitchFamily="18" charset="0"/>
              </a:rPr>
              <a:t>.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Интеллектуальная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собственность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r>
              <a:rPr lang="ru-RU" sz="2000" dirty="0" smtClean="0">
                <a:solidFill>
                  <a:srgbClr val="000000"/>
                </a:solidFill>
                <a:latin typeface="Times New Roman" pitchFamily="18" charset="0"/>
                <a:cs typeface="Times New Roman" pitchFamily="18" charset="0"/>
              </a:rPr>
              <a:t>совокупность </a:t>
            </a:r>
            <a:r>
              <a:rPr lang="ru-RU" sz="2000" dirty="0">
                <a:solidFill>
                  <a:srgbClr val="000000"/>
                </a:solidFill>
                <a:latin typeface="Times New Roman" pitchFamily="18" charset="0"/>
                <a:cs typeface="Times New Roman" pitchFamily="18" charset="0"/>
              </a:rPr>
              <a:t>прав имущественного и неимущественного характера на различные результаты интеллектуальной деятельности и средства их деятельности и производимых ими товаров или услуг</a:t>
            </a:r>
            <a:r>
              <a:rPr lang="ru-RU" sz="2000" dirty="0" smtClean="0">
                <a:solidFill>
                  <a:srgbClr val="000000"/>
                </a:solidFill>
                <a:latin typeface="Times New Roman" pitchFamily="18" charset="0"/>
                <a:cs typeface="Times New Roman" pitchFamily="18" charset="0"/>
              </a:rPr>
              <a:t>.</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901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1540" y="659011"/>
            <a:ext cx="8280920" cy="5539978"/>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Исключительное право на объекты интеллектуальной собственности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право правомерного использования объектов интеллектуальной собственности по своему усмотрению и любым образом лицам, обладающим имущественными правами на объекты интеллектуальной собственности.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Роль  интеллектуальной собственности </a:t>
            </a:r>
            <a:r>
              <a:rPr lang="ru-RU" sz="2000" dirty="0">
                <a:solidFill>
                  <a:srgbClr val="000000"/>
                </a:solidFill>
                <a:latin typeface="Times New Roman" pitchFamily="18" charset="0"/>
                <a:cs typeface="Times New Roman" pitchFamily="18" charset="0"/>
              </a:rPr>
              <a:t>заключается в значительном ее влиянии </a:t>
            </a:r>
            <a:r>
              <a:rPr lang="ru-RU" sz="2000" dirty="0" smtClean="0">
                <a:solidFill>
                  <a:srgbClr val="000000"/>
                </a:solidFill>
                <a:latin typeface="Times New Roman" pitchFamily="18" charset="0"/>
                <a:cs typeface="Times New Roman" pitchFamily="18" charset="0"/>
              </a:rPr>
              <a:t>на: </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научно-техническое</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промышленное</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социально-экономическое</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культурное </a:t>
            </a:r>
            <a:r>
              <a:rPr lang="ru-RU" sz="2000" dirty="0">
                <a:solidFill>
                  <a:srgbClr val="000000"/>
                </a:solidFill>
                <a:latin typeface="Times New Roman" pitchFamily="18" charset="0"/>
                <a:cs typeface="Times New Roman" pitchFamily="18" charset="0"/>
              </a:rPr>
              <a:t>развитие</a:t>
            </a:r>
            <a:r>
              <a:rPr lang="ru-RU" sz="2000" dirty="0" smtClean="0">
                <a:solidFill>
                  <a:srgbClr val="000000"/>
                </a:solidFill>
                <a:latin typeface="Times New Roman" pitchFamily="18" charset="0"/>
                <a:cs typeface="Times New Roman" pitchFamily="18" charset="0"/>
              </a:rPr>
              <a:t>.</a:t>
            </a:r>
          </a:p>
          <a:p>
            <a:pPr marL="342900" indent="-342900" algn="just">
              <a:buFont typeface="Wingdings" panose="05000000000000000000" pitchFamily="2" charset="2"/>
              <a:buChar char="Ø"/>
            </a:pPr>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Интеллектуальная собственность является основой </a:t>
            </a:r>
            <a:r>
              <a:rPr lang="ru-RU" sz="2000" dirty="0">
                <a:solidFill>
                  <a:srgbClr val="000000"/>
                </a:solidFill>
                <a:latin typeface="Times New Roman" pitchFamily="18" charset="0"/>
                <a:cs typeface="Times New Roman" pitchFamily="18" charset="0"/>
              </a:rPr>
              <a:t>наукоемкого сектора экономики, предопределяющего конкурентоспособность предприятий, отраслей, комплексов национальной экономики. </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3926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97346"/>
            <a:ext cx="8496944" cy="6186309"/>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Управление интеллектуальной собственностью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особый </a:t>
            </a:r>
            <a:r>
              <a:rPr lang="ru-RU" sz="2000" dirty="0">
                <a:solidFill>
                  <a:srgbClr val="000000"/>
                </a:solidFill>
                <a:latin typeface="Times New Roman" pitchFamily="18" charset="0"/>
                <a:cs typeface="Times New Roman" pitchFamily="18" charset="0"/>
              </a:rPr>
              <a:t>вид деятельности, направленный на получение личных неимущественных и имущественных  прав на результаты творческого труда, на использование результатов интеллектуальной деятельности и распоряжением правами на них с целью извлечения выгоды</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Управление интеллектуальной собственностью </a:t>
            </a:r>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включает:</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tabLst>
                <a:tab pos="355600" algn="l"/>
              </a:tabLst>
            </a:pPr>
            <a:r>
              <a:rPr lang="ru-RU" sz="2000" dirty="0">
                <a:solidFill>
                  <a:srgbClr val="000000"/>
                </a:solidFill>
                <a:latin typeface="Times New Roman" pitchFamily="18" charset="0"/>
                <a:cs typeface="Times New Roman" pitchFamily="18" charset="0"/>
              </a:rPr>
              <a:t>1.	оформление и регистрацию прав на объекты промышленной собственности;</a:t>
            </a:r>
          </a:p>
          <a:p>
            <a:pPr>
              <a:tabLst>
                <a:tab pos="355600" algn="l"/>
              </a:tabLst>
            </a:pPr>
            <a:r>
              <a:rPr lang="ru-RU" sz="2000" dirty="0">
                <a:solidFill>
                  <a:srgbClr val="000000"/>
                </a:solidFill>
                <a:latin typeface="Times New Roman" pitchFamily="18" charset="0"/>
                <a:cs typeface="Times New Roman" pitchFamily="18" charset="0"/>
              </a:rPr>
              <a:t>2.	выражение в любой форме произведения;</a:t>
            </a:r>
          </a:p>
          <a:p>
            <a:pPr>
              <a:tabLst>
                <a:tab pos="355600" algn="l"/>
              </a:tabLst>
            </a:pPr>
            <a:r>
              <a:rPr lang="ru-RU" sz="2000" dirty="0">
                <a:solidFill>
                  <a:srgbClr val="000000"/>
                </a:solidFill>
                <a:latin typeface="Times New Roman" pitchFamily="18" charset="0"/>
                <a:cs typeface="Times New Roman" pitchFamily="18" charset="0"/>
              </a:rPr>
              <a:t>3.	механизмы включения объектов интеллектуальной собственности в гражданский оборот (коммерческая организация);</a:t>
            </a:r>
          </a:p>
          <a:p>
            <a:pPr>
              <a:tabLst>
                <a:tab pos="355600" algn="l"/>
              </a:tabLst>
            </a:pPr>
            <a:r>
              <a:rPr lang="ru-RU" sz="2000" dirty="0">
                <a:solidFill>
                  <a:srgbClr val="000000"/>
                </a:solidFill>
                <a:latin typeface="Times New Roman" pitchFamily="18" charset="0"/>
                <a:cs typeface="Times New Roman" pitchFamily="18" charset="0"/>
              </a:rPr>
              <a:t>4.	порядок передачи прав на объекты интеллектуальной собственности;</a:t>
            </a:r>
          </a:p>
          <a:p>
            <a:pPr marL="457200" indent="-457200">
              <a:buAutoNum type="arabicPeriod" startAt="5"/>
              <a:tabLst>
                <a:tab pos="355600" algn="l"/>
              </a:tabLst>
            </a:pPr>
            <a:r>
              <a:rPr lang="ru-RU" sz="2000" dirty="0" smtClean="0">
                <a:solidFill>
                  <a:srgbClr val="000000"/>
                </a:solidFill>
                <a:latin typeface="Times New Roman" pitchFamily="18" charset="0"/>
                <a:cs typeface="Times New Roman" pitchFamily="18" charset="0"/>
              </a:rPr>
              <a:t>порядок </a:t>
            </a:r>
            <a:r>
              <a:rPr lang="ru-RU" sz="2000" dirty="0">
                <a:solidFill>
                  <a:srgbClr val="000000"/>
                </a:solidFill>
                <a:latin typeface="Times New Roman" pitchFamily="18" charset="0"/>
                <a:cs typeface="Times New Roman" pitchFamily="18" charset="0"/>
              </a:rPr>
              <a:t>защиты прав в случае их нарушения</a:t>
            </a:r>
            <a:r>
              <a:rPr lang="ru-RU" sz="2000" dirty="0" smtClean="0">
                <a:solidFill>
                  <a:srgbClr val="000000"/>
                </a:solidFill>
                <a:latin typeface="Times New Roman" pitchFamily="18" charset="0"/>
                <a:cs typeface="Times New Roman" pitchFamily="18" charset="0"/>
              </a:rPr>
              <a:t>.</a:t>
            </a:r>
          </a:p>
          <a:p>
            <a:pPr marL="457200" indent="-457200">
              <a:buAutoNum type="arabicPeriod" startAt="5"/>
              <a:tabLst>
                <a:tab pos="355600" algn="l"/>
              </a:tabLst>
            </a:pPr>
            <a:endParaRPr lang="ru-RU" sz="2000" dirty="0">
              <a:solidFill>
                <a:srgbClr val="000000"/>
              </a:solidFill>
              <a:latin typeface="Times New Roman" pitchFamily="18" charset="0"/>
              <a:cs typeface="Times New Roman" pitchFamily="18" charset="0"/>
            </a:endParaRPr>
          </a:p>
          <a:p>
            <a:pPr>
              <a:tabLst>
                <a:tab pos="355600" algn="l"/>
              </a:tabLst>
            </a:pP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Цель управления интеллектуальной собственностью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tabLst>
                <a:tab pos="355600" algn="l"/>
              </a:tabLst>
            </a:pPr>
            <a:r>
              <a:rPr lang="ru-RU" sz="2000" dirty="0" smtClean="0">
                <a:solidFill>
                  <a:srgbClr val="000000"/>
                </a:solidFill>
                <a:latin typeface="Times New Roman" pitchFamily="18" charset="0"/>
                <a:cs typeface="Times New Roman" pitchFamily="18" charset="0"/>
              </a:rPr>
              <a:t>извлечение </a:t>
            </a:r>
            <a:r>
              <a:rPr lang="ru-RU" sz="2000" dirty="0">
                <a:solidFill>
                  <a:srgbClr val="000000"/>
                </a:solidFill>
                <a:latin typeface="Times New Roman" pitchFamily="18" charset="0"/>
                <a:cs typeface="Times New Roman" pitchFamily="18" charset="0"/>
              </a:rPr>
              <a:t>максимальной выгоды от использования и распоряжения, возможность получения дополнительного дохода от монопольного использования объектов интеллектуальной собственности и продажи лицензий.</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5210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0430" y="335846"/>
            <a:ext cx="8283140" cy="6186309"/>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Задачи интеллектуальной собственности:</a:t>
            </a:r>
          </a:p>
          <a:p>
            <a:pPr>
              <a:tabLst>
                <a:tab pos="355600" algn="l"/>
              </a:tabLst>
            </a:pPr>
            <a:r>
              <a:rPr lang="ru-RU" sz="2000" dirty="0">
                <a:solidFill>
                  <a:srgbClr val="000000"/>
                </a:solidFill>
                <a:latin typeface="Times New Roman" pitchFamily="18" charset="0"/>
                <a:cs typeface="Times New Roman" pitchFamily="18" charset="0"/>
              </a:rPr>
              <a:t>1.	развитие инновационных процессов;</a:t>
            </a:r>
          </a:p>
          <a:p>
            <a:pPr>
              <a:tabLst>
                <a:tab pos="355600" algn="l"/>
              </a:tabLst>
            </a:pPr>
            <a:r>
              <a:rPr lang="ru-RU" sz="2000" dirty="0">
                <a:solidFill>
                  <a:srgbClr val="000000"/>
                </a:solidFill>
                <a:latin typeface="Times New Roman" pitchFamily="18" charset="0"/>
                <a:cs typeface="Times New Roman" pitchFamily="18" charset="0"/>
              </a:rPr>
              <a:t>2.	повышение конкурентоспособности отрасли, предприятий;</a:t>
            </a:r>
          </a:p>
          <a:p>
            <a:pPr>
              <a:tabLst>
                <a:tab pos="355600" algn="l"/>
              </a:tabLst>
            </a:pPr>
            <a:r>
              <a:rPr lang="ru-RU" sz="2000" dirty="0">
                <a:solidFill>
                  <a:srgbClr val="000000"/>
                </a:solidFill>
                <a:latin typeface="Times New Roman" pitchFamily="18" charset="0"/>
                <a:cs typeface="Times New Roman" pitchFamily="18" charset="0"/>
              </a:rPr>
              <a:t>3.	стимулирование инновационной деятельности и творчества;</a:t>
            </a:r>
          </a:p>
          <a:p>
            <a:pPr>
              <a:tabLst>
                <a:tab pos="355600" algn="l"/>
              </a:tabLst>
            </a:pPr>
            <a:r>
              <a:rPr lang="ru-RU" sz="2000" dirty="0">
                <a:solidFill>
                  <a:srgbClr val="000000"/>
                </a:solidFill>
                <a:latin typeface="Times New Roman" pitchFamily="18" charset="0"/>
                <a:cs typeface="Times New Roman" pitchFamily="18" charset="0"/>
              </a:rPr>
              <a:t>4.	развитие внешних инновационных связей;</a:t>
            </a:r>
          </a:p>
          <a:p>
            <a:pPr>
              <a:tabLst>
                <a:tab pos="355600" algn="l"/>
              </a:tabLst>
            </a:pPr>
            <a:r>
              <a:rPr lang="ru-RU" sz="2000" dirty="0">
                <a:solidFill>
                  <a:srgbClr val="000000"/>
                </a:solidFill>
                <a:latin typeface="Times New Roman" pitchFamily="18" charset="0"/>
                <a:cs typeface="Times New Roman" pitchFamily="18" charset="0"/>
              </a:rPr>
              <a:t>5.	стимулирование развития промышленного производства;</a:t>
            </a:r>
          </a:p>
          <a:p>
            <a:pPr marL="355600" indent="-355600">
              <a:buAutoNum type="arabicPeriod" startAt="6"/>
              <a:tabLst>
                <a:tab pos="355600" algn="l"/>
              </a:tabLst>
            </a:pPr>
            <a:r>
              <a:rPr lang="ru-RU" sz="2000" dirty="0" smtClean="0">
                <a:solidFill>
                  <a:srgbClr val="000000"/>
                </a:solidFill>
                <a:latin typeface="Times New Roman" pitchFamily="18" charset="0"/>
                <a:cs typeface="Times New Roman" pitchFamily="18" charset="0"/>
              </a:rPr>
              <a:t>повышение </a:t>
            </a:r>
            <a:r>
              <a:rPr lang="ru-RU" sz="2000" dirty="0">
                <a:solidFill>
                  <a:srgbClr val="000000"/>
                </a:solidFill>
                <a:latin typeface="Times New Roman" pitchFamily="18" charset="0"/>
                <a:cs typeface="Times New Roman" pitchFamily="18" charset="0"/>
              </a:rPr>
              <a:t>эффективности производства</a:t>
            </a:r>
            <a:r>
              <a:rPr lang="ru-RU" sz="2000" dirty="0" smtClean="0">
                <a:solidFill>
                  <a:srgbClr val="000000"/>
                </a:solidFill>
                <a:latin typeface="Times New Roman" pitchFamily="18" charset="0"/>
                <a:cs typeface="Times New Roman" pitchFamily="18" charset="0"/>
              </a:rPr>
              <a:t>.</a:t>
            </a:r>
          </a:p>
          <a:p>
            <a:pPr marL="457200" indent="-457200">
              <a:buAutoNum type="arabicPeriod" startAt="6"/>
            </a:pPr>
            <a:endParaRPr lang="ru-RU" sz="2000" dirty="0" smtClean="0">
              <a:solidFill>
                <a:srgbClr val="000000"/>
              </a:solidFill>
              <a:latin typeface="Times New Roman" pitchFamily="18" charset="0"/>
              <a:cs typeface="Times New Roman" pitchFamily="18" charset="0"/>
            </a:endParaRPr>
          </a:p>
          <a:p>
            <a:pPr marL="457200" indent="-457200">
              <a:buAutoNum type="arabicPeriod" startAt="6"/>
            </a:pPr>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Уровни управления интеллектуальной собственностью:</a:t>
            </a:r>
          </a:p>
          <a:p>
            <a:pPr marL="457200" indent="-457200" algn="just">
              <a:buFont typeface="+mj-lt"/>
              <a:buAutoNum type="arabicPeriod"/>
              <a:tabLst>
                <a:tab pos="355600" algn="l"/>
              </a:tabLst>
            </a:pPr>
            <a:r>
              <a:rPr lang="ru-RU" sz="2000" dirty="0" smtClean="0">
                <a:solidFill>
                  <a:srgbClr val="000000"/>
                </a:solidFill>
                <a:latin typeface="Times New Roman" pitchFamily="18" charset="0"/>
                <a:cs typeface="Times New Roman" pitchFamily="18" charset="0"/>
              </a:rPr>
              <a:t>Международный </a:t>
            </a:r>
            <a:r>
              <a:rPr lang="ru-RU" sz="2000" dirty="0">
                <a:solidFill>
                  <a:srgbClr val="000000"/>
                </a:solidFill>
                <a:latin typeface="Times New Roman" pitchFamily="18" charset="0"/>
                <a:cs typeface="Times New Roman" pitchFamily="18" charset="0"/>
              </a:rPr>
              <a:t>– решаются задачи гармонизации национального законодательства в сфере интеллектуальной собственности, а также выполнение административных функций международных договоров.</a:t>
            </a:r>
          </a:p>
          <a:p>
            <a:pPr marL="457200" indent="-457200" algn="just">
              <a:buFont typeface="+mj-lt"/>
              <a:buAutoNum type="arabicPeriod"/>
              <a:tabLst>
                <a:tab pos="355600" algn="l"/>
              </a:tabLst>
            </a:pPr>
            <a:r>
              <a:rPr lang="ru-RU" sz="2000" dirty="0" smtClean="0">
                <a:solidFill>
                  <a:srgbClr val="000000"/>
                </a:solidFill>
                <a:latin typeface="Times New Roman" pitchFamily="18" charset="0"/>
                <a:cs typeface="Times New Roman" pitchFamily="18" charset="0"/>
              </a:rPr>
              <a:t>Национальный </a:t>
            </a:r>
            <a:r>
              <a:rPr lang="ru-RU" sz="2000" dirty="0">
                <a:solidFill>
                  <a:srgbClr val="000000"/>
                </a:solidFill>
                <a:latin typeface="Times New Roman" pitchFamily="18" charset="0"/>
                <a:cs typeface="Times New Roman" pitchFamily="18" charset="0"/>
              </a:rPr>
              <a:t>– осуществляется выработка и реализация политики в сфере интеллектуальной собственности, формируется структура управления интеллектуальной собственностью.</a:t>
            </a:r>
          </a:p>
          <a:p>
            <a:pPr marL="457200" indent="-457200" algn="just">
              <a:buFont typeface="+mj-lt"/>
              <a:buAutoNum type="arabicPeriod"/>
              <a:tabLst>
                <a:tab pos="355600" algn="l"/>
              </a:tabLst>
            </a:pPr>
            <a:r>
              <a:rPr lang="ru-RU" sz="2000" dirty="0" smtClean="0">
                <a:solidFill>
                  <a:srgbClr val="000000"/>
                </a:solidFill>
                <a:latin typeface="Times New Roman" pitchFamily="18" charset="0"/>
                <a:cs typeface="Times New Roman" pitchFamily="18" charset="0"/>
              </a:rPr>
              <a:t>Отраслевой </a:t>
            </a:r>
            <a:r>
              <a:rPr lang="ru-RU" sz="2000" dirty="0">
                <a:solidFill>
                  <a:srgbClr val="000000"/>
                </a:solidFill>
                <a:latin typeface="Times New Roman" pitchFamily="18" charset="0"/>
                <a:cs typeface="Times New Roman" pitchFamily="18" charset="0"/>
              </a:rPr>
              <a:t>– предполагает эффективной управление и использование в различных сферах интеллектуальной деятельности.</a:t>
            </a:r>
          </a:p>
          <a:p>
            <a:pPr marL="457200" indent="-457200" algn="just">
              <a:buFont typeface="+mj-lt"/>
              <a:buAutoNum type="arabicPeriod"/>
              <a:tabLst>
                <a:tab pos="355600" algn="l"/>
              </a:tabLst>
            </a:pPr>
            <a:r>
              <a:rPr lang="ru-RU" sz="2000" dirty="0" smtClean="0">
                <a:solidFill>
                  <a:srgbClr val="000000"/>
                </a:solidFill>
                <a:latin typeface="Times New Roman" pitchFamily="18" charset="0"/>
                <a:cs typeface="Times New Roman" pitchFamily="18" charset="0"/>
              </a:rPr>
              <a:t>Корпоративный </a:t>
            </a:r>
            <a:r>
              <a:rPr lang="ru-RU" sz="2000" dirty="0">
                <a:solidFill>
                  <a:srgbClr val="000000"/>
                </a:solidFill>
                <a:latin typeface="Times New Roman" pitchFamily="18" charset="0"/>
                <a:cs typeface="Times New Roman" pitchFamily="18" charset="0"/>
              </a:rPr>
              <a:t>– предполагает эффективной использование результатов интеллектуальной деятельности.</a:t>
            </a:r>
          </a:p>
        </p:txBody>
      </p:sp>
    </p:spTree>
    <p:extLst>
      <p:ext uri="{BB962C8B-B14F-4D97-AF65-F5344CB8AC3E}">
        <p14:creationId xmlns:p14="http://schemas.microsoft.com/office/powerpoint/2010/main" val="77384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522" y="181958"/>
            <a:ext cx="8604956" cy="6494085"/>
          </a:xfrm>
          <a:prstGeom prst="rect">
            <a:avLst/>
          </a:prstGeom>
        </p:spPr>
        <p:txBody>
          <a:bodyPr wrap="square">
            <a:spAutoFit/>
          </a:bodyPr>
          <a:lstStyle/>
          <a:p>
            <a:pPr algn="ct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Законодательство в сфере интеллектуальной собственности.</a:t>
            </a:r>
          </a:p>
          <a:p>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Конституция</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smtClean="0">
                <a:solidFill>
                  <a:srgbClr val="000000"/>
                </a:solidFill>
                <a:latin typeface="Times New Roman" pitchFamily="18" charset="0"/>
                <a:cs typeface="Times New Roman" pitchFamily="18" charset="0"/>
              </a:rPr>
              <a:t>Статья </a:t>
            </a:r>
            <a:r>
              <a:rPr lang="ru-RU" sz="2000" dirty="0">
                <a:solidFill>
                  <a:srgbClr val="000000"/>
                </a:solidFill>
                <a:latin typeface="Times New Roman" pitchFamily="18" charset="0"/>
                <a:cs typeface="Times New Roman" pitchFamily="18" charset="0"/>
              </a:rPr>
              <a:t>51 – гарантированная свобода художественного и научного творчества и установление, что объекты интеллектуальной собственности охраняются законом</a:t>
            </a:r>
            <a:r>
              <a:rPr lang="ru-RU" sz="2000" dirty="0">
                <a:solidFill>
                  <a:srgbClr val="000000"/>
                </a:solidFill>
                <a:latin typeface="Times New Roman" pitchFamily="18" charset="0"/>
                <a:cs typeface="Times New Roman" pitchFamily="18" charset="0"/>
              </a:rPr>
              <a:t>.</a:t>
            </a:r>
          </a:p>
          <a:p>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Гражданский кодекс </a:t>
            </a:r>
            <a:r>
              <a:rPr lang="ru-RU" sz="2000" dirty="0">
                <a:solidFill>
                  <a:srgbClr val="000000"/>
                </a:solidFill>
                <a:latin typeface="Times New Roman" pitchFamily="18" charset="0"/>
                <a:cs typeface="Times New Roman" pitchFamily="18" charset="0"/>
              </a:rPr>
              <a:t>Республики </a:t>
            </a:r>
            <a:r>
              <a:rPr lang="ru-RU" sz="2000" dirty="0" smtClean="0">
                <a:solidFill>
                  <a:srgbClr val="000000"/>
                </a:solidFill>
                <a:latin typeface="Times New Roman" pitchFamily="18" charset="0"/>
                <a:cs typeface="Times New Roman" pitchFamily="18" charset="0"/>
              </a:rPr>
              <a:t>Беларусь: Раздел </a:t>
            </a:r>
            <a:r>
              <a:rPr lang="ru-RU" sz="2000" dirty="0">
                <a:solidFill>
                  <a:srgbClr val="000000"/>
                </a:solidFill>
                <a:latin typeface="Times New Roman" pitchFamily="18" charset="0"/>
                <a:cs typeface="Times New Roman" pitchFamily="18" charset="0"/>
              </a:rPr>
              <a:t>5 – исключительные права на результаты интеллектуальной </a:t>
            </a:r>
            <a:r>
              <a:rPr lang="ru-RU" sz="2000" dirty="0">
                <a:solidFill>
                  <a:srgbClr val="000000"/>
                </a:solidFill>
                <a:latin typeface="Times New Roman" pitchFamily="18" charset="0"/>
                <a:cs typeface="Times New Roman" pitchFamily="18" charset="0"/>
              </a:rPr>
              <a:t>деятельности</a:t>
            </a:r>
          </a:p>
          <a:p>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Законы:</a:t>
            </a:r>
          </a:p>
          <a:p>
            <a:pPr marL="342900" indent="-342900">
              <a:buFont typeface="Wingdings" panose="05000000000000000000" pitchFamily="2" charset="2"/>
              <a:buChar char="Ø"/>
            </a:pPr>
            <a:r>
              <a:rPr lang="ru-RU" sz="2000" dirty="0">
                <a:solidFill>
                  <a:srgbClr val="000000"/>
                </a:solidFill>
                <a:latin typeface="Times New Roman" pitchFamily="18" charset="0"/>
                <a:cs typeface="Times New Roman" pitchFamily="18" charset="0"/>
              </a:rPr>
              <a:t>об </a:t>
            </a:r>
            <a:r>
              <a:rPr lang="ru-RU" sz="2000" dirty="0">
                <a:solidFill>
                  <a:srgbClr val="000000"/>
                </a:solidFill>
                <a:latin typeface="Times New Roman" pitchFamily="18" charset="0"/>
                <a:cs typeface="Times New Roman" pitchFamily="18" charset="0"/>
              </a:rPr>
              <a:t>авторском праве и смежных правах;</a:t>
            </a:r>
          </a:p>
          <a:p>
            <a:pPr marL="342900" indent="-342900">
              <a:buFont typeface="Wingdings" panose="05000000000000000000" pitchFamily="2" charset="2"/>
              <a:buChar char="Ø"/>
            </a:pPr>
            <a:r>
              <a:rPr lang="ru-RU" sz="2000" dirty="0">
                <a:solidFill>
                  <a:srgbClr val="000000"/>
                </a:solidFill>
                <a:latin typeface="Times New Roman" pitchFamily="18" charset="0"/>
                <a:cs typeface="Times New Roman" pitchFamily="18" charset="0"/>
              </a:rPr>
              <a:t>о </a:t>
            </a:r>
            <a:r>
              <a:rPr lang="ru-RU" sz="2000" dirty="0">
                <a:solidFill>
                  <a:srgbClr val="000000"/>
                </a:solidFill>
                <a:latin typeface="Times New Roman" pitchFamily="18" charset="0"/>
                <a:cs typeface="Times New Roman" pitchFamily="18" charset="0"/>
              </a:rPr>
              <a:t>патентах на изобретение полезной модели, промышленного образца;</a:t>
            </a:r>
          </a:p>
          <a:p>
            <a:pPr marL="342900" indent="-342900">
              <a:buFont typeface="Wingdings" panose="05000000000000000000" pitchFamily="2" charset="2"/>
              <a:buChar char="Ø"/>
            </a:pPr>
            <a:r>
              <a:rPr lang="ru-RU" sz="2000" dirty="0">
                <a:solidFill>
                  <a:srgbClr val="000000"/>
                </a:solidFill>
                <a:latin typeface="Times New Roman" pitchFamily="18" charset="0"/>
                <a:cs typeface="Times New Roman" pitchFamily="18" charset="0"/>
              </a:rPr>
              <a:t>о </a:t>
            </a:r>
            <a:r>
              <a:rPr lang="ru-RU" sz="2000" dirty="0">
                <a:solidFill>
                  <a:srgbClr val="000000"/>
                </a:solidFill>
                <a:latin typeface="Times New Roman" pitchFamily="18" charset="0"/>
                <a:cs typeface="Times New Roman" pitchFamily="18" charset="0"/>
              </a:rPr>
              <a:t>противодействии монополистической деятельности</a:t>
            </a:r>
            <a:r>
              <a:rPr lang="ru-RU" sz="2000" dirty="0">
                <a:solidFill>
                  <a:srgbClr val="000000"/>
                </a:solidFill>
                <a:latin typeface="Times New Roman" pitchFamily="18" charset="0"/>
                <a:cs typeface="Times New Roman" pitchFamily="18" charset="0"/>
              </a:rPr>
              <a:t>.</a:t>
            </a:r>
          </a:p>
          <a:p>
            <a:endParaRPr lang="ru-RU" sz="2000" dirty="0">
              <a:solidFill>
                <a:srgbClr val="000000"/>
              </a:solidFill>
              <a:latin typeface="Times New Roman" pitchFamily="18" charset="0"/>
              <a:cs typeface="Times New Roman" pitchFamily="18" charset="0"/>
            </a:endParaRPr>
          </a:p>
          <a:p>
            <a:pPr algn="just"/>
            <a:r>
              <a:rPr lang="ru-RU" sz="2000" dirty="0">
                <a:solidFill>
                  <a:srgbClr val="000000"/>
                </a:solidFill>
                <a:latin typeface="Times New Roman" pitchFamily="18" charset="0"/>
                <a:cs typeface="Times New Roman" pitchFamily="18" charset="0"/>
              </a:rPr>
              <a:t>Указы президента, постановления </a:t>
            </a:r>
            <a:r>
              <a:rPr lang="ru-RU" sz="2000" dirty="0">
                <a:solidFill>
                  <a:srgbClr val="000000"/>
                </a:solidFill>
                <a:latin typeface="Times New Roman" pitchFamily="18" charset="0"/>
                <a:cs typeface="Times New Roman" pitchFamily="18" charset="0"/>
              </a:rPr>
              <a:t>правительства </a:t>
            </a:r>
            <a:r>
              <a:rPr lang="ru-RU" sz="2000" dirty="0">
                <a:solidFill>
                  <a:srgbClr val="000000"/>
                </a:solidFill>
                <a:latin typeface="Times New Roman" pitchFamily="18" charset="0"/>
                <a:cs typeface="Times New Roman" pitchFamily="18" charset="0"/>
              </a:rPr>
              <a:t>международные договоры и соглашения </a:t>
            </a:r>
            <a:r>
              <a:rPr lang="ru-RU" sz="2000" b="1" i="1" dirty="0">
                <a:solidFill>
                  <a:srgbClr val="000000"/>
                </a:solidFill>
                <a:latin typeface="Times New Roman" pitchFamily="18" charset="0"/>
                <a:cs typeface="Times New Roman" pitchFamily="18" charset="0"/>
              </a:rPr>
              <a:t>(Стокгольмская конвенция, всемирная конвенция об авторском праве, Бернская конвенция по охране литературных и художественных произведений, Парижская конвенция по охране промышленной собственности, Мадридское соглашение о международной регистрации товарных </a:t>
            </a:r>
            <a:r>
              <a:rPr lang="ru-RU" sz="2000" b="1" i="1" dirty="0">
                <a:solidFill>
                  <a:srgbClr val="000000"/>
                </a:solidFill>
                <a:latin typeface="Times New Roman" pitchFamily="18" charset="0"/>
                <a:cs typeface="Times New Roman" pitchFamily="18" charset="0"/>
              </a:rPr>
              <a:t>знаков, др</a:t>
            </a:r>
            <a:r>
              <a:rPr lang="ru-RU" sz="2000" b="1" i="1" dirty="0" smtClean="0">
                <a:solidFill>
                  <a:srgbClr val="000000"/>
                </a:solidFill>
                <a:latin typeface="Times New Roman" pitchFamily="18" charset="0"/>
                <a:cs typeface="Times New Roman" pitchFamily="18" charset="0"/>
              </a:rPr>
              <a:t>.)</a:t>
            </a:r>
            <a:endParaRPr lang="ru-RU" b="1" i="1" dirty="0"/>
          </a:p>
        </p:txBody>
      </p:sp>
    </p:spTree>
    <p:extLst>
      <p:ext uri="{BB962C8B-B14F-4D97-AF65-F5344CB8AC3E}">
        <p14:creationId xmlns:p14="http://schemas.microsoft.com/office/powerpoint/2010/main" val="16845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7704856" cy="4832092"/>
          </a:xfrm>
          <a:prstGeom prst="rect">
            <a:avLst/>
          </a:prstGeom>
          <a:noFill/>
        </p:spPr>
        <p:txBody>
          <a:bodyPr wrap="square" rtlCol="0">
            <a:spAutoFit/>
          </a:bodyPr>
          <a:lstStyle/>
          <a:p>
            <a:pPr marL="514350" indent="-514350">
              <a:buAutoNum type="arabicPeriod"/>
            </a:pPr>
            <a:r>
              <a:rPr lang="ru-RU" sz="2800" dirty="0" smtClean="0">
                <a:solidFill>
                  <a:srgbClr val="000000"/>
                </a:solidFill>
                <a:latin typeface="Times New Roman" pitchFamily="18" charset="0"/>
                <a:cs typeface="Times New Roman" pitchFamily="18" charset="0"/>
              </a:rPr>
              <a:t>Понятие </a:t>
            </a:r>
            <a:r>
              <a:rPr lang="ru-RU" sz="2800" dirty="0">
                <a:solidFill>
                  <a:srgbClr val="000000"/>
                </a:solidFill>
                <a:latin typeface="Times New Roman" pitchFamily="18" charset="0"/>
                <a:cs typeface="Times New Roman" pitchFamily="18" charset="0"/>
              </a:rPr>
              <a:t>информации. </a:t>
            </a:r>
            <a:r>
              <a:rPr lang="ru-RU" sz="2800" dirty="0" smtClean="0">
                <a:solidFill>
                  <a:srgbClr val="000000"/>
                </a:solidFill>
                <a:latin typeface="Times New Roman" pitchFamily="18" charset="0"/>
                <a:cs typeface="Times New Roman" pitchFamily="18" charset="0"/>
              </a:rPr>
              <a:t> Юридические </a:t>
            </a:r>
            <a:r>
              <a:rPr lang="ru-RU" sz="2800" dirty="0">
                <a:solidFill>
                  <a:srgbClr val="000000"/>
                </a:solidFill>
                <a:latin typeface="Times New Roman" pitchFamily="18" charset="0"/>
                <a:cs typeface="Times New Roman" pitchFamily="18" charset="0"/>
              </a:rPr>
              <a:t>особенности и свойства </a:t>
            </a:r>
            <a:r>
              <a:rPr lang="ru-RU" sz="2800" dirty="0" smtClean="0">
                <a:solidFill>
                  <a:srgbClr val="000000"/>
                </a:solidFill>
                <a:latin typeface="Times New Roman" pitchFamily="18" charset="0"/>
                <a:cs typeface="Times New Roman" pitchFamily="18" charset="0"/>
              </a:rPr>
              <a:t>информации</a:t>
            </a:r>
          </a:p>
          <a:p>
            <a:pPr marL="514350" indent="-514350">
              <a:buAutoNum type="arabicPeriod"/>
            </a:pPr>
            <a:endParaRPr lang="ru-RU" sz="2800" dirty="0">
              <a:solidFill>
                <a:srgbClr val="000000"/>
              </a:solidFill>
              <a:latin typeface="Times New Roman" pitchFamily="18" charset="0"/>
              <a:cs typeface="Times New Roman" pitchFamily="18" charset="0"/>
            </a:endParaRPr>
          </a:p>
          <a:p>
            <a:pPr marL="514350" indent="-514350">
              <a:buAutoNum type="arabicPeriod"/>
            </a:pPr>
            <a:r>
              <a:rPr lang="ru-RU" sz="2800" dirty="0">
                <a:solidFill>
                  <a:srgbClr val="000000"/>
                </a:solidFill>
                <a:latin typeface="Times New Roman" pitchFamily="18" charset="0"/>
                <a:cs typeface="Times New Roman" pitchFamily="18" charset="0"/>
              </a:rPr>
              <a:t>Интеллектуальная собственность и ее роль в социально-экономическом развитии </a:t>
            </a:r>
            <a:r>
              <a:rPr lang="ru-RU" sz="2800" dirty="0" smtClean="0">
                <a:solidFill>
                  <a:srgbClr val="000000"/>
                </a:solidFill>
                <a:latin typeface="Times New Roman" pitchFamily="18" charset="0"/>
                <a:cs typeface="Times New Roman" pitchFamily="18" charset="0"/>
              </a:rPr>
              <a:t>общества</a:t>
            </a:r>
          </a:p>
          <a:p>
            <a:pPr marL="514350" indent="-514350">
              <a:buAutoNum type="arabicPeriod"/>
            </a:pPr>
            <a:endParaRPr lang="ru-RU" sz="2800" dirty="0">
              <a:solidFill>
                <a:srgbClr val="000000"/>
              </a:solidFill>
              <a:latin typeface="Times New Roman" pitchFamily="18" charset="0"/>
              <a:cs typeface="Times New Roman" pitchFamily="18" charset="0"/>
            </a:endParaRPr>
          </a:p>
          <a:p>
            <a:pPr marL="514350" indent="-514350">
              <a:buAutoNum type="arabicPeriod"/>
            </a:pPr>
            <a:r>
              <a:rPr lang="ru-RU" sz="2800" dirty="0">
                <a:solidFill>
                  <a:srgbClr val="000000"/>
                </a:solidFill>
                <a:latin typeface="Times New Roman" pitchFamily="18" charset="0"/>
                <a:cs typeface="Times New Roman" pitchFamily="18" charset="0"/>
              </a:rPr>
              <a:t>Виды интеллектуальной </a:t>
            </a:r>
            <a:r>
              <a:rPr lang="ru-RU" sz="2800" dirty="0" smtClean="0">
                <a:solidFill>
                  <a:srgbClr val="000000"/>
                </a:solidFill>
                <a:latin typeface="Times New Roman" pitchFamily="18" charset="0"/>
                <a:cs typeface="Times New Roman" pitchFamily="18" charset="0"/>
              </a:rPr>
              <a:t>собственности</a:t>
            </a:r>
          </a:p>
          <a:p>
            <a:pPr marL="514350" indent="-514350">
              <a:buAutoNum type="arabicPeriod"/>
            </a:pPr>
            <a:endParaRPr lang="ru-RU" sz="2800" dirty="0">
              <a:solidFill>
                <a:srgbClr val="000000"/>
              </a:solidFill>
              <a:latin typeface="Times New Roman" pitchFamily="18" charset="0"/>
              <a:cs typeface="Times New Roman" pitchFamily="18" charset="0"/>
            </a:endParaRPr>
          </a:p>
          <a:p>
            <a:pPr marL="514350" indent="-514350">
              <a:buAutoNum type="arabicPeriod"/>
            </a:pPr>
            <a:r>
              <a:rPr lang="ru-RU" sz="2800" dirty="0">
                <a:solidFill>
                  <a:srgbClr val="000000"/>
                </a:solidFill>
                <a:latin typeface="Times New Roman" pitchFamily="18" charset="0"/>
                <a:cs typeface="Times New Roman" pitchFamily="18" charset="0"/>
              </a:rPr>
              <a:t>Процедура оценки интеллектуальной собственности</a:t>
            </a:r>
            <a:endParaRPr lang="ru-RU" sz="2800" dirty="0">
              <a:solidFill>
                <a:srgbClr val="000000"/>
              </a:solidFill>
              <a:latin typeface="Times New Roman" pitchFamily="18" charset="0"/>
              <a:cs typeface="Times New Roman" pitchFamily="18" charset="0"/>
            </a:endParaRPr>
          </a:p>
          <a:p>
            <a:endParaRPr lang="ru-RU"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951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276872"/>
            <a:ext cx="7704856" cy="954107"/>
          </a:xfrm>
          <a:prstGeom prst="rect">
            <a:avLst/>
          </a:prstGeom>
          <a:noFill/>
        </p:spPr>
        <p:txBody>
          <a:bodyPr wrap="square" rtlCol="0">
            <a:spAutoFit/>
          </a:bodyPr>
          <a:lstStyle/>
          <a:p>
            <a:r>
              <a:rPr lang="ru-RU" sz="2800" dirty="0" smtClean="0">
                <a:solidFill>
                  <a:srgbClr val="000000"/>
                </a:solidFill>
                <a:latin typeface="Times New Roman" pitchFamily="18" charset="0"/>
                <a:cs typeface="Times New Roman" pitchFamily="18" charset="0"/>
              </a:rPr>
              <a:t>3</a:t>
            </a:r>
            <a:r>
              <a:rPr lang="ru-RU" sz="2800" dirty="0">
                <a:solidFill>
                  <a:srgbClr val="000000"/>
                </a:solidFill>
                <a:latin typeface="Times New Roman" pitchFamily="18" charset="0"/>
                <a:cs typeface="Times New Roman" pitchFamily="18" charset="0"/>
              </a:rPr>
              <a:t>. Виды интеллектуальной собственности</a:t>
            </a:r>
            <a:endParaRPr lang="ru-RU" sz="2800" dirty="0">
              <a:solidFill>
                <a:srgbClr val="000000"/>
              </a:solidFill>
              <a:latin typeface="Times New Roman" pitchFamily="18" charset="0"/>
              <a:cs typeface="Times New Roman" pitchFamily="18" charset="0"/>
            </a:endParaRPr>
          </a:p>
          <a:p>
            <a:endParaRPr lang="ru-RU"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097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42519" t="26200" r="22438" b="12900"/>
          <a:stretch/>
        </p:blipFill>
        <p:spPr>
          <a:xfrm>
            <a:off x="1115616" y="296652"/>
            <a:ext cx="6912768" cy="6264696"/>
          </a:xfrm>
          <a:prstGeom prst="rect">
            <a:avLst/>
          </a:prstGeom>
        </p:spPr>
      </p:pic>
    </p:spTree>
    <p:extLst>
      <p:ext uri="{BB962C8B-B14F-4D97-AF65-F5344CB8AC3E}">
        <p14:creationId xmlns:p14="http://schemas.microsoft.com/office/powerpoint/2010/main" val="217029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88640"/>
            <a:ext cx="8640960" cy="6494085"/>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Объектами промышленной собственности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являются:</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изобретения, </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полезные </a:t>
            </a:r>
            <a:r>
              <a:rPr lang="ru-RU" sz="2000" dirty="0">
                <a:solidFill>
                  <a:srgbClr val="000000"/>
                </a:solidFill>
                <a:latin typeface="Times New Roman" pitchFamily="18" charset="0"/>
                <a:cs typeface="Times New Roman" pitchFamily="18" charset="0"/>
              </a:rPr>
              <a:t>модели,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промышленные </a:t>
            </a:r>
            <a:r>
              <a:rPr lang="ru-RU" sz="2000" dirty="0">
                <a:solidFill>
                  <a:srgbClr val="000000"/>
                </a:solidFill>
                <a:latin typeface="Times New Roman" pitchFamily="18" charset="0"/>
                <a:cs typeface="Times New Roman" pitchFamily="18" charset="0"/>
              </a:rPr>
              <a:t>образцы,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научные </a:t>
            </a:r>
            <a:r>
              <a:rPr lang="ru-RU" sz="2000" dirty="0">
                <a:solidFill>
                  <a:srgbClr val="000000"/>
                </a:solidFill>
                <a:latin typeface="Times New Roman" pitchFamily="18" charset="0"/>
                <a:cs typeface="Times New Roman" pitchFamily="18" charset="0"/>
              </a:rPr>
              <a:t>открытия;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товарные </a:t>
            </a:r>
            <a:r>
              <a:rPr lang="ru-RU" sz="2000" dirty="0">
                <a:solidFill>
                  <a:srgbClr val="000000"/>
                </a:solidFill>
                <a:latin typeface="Times New Roman" pitchFamily="18" charset="0"/>
                <a:cs typeface="Times New Roman" pitchFamily="18" charset="0"/>
              </a:rPr>
              <a:t>знаки, знаки обслуживания,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фирменные </a:t>
            </a:r>
            <a:r>
              <a:rPr lang="ru-RU" sz="2000" dirty="0">
                <a:solidFill>
                  <a:srgbClr val="000000"/>
                </a:solidFill>
                <a:latin typeface="Times New Roman" pitchFamily="18" charset="0"/>
                <a:cs typeface="Times New Roman" pitchFamily="18" charset="0"/>
              </a:rPr>
              <a:t>наименования;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право на пресечение </a:t>
            </a:r>
            <a:r>
              <a:rPr lang="ru-RU" sz="2000" dirty="0">
                <a:solidFill>
                  <a:srgbClr val="000000"/>
                </a:solidFill>
                <a:latin typeface="Times New Roman" pitchFamily="18" charset="0"/>
                <a:cs typeface="Times New Roman" pitchFamily="18" charset="0"/>
              </a:rPr>
              <a:t>недобросовестной конкуренции</a:t>
            </a:r>
            <a:r>
              <a:rPr lang="ru-RU" sz="2000" dirty="0" smtClean="0">
                <a:solidFill>
                  <a:srgbClr val="000000"/>
                </a:solidFill>
                <a:latin typeface="Times New Roman" pitchFamily="18" charset="0"/>
                <a:cs typeface="Times New Roman" pitchFamily="18" charset="0"/>
              </a:rPr>
              <a:t>.</a:t>
            </a:r>
          </a:p>
          <a:p>
            <a:pPr marL="342900" indent="-342900" algn="just">
              <a:buFont typeface="Wingdings" panose="05000000000000000000" pitchFamily="2" charset="2"/>
              <a:buChar char="Ø"/>
            </a:pPr>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Изобретение –</a:t>
            </a:r>
          </a:p>
          <a:p>
            <a:pPr algn="just"/>
            <a:r>
              <a:rPr lang="ru-RU" sz="2000" dirty="0" smtClean="0">
                <a:solidFill>
                  <a:srgbClr val="000000"/>
                </a:solidFill>
                <a:latin typeface="Times New Roman" pitchFamily="18" charset="0"/>
                <a:cs typeface="Times New Roman" pitchFamily="18" charset="0"/>
              </a:rPr>
              <a:t>новое </a:t>
            </a:r>
            <a:r>
              <a:rPr lang="ru-RU" sz="2000" dirty="0">
                <a:solidFill>
                  <a:srgbClr val="000000"/>
                </a:solidFill>
                <a:latin typeface="Times New Roman" pitchFamily="18" charset="0"/>
                <a:cs typeface="Times New Roman" pitchFamily="18" charset="0"/>
              </a:rPr>
              <a:t>и обладающее существенными отличиями техническое решение задачи, дающее положительный эффект. </a:t>
            </a:r>
            <a:endParaRPr lang="ru-RU" sz="2000" dirty="0" smtClean="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Объектами изобретения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являются:</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r>
              <a:rPr lang="ru-RU" sz="2000" b="1" i="1" dirty="0" smtClean="0">
                <a:solidFill>
                  <a:srgbClr val="000000"/>
                </a:solidFill>
                <a:latin typeface="Times New Roman" pitchFamily="18" charset="0"/>
                <a:cs typeface="Times New Roman" pitchFamily="18" charset="0"/>
              </a:rPr>
              <a:t>устройство</a:t>
            </a:r>
            <a:r>
              <a:rPr lang="ru-RU" sz="2000" b="1" i="1" dirty="0">
                <a:solidFill>
                  <a:srgbClr val="000000"/>
                </a:solidFill>
                <a:latin typeface="Times New Roman" pitchFamily="18" charset="0"/>
                <a:cs typeface="Times New Roman" pitchFamily="18" charset="0"/>
              </a:rPr>
              <a:t>; способ; вещество; применение </a:t>
            </a:r>
            <a:r>
              <a:rPr lang="ru-RU" sz="2000" b="1" i="1" dirty="0" smtClean="0">
                <a:solidFill>
                  <a:srgbClr val="000000"/>
                </a:solidFill>
                <a:latin typeface="Times New Roman" pitchFamily="18" charset="0"/>
                <a:cs typeface="Times New Roman" pitchFamily="18" charset="0"/>
              </a:rPr>
              <a:t>ранее известных </a:t>
            </a:r>
            <a:r>
              <a:rPr lang="ru-RU" sz="2000" b="1" i="1" dirty="0">
                <a:solidFill>
                  <a:srgbClr val="000000"/>
                </a:solidFill>
                <a:latin typeface="Times New Roman" pitchFamily="18" charset="0"/>
                <a:cs typeface="Times New Roman" pitchFamily="18" charset="0"/>
              </a:rPr>
              <a:t>устройств, способа, вещества по новому назначению</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Устройство –</a:t>
            </a:r>
          </a:p>
          <a:p>
            <a:pPr algn="just"/>
            <a:r>
              <a:rPr lang="ru-RU" sz="2000" dirty="0" smtClean="0">
                <a:solidFill>
                  <a:srgbClr val="000000"/>
                </a:solidFill>
                <a:latin typeface="Times New Roman" pitchFamily="18" charset="0"/>
                <a:cs typeface="Times New Roman" pitchFamily="18" charset="0"/>
              </a:rPr>
              <a:t>система </a:t>
            </a:r>
            <a:r>
              <a:rPr lang="ru-RU" sz="2000" dirty="0">
                <a:solidFill>
                  <a:srgbClr val="000000"/>
                </a:solidFill>
                <a:latin typeface="Times New Roman" pitchFamily="18" charset="0"/>
                <a:cs typeface="Times New Roman" pitchFamily="18" charset="0"/>
              </a:rPr>
              <a:t>расположенных в пространстве элементов, определенным образом взаимодействующих друг с другом: </a:t>
            </a:r>
            <a:endParaRPr lang="ru-RU" sz="2000" dirty="0" smtClean="0">
              <a:solidFill>
                <a:srgbClr val="000000"/>
              </a:solidFill>
              <a:latin typeface="Times New Roman" pitchFamily="18" charset="0"/>
              <a:cs typeface="Times New Roman" pitchFamily="18" charset="0"/>
            </a:endParaRPr>
          </a:p>
          <a:p>
            <a:pPr algn="just"/>
            <a:r>
              <a:rPr lang="ru-RU" sz="2000" b="1" i="1" dirty="0" smtClean="0">
                <a:solidFill>
                  <a:srgbClr val="000000"/>
                </a:solidFill>
                <a:latin typeface="Times New Roman" pitchFamily="18" charset="0"/>
                <a:cs typeface="Times New Roman" pitchFamily="18" charset="0"/>
              </a:rPr>
              <a:t>машины</a:t>
            </a:r>
            <a:r>
              <a:rPr lang="ru-RU" sz="2000" b="1" i="1" dirty="0">
                <a:solidFill>
                  <a:srgbClr val="000000"/>
                </a:solidFill>
                <a:latin typeface="Times New Roman" pitchFamily="18" charset="0"/>
                <a:cs typeface="Times New Roman" pitchFamily="18" charset="0"/>
              </a:rPr>
              <a:t>, приборы, механизмы, инструменты, транспортные средства, оборудование, сооружения и </a:t>
            </a:r>
            <a:r>
              <a:rPr lang="ru-RU" sz="2000" b="1" i="1" dirty="0" smtClean="0">
                <a:solidFill>
                  <a:srgbClr val="000000"/>
                </a:solidFill>
                <a:latin typeface="Times New Roman" pitchFamily="18" charset="0"/>
                <a:cs typeface="Times New Roman" pitchFamily="18" charset="0"/>
              </a:rPr>
              <a:t>др. </a:t>
            </a:r>
            <a:endParaRPr lang="ru-RU" sz="2000" b="1" i="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03008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776" y="505123"/>
            <a:ext cx="8604448" cy="5847755"/>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К способам как объектам изобретения относятся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процессы </a:t>
            </a:r>
            <a:r>
              <a:rPr lang="ru-RU" sz="2000" dirty="0">
                <a:solidFill>
                  <a:srgbClr val="000000"/>
                </a:solidFill>
                <a:latin typeface="Times New Roman" pitchFamily="18" charset="0"/>
                <a:cs typeface="Times New Roman" pitchFamily="18" charset="0"/>
              </a:rPr>
              <a:t>выполнения действий над материальным объектом с помощью </a:t>
            </a:r>
            <a:r>
              <a:rPr lang="ru-RU" sz="2000" dirty="0" smtClean="0">
                <a:solidFill>
                  <a:srgbClr val="000000"/>
                </a:solidFill>
                <a:latin typeface="Times New Roman" pitchFamily="18" charset="0"/>
                <a:cs typeface="Times New Roman" pitchFamily="18" charset="0"/>
              </a:rPr>
              <a:t>материальных объектов</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Способ –</a:t>
            </a: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совокупность приемов, выполняемых в определенной </a:t>
            </a:r>
            <a:r>
              <a:rPr lang="ru-RU" sz="2000" dirty="0" err="1" smtClean="0">
                <a:solidFill>
                  <a:srgbClr val="000000"/>
                </a:solidFill>
                <a:latin typeface="Times New Roman" pitchFamily="18" charset="0"/>
                <a:cs typeface="Times New Roman" pitchFamily="18" charset="0"/>
              </a:rPr>
              <a:t>последова-тельности</a:t>
            </a:r>
            <a:r>
              <a:rPr lang="ru-RU" sz="2000" dirty="0" smtClean="0">
                <a:solidFill>
                  <a:srgbClr val="000000"/>
                </a:solidFill>
                <a:latin typeface="Times New Roman" pitchFamily="18" charset="0"/>
                <a:cs typeface="Times New Roman" pitchFamily="18" charset="0"/>
              </a:rPr>
              <a:t> </a:t>
            </a:r>
            <a:r>
              <a:rPr lang="ru-RU" sz="2000" dirty="0">
                <a:solidFill>
                  <a:srgbClr val="000000"/>
                </a:solidFill>
                <a:latin typeface="Times New Roman" pitchFamily="18" charset="0"/>
                <a:cs typeface="Times New Roman" pitchFamily="18" charset="0"/>
              </a:rPr>
              <a:t>или с соблюдением определенных правил</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Они подразделяются на две группы:</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способы</a:t>
            </a:r>
            <a:r>
              <a:rPr lang="ru-RU" sz="2000" dirty="0">
                <a:solidFill>
                  <a:srgbClr val="000000"/>
                </a:solidFill>
                <a:latin typeface="Times New Roman" pitchFamily="18" charset="0"/>
                <a:cs typeface="Times New Roman" pitchFamily="18" charset="0"/>
              </a:rPr>
              <a:t>, направленные на изготовление продуктов (изделий, </a:t>
            </a:r>
            <a:r>
              <a:rPr lang="ru-RU" sz="2000" dirty="0" smtClean="0">
                <a:solidFill>
                  <a:srgbClr val="000000"/>
                </a:solidFill>
                <a:latin typeface="Times New Roman" pitchFamily="18" charset="0"/>
                <a:cs typeface="Times New Roman" pitchFamily="18" charset="0"/>
              </a:rPr>
              <a:t>веществ, др.); </a:t>
            </a:r>
            <a:r>
              <a:rPr lang="ru-RU" sz="2000" dirty="0">
                <a:solidFill>
                  <a:srgbClr val="000000"/>
                </a:solidFill>
                <a:latin typeface="Times New Roman" pitchFamily="18" charset="0"/>
                <a:cs typeface="Times New Roman" pitchFamily="18" charset="0"/>
              </a:rPr>
              <a:t>на изменение состояния предметов </a:t>
            </a:r>
            <a:r>
              <a:rPr lang="ru-RU" sz="2000" dirty="0" smtClean="0">
                <a:solidFill>
                  <a:srgbClr val="000000"/>
                </a:solidFill>
                <a:latin typeface="Times New Roman" pitchFamily="18" charset="0"/>
                <a:cs typeface="Times New Roman" pitchFamily="18" charset="0"/>
              </a:rPr>
              <a:t>материального мира </a:t>
            </a:r>
            <a:r>
              <a:rPr lang="ru-RU" sz="2000" dirty="0">
                <a:solidFill>
                  <a:srgbClr val="000000"/>
                </a:solidFill>
                <a:latin typeface="Times New Roman" pitchFamily="18" charset="0"/>
                <a:cs typeface="Times New Roman" pitchFamily="18" charset="0"/>
              </a:rPr>
              <a:t>без получения конкретных продуктов (транспортировка, обработка, </a:t>
            </a:r>
            <a:r>
              <a:rPr lang="ru-RU" sz="2000" dirty="0" smtClean="0">
                <a:solidFill>
                  <a:srgbClr val="000000"/>
                </a:solidFill>
                <a:latin typeface="Times New Roman" pitchFamily="18" charset="0"/>
                <a:cs typeface="Times New Roman" pitchFamily="18" charset="0"/>
              </a:rPr>
              <a:t>регулирование, др.);</a:t>
            </a:r>
            <a:endParaRPr lang="ru-RU" sz="2000" dirty="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способы</a:t>
            </a:r>
            <a:r>
              <a:rPr lang="ru-RU" sz="2000" dirty="0">
                <a:solidFill>
                  <a:srgbClr val="000000"/>
                </a:solidFill>
                <a:latin typeface="Times New Roman" pitchFamily="18" charset="0"/>
                <a:cs typeface="Times New Roman" pitchFamily="18" charset="0"/>
              </a:rPr>
              <a:t>, в результате которых определяется состояние </a:t>
            </a:r>
            <a:r>
              <a:rPr lang="ru-RU" sz="2000" dirty="0" smtClean="0">
                <a:solidFill>
                  <a:srgbClr val="000000"/>
                </a:solidFill>
                <a:latin typeface="Times New Roman" pitchFamily="18" charset="0"/>
                <a:cs typeface="Times New Roman" pitchFamily="18" charset="0"/>
              </a:rPr>
              <a:t>предметов материального </a:t>
            </a:r>
            <a:r>
              <a:rPr lang="ru-RU" sz="2000" dirty="0">
                <a:solidFill>
                  <a:srgbClr val="000000"/>
                </a:solidFill>
                <a:latin typeface="Times New Roman" pitchFamily="18" charset="0"/>
                <a:cs typeface="Times New Roman" pitchFamily="18" charset="0"/>
              </a:rPr>
              <a:t>мира (контроль, измерение, </a:t>
            </a:r>
            <a:r>
              <a:rPr lang="ru-RU" sz="2000" dirty="0" smtClean="0">
                <a:solidFill>
                  <a:srgbClr val="000000"/>
                </a:solidFill>
                <a:latin typeface="Times New Roman" pitchFamily="18" charset="0"/>
                <a:cs typeface="Times New Roman" pitchFamily="18" charset="0"/>
              </a:rPr>
              <a:t>диагностика, др.).</a:t>
            </a:r>
          </a:p>
          <a:p>
            <a:pPr algn="just"/>
            <a:endParaRPr lang="ru-RU" sz="2000" dirty="0" smtClean="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Специфика изобретений-способов</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ru-RU" sz="2000" dirty="0">
                <a:solidFill>
                  <a:srgbClr val="000000"/>
                </a:solidFill>
                <a:latin typeface="Times New Roman" pitchFamily="18" charset="0"/>
                <a:cs typeface="Times New Roman" pitchFamily="18" charset="0"/>
              </a:rPr>
              <a:t> направленных на изготовление продуктов, заключается в том,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что </a:t>
            </a:r>
            <a:r>
              <a:rPr lang="ru-RU" sz="2000" dirty="0">
                <a:solidFill>
                  <a:srgbClr val="000000"/>
                </a:solidFill>
                <a:latin typeface="Times New Roman" pitchFamily="18" charset="0"/>
                <a:cs typeface="Times New Roman" pitchFamily="18" charset="0"/>
              </a:rPr>
              <a:t>действие патента распространяется и на продукт, изготовленный непосредственно этим </a:t>
            </a:r>
            <a:r>
              <a:rPr lang="ru-RU" sz="2000" dirty="0" smtClean="0">
                <a:solidFill>
                  <a:srgbClr val="000000"/>
                </a:solidFill>
                <a:latin typeface="Times New Roman" pitchFamily="18" charset="0"/>
                <a:cs typeface="Times New Roman" pitchFamily="18" charset="0"/>
              </a:rPr>
              <a:t>способом. </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5536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9532" y="782122"/>
            <a:ext cx="8424936" cy="5293757"/>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Полезная модель отличается от изобретения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более </a:t>
            </a:r>
            <a:r>
              <a:rPr lang="ru-RU" sz="2000" dirty="0">
                <a:solidFill>
                  <a:srgbClr val="000000"/>
                </a:solidFill>
                <a:latin typeface="Times New Roman" pitchFamily="18" charset="0"/>
                <a:cs typeface="Times New Roman" pitchFamily="18" charset="0"/>
              </a:rPr>
              <a:t>низким требуемым уровнем технологического процесса и более коротким </a:t>
            </a:r>
            <a:r>
              <a:rPr lang="ru-RU" sz="2000" dirty="0" smtClean="0">
                <a:solidFill>
                  <a:srgbClr val="000000"/>
                </a:solidFill>
                <a:latin typeface="Times New Roman" pitchFamily="18" charset="0"/>
                <a:cs typeface="Times New Roman" pitchFamily="18" charset="0"/>
              </a:rPr>
              <a:t>сроком охраны</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Полезная </a:t>
            </a:r>
            <a:r>
              <a:rPr lang="ru-RU" sz="2000" dirty="0">
                <a:solidFill>
                  <a:srgbClr val="000000"/>
                </a:solidFill>
                <a:latin typeface="Times New Roman" pitchFamily="18" charset="0"/>
                <a:cs typeface="Times New Roman" pitchFamily="18" charset="0"/>
              </a:rPr>
              <a:t>модель, как и изобретение, является техническим решением задачи.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Их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основные различия </a:t>
            </a:r>
            <a:r>
              <a:rPr lang="ru-RU" sz="2000" dirty="0">
                <a:solidFill>
                  <a:srgbClr val="000000"/>
                </a:solidFill>
                <a:latin typeface="Times New Roman" pitchFamily="18" charset="0"/>
                <a:cs typeface="Times New Roman" pitchFamily="18" charset="0"/>
              </a:rPr>
              <a:t>заключаются </a:t>
            </a:r>
            <a:r>
              <a:rPr lang="ru-RU" sz="2000" dirty="0" smtClean="0">
                <a:solidFill>
                  <a:srgbClr val="000000"/>
                </a:solidFill>
                <a:latin typeface="Times New Roman" pitchFamily="18" charset="0"/>
                <a:cs typeface="Times New Roman" pitchFamily="18" charset="0"/>
              </a:rPr>
              <a:t>в:</a:t>
            </a:r>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охраняются </a:t>
            </a:r>
            <a:r>
              <a:rPr lang="ru-RU" sz="2000" dirty="0">
                <a:solidFill>
                  <a:srgbClr val="000000"/>
                </a:solidFill>
                <a:latin typeface="Times New Roman" pitchFamily="18" charset="0"/>
                <a:cs typeface="Times New Roman" pitchFamily="18" charset="0"/>
              </a:rPr>
              <a:t>не любые технические решения, а лишь устройства.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к </a:t>
            </a:r>
            <a:r>
              <a:rPr lang="ru-RU" sz="2000" dirty="0">
                <a:solidFill>
                  <a:srgbClr val="000000"/>
                </a:solidFill>
                <a:latin typeface="Times New Roman" pitchFamily="18" charset="0"/>
                <a:cs typeface="Times New Roman" pitchFamily="18" charset="0"/>
              </a:rPr>
              <a:t>полезным </a:t>
            </a:r>
            <a:r>
              <a:rPr lang="ru-RU" sz="2000" dirty="0" smtClean="0">
                <a:solidFill>
                  <a:srgbClr val="000000"/>
                </a:solidFill>
                <a:latin typeface="Times New Roman" pitchFamily="18" charset="0"/>
                <a:cs typeface="Times New Roman" pitchFamily="18" charset="0"/>
              </a:rPr>
              <a:t>моделям не </a:t>
            </a:r>
            <a:r>
              <a:rPr lang="ru-RU" sz="2000" dirty="0">
                <a:solidFill>
                  <a:srgbClr val="000000"/>
                </a:solidFill>
                <a:latin typeface="Times New Roman" pitchFamily="18" charset="0"/>
                <a:cs typeface="Times New Roman" pitchFamily="18" charset="0"/>
              </a:rPr>
              <a:t>предъявляется требований изобретательского уровня</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sz="2000" dirty="0">
                <a:solidFill>
                  <a:srgbClr val="000000"/>
                </a:solidFill>
                <a:latin typeface="Times New Roman" pitchFamily="18" charset="0"/>
                <a:cs typeface="Times New Roman" pitchFamily="18" charset="0"/>
              </a:rPr>
              <a:t>Промышленный образец </a:t>
            </a:r>
            <a:r>
              <a:rPr lang="ru-RU" sz="2000" dirty="0">
                <a:solidFill>
                  <a:srgbClr val="000000"/>
                </a:solidFill>
                <a:latin typeface="Times New Roman" pitchFamily="18" charset="0"/>
                <a:cs typeface="Times New Roman" pitchFamily="18" charset="0"/>
              </a:rPr>
              <a:t>–</a:t>
            </a: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художественно-конструкторское решение изделия, определяющее его внешний вид.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Если </a:t>
            </a:r>
            <a:r>
              <a:rPr lang="ru-RU" sz="2000" dirty="0">
                <a:solidFill>
                  <a:srgbClr val="000000"/>
                </a:solidFill>
                <a:latin typeface="Times New Roman" pitchFamily="18" charset="0"/>
                <a:cs typeface="Times New Roman" pitchFamily="18" charset="0"/>
              </a:rPr>
              <a:t>изделие воспроизведено промышленными средствами, то оно </a:t>
            </a:r>
            <a:r>
              <a:rPr lang="ru-RU" sz="2000" b="1" u="sng" dirty="0">
                <a:solidFill>
                  <a:srgbClr val="000000"/>
                </a:solidFill>
                <a:latin typeface="Times New Roman" pitchFamily="18" charset="0"/>
                <a:cs typeface="Times New Roman" pitchFamily="18" charset="0"/>
              </a:rPr>
              <a:t>охраняется </a:t>
            </a:r>
            <a:r>
              <a:rPr lang="ru-RU" sz="2000" b="1" u="sng" dirty="0" smtClean="0">
                <a:solidFill>
                  <a:srgbClr val="000000"/>
                </a:solidFill>
                <a:latin typeface="Times New Roman" pitchFamily="18" charset="0"/>
                <a:cs typeface="Times New Roman" pitchFamily="18" charset="0"/>
              </a:rPr>
              <a:t>законом о </a:t>
            </a:r>
            <a:r>
              <a:rPr lang="ru-RU" sz="2000" b="1" u="sng" dirty="0">
                <a:solidFill>
                  <a:srgbClr val="000000"/>
                </a:solidFill>
                <a:latin typeface="Times New Roman" pitchFamily="18" charset="0"/>
                <a:cs typeface="Times New Roman" pitchFamily="18" charset="0"/>
              </a:rPr>
              <a:t>промышленной собственности</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Если </a:t>
            </a:r>
            <a:r>
              <a:rPr lang="ru-RU" sz="2000" dirty="0">
                <a:solidFill>
                  <a:srgbClr val="000000"/>
                </a:solidFill>
                <a:latin typeface="Times New Roman" pitchFamily="18" charset="0"/>
                <a:cs typeface="Times New Roman" pitchFamily="18" charset="0"/>
              </a:rPr>
              <a:t>изделие существует в единичном экземпляре, то оно охраняется </a:t>
            </a:r>
            <a:r>
              <a:rPr lang="ru-RU" sz="2000" b="1" u="sng" dirty="0">
                <a:solidFill>
                  <a:srgbClr val="000000"/>
                </a:solidFill>
                <a:latin typeface="Times New Roman" pitchFamily="18" charset="0"/>
                <a:cs typeface="Times New Roman" pitchFamily="18" charset="0"/>
              </a:rPr>
              <a:t>законом об авторском праве (копирайт).</a:t>
            </a:r>
          </a:p>
        </p:txBody>
      </p:sp>
    </p:spTree>
    <p:extLst>
      <p:ext uri="{BB962C8B-B14F-4D97-AF65-F5344CB8AC3E}">
        <p14:creationId xmlns:p14="http://schemas.microsoft.com/office/powerpoint/2010/main" val="168991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6525" y="197346"/>
            <a:ext cx="8550950" cy="6463308"/>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Научное открытие</a:t>
            </a:r>
            <a:r>
              <a:rPr lang="ru-RU" b="1"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u-RU" b="1"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smtClean="0">
                <a:solidFill>
                  <a:srgbClr val="000000"/>
                </a:solidFill>
                <a:latin typeface="Times New Roman" pitchFamily="18" charset="0"/>
                <a:cs typeface="Times New Roman" pitchFamily="18" charset="0"/>
              </a:rPr>
              <a:t>признание </a:t>
            </a:r>
            <a:r>
              <a:rPr lang="ru-RU" sz="2000" dirty="0">
                <a:solidFill>
                  <a:srgbClr val="000000"/>
                </a:solidFill>
                <a:latin typeface="Times New Roman" pitchFamily="18" charset="0"/>
                <a:cs typeface="Times New Roman" pitchFamily="18" charset="0"/>
              </a:rPr>
              <a:t>явлений, </a:t>
            </a:r>
            <a:r>
              <a:rPr lang="ru-RU" sz="2000" dirty="0" smtClean="0">
                <a:solidFill>
                  <a:srgbClr val="000000"/>
                </a:solidFill>
                <a:latin typeface="Times New Roman" pitchFamily="18" charset="0"/>
                <a:cs typeface="Times New Roman" pitchFamily="18" charset="0"/>
              </a:rPr>
              <a:t>свойств или законов </a:t>
            </a:r>
            <a:r>
              <a:rPr lang="ru-RU" sz="2000" dirty="0">
                <a:solidFill>
                  <a:srgbClr val="000000"/>
                </a:solidFill>
                <a:latin typeface="Times New Roman" pitchFamily="18" charset="0"/>
                <a:cs typeface="Times New Roman" pitchFamily="18" charset="0"/>
              </a:rPr>
              <a:t>материального мира, которые до сих пор не были познаны и не </a:t>
            </a:r>
            <a:r>
              <a:rPr lang="ru-RU" sz="2000" dirty="0" smtClean="0">
                <a:solidFill>
                  <a:srgbClr val="000000"/>
                </a:solidFill>
                <a:latin typeface="Times New Roman" pitchFamily="18" charset="0"/>
                <a:cs typeface="Times New Roman" pitchFamily="18" charset="0"/>
              </a:rPr>
              <a:t>допускали проверки</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Согласно </a:t>
            </a:r>
            <a:r>
              <a:rPr lang="ru-RU" sz="2000" b="1" u="sng" dirty="0">
                <a:solidFill>
                  <a:srgbClr val="000000"/>
                </a:solidFill>
                <a:latin typeface="Times New Roman" pitchFamily="18" charset="0"/>
                <a:cs typeface="Times New Roman" pitchFamily="18" charset="0"/>
              </a:rPr>
              <a:t>Женевскому договору о международной регистрации научных </a:t>
            </a:r>
            <a:r>
              <a:rPr lang="ru-RU" sz="2000" b="1" u="sng" dirty="0" smtClean="0">
                <a:solidFill>
                  <a:srgbClr val="000000"/>
                </a:solidFill>
                <a:latin typeface="Times New Roman" pitchFamily="18" charset="0"/>
                <a:cs typeface="Times New Roman" pitchFamily="18" charset="0"/>
              </a:rPr>
              <a:t>открытий</a:t>
            </a:r>
            <a:r>
              <a:rPr lang="ru-RU" sz="2000" dirty="0" smtClean="0">
                <a:solidFill>
                  <a:srgbClr val="000000"/>
                </a:solidFill>
                <a:latin typeface="Times New Roman" pitchFamily="18" charset="0"/>
                <a:cs typeface="Times New Roman" pitchFamily="18" charset="0"/>
              </a:rPr>
              <a:t>,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объектом открытия признается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неизвестное </a:t>
            </a:r>
            <a:r>
              <a:rPr lang="ru-RU" sz="2000" dirty="0">
                <a:solidFill>
                  <a:srgbClr val="000000"/>
                </a:solidFill>
                <a:latin typeface="Times New Roman" pitchFamily="18" charset="0"/>
                <a:cs typeface="Times New Roman" pitchFamily="18" charset="0"/>
              </a:rPr>
              <a:t>ранее свойство или закономерность материального мира</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Рационализаторское предложение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r>
              <a:rPr lang="ru-RU" sz="2000" dirty="0" smtClean="0">
                <a:solidFill>
                  <a:srgbClr val="000000"/>
                </a:solidFill>
                <a:latin typeface="Times New Roman" pitchFamily="18" charset="0"/>
                <a:cs typeface="Times New Roman" pitchFamily="18" charset="0"/>
              </a:rPr>
              <a:t>техническое </a:t>
            </a:r>
            <a:r>
              <a:rPr lang="ru-RU" sz="2000" dirty="0">
                <a:solidFill>
                  <a:srgbClr val="000000"/>
                </a:solidFill>
                <a:latin typeface="Times New Roman" pitchFamily="18" charset="0"/>
                <a:cs typeface="Times New Roman" pitchFamily="18" charset="0"/>
              </a:rPr>
              <a:t>решение, являющееся новым и полезным и предусматривающее изменение конструкции изделий, технологии производства или изменение состава материала.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К </a:t>
            </a:r>
            <a:r>
              <a:rPr lang="ru-RU" sz="2000" dirty="0">
                <a:solidFill>
                  <a:srgbClr val="000000"/>
                </a:solidFill>
                <a:latin typeface="Times New Roman" pitchFamily="18" charset="0"/>
                <a:cs typeface="Times New Roman" pitchFamily="18" charset="0"/>
              </a:rPr>
              <a:t>рационализаторским предложениям относятся: </a:t>
            </a:r>
            <a:r>
              <a:rPr lang="ru-RU" sz="2000" b="1" i="1" dirty="0" smtClean="0">
                <a:solidFill>
                  <a:srgbClr val="000000"/>
                </a:solidFill>
                <a:latin typeface="Times New Roman" pitchFamily="18" charset="0"/>
                <a:cs typeface="Times New Roman" pitchFamily="18" charset="0"/>
              </a:rPr>
              <a:t>проекты (чертежи </a:t>
            </a:r>
            <a:r>
              <a:rPr lang="ru-RU" sz="2000" b="1" i="1" dirty="0">
                <a:solidFill>
                  <a:srgbClr val="000000"/>
                </a:solidFill>
                <a:latin typeface="Times New Roman" pitchFamily="18" charset="0"/>
                <a:cs typeface="Times New Roman" pitchFamily="18" charset="0"/>
              </a:rPr>
              <a:t>или технические проекты); конструкции; </a:t>
            </a:r>
            <a:r>
              <a:rPr lang="ru-RU" sz="2000" b="1" i="1" dirty="0" smtClean="0">
                <a:solidFill>
                  <a:srgbClr val="000000"/>
                </a:solidFill>
                <a:latin typeface="Times New Roman" pitchFamily="18" charset="0"/>
                <a:cs typeface="Times New Roman" pitchFamily="18" charset="0"/>
              </a:rPr>
              <a:t>технологические процессы.</a:t>
            </a:r>
          </a:p>
          <a:p>
            <a:pPr algn="just"/>
            <a:endParaRPr lang="ru-RU" sz="2000" b="1" i="1"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Товарные знаки, знаки обслуживания, фирменные наименования</a:t>
            </a:r>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наименования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мест происхождения товаров </a:t>
            </a:r>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smtClean="0">
                <a:solidFill>
                  <a:srgbClr val="000000"/>
                </a:solidFill>
                <a:latin typeface="Times New Roman" pitchFamily="18" charset="0"/>
                <a:cs typeface="Times New Roman" pitchFamily="18" charset="0"/>
              </a:rPr>
              <a:t>обозначения </a:t>
            </a:r>
            <a:r>
              <a:rPr lang="ru-RU" sz="2000" dirty="0">
                <a:solidFill>
                  <a:srgbClr val="000000"/>
                </a:solidFill>
                <a:latin typeface="Times New Roman" pitchFamily="18" charset="0"/>
                <a:cs typeface="Times New Roman" pitchFamily="18" charset="0"/>
              </a:rPr>
              <a:t>или названия, служащие для отличия от товаров или услуг другого производителя, для отличия обладающих особыми свойствами товаров. </a:t>
            </a:r>
            <a:r>
              <a:rPr lang="ru-RU" sz="2000" dirty="0">
                <a:solidFill>
                  <a:srgbClr val="000000"/>
                </a:solidFill>
                <a:latin typeface="Times New Roman" pitchFamily="18" charset="0"/>
                <a:cs typeface="Times New Roman" pitchFamily="18" charset="0"/>
              </a:rPr>
              <a:t>Товарный знак может быть зарегистрирован как на компанию, так и на отдельное лицо</a:t>
            </a:r>
            <a:r>
              <a:rPr lang="ru-RU" sz="2000" dirty="0" smtClean="0">
                <a:solidFill>
                  <a:srgbClr val="000000"/>
                </a:solidFill>
                <a:latin typeface="Times New Roman" pitchFamily="18" charset="0"/>
                <a:cs typeface="Times New Roman" pitchFamily="18" charset="0"/>
              </a:rPr>
              <a:t>.</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1504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47637" t="19900" r="9445" b="28301"/>
          <a:stretch/>
        </p:blipFill>
        <p:spPr>
          <a:xfrm>
            <a:off x="647564" y="764704"/>
            <a:ext cx="7848872" cy="5328592"/>
          </a:xfrm>
          <a:prstGeom prst="rect">
            <a:avLst/>
          </a:prstGeom>
          <a:ln>
            <a:solidFill>
              <a:schemeClr val="tx1"/>
            </a:solidFill>
          </a:ln>
        </p:spPr>
      </p:pic>
    </p:spTree>
    <p:extLst>
      <p:ext uri="{BB962C8B-B14F-4D97-AF65-F5344CB8AC3E}">
        <p14:creationId xmlns:p14="http://schemas.microsoft.com/office/powerpoint/2010/main" val="2585015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37800" t="21701" r="14163" b="42600"/>
          <a:stretch/>
        </p:blipFill>
        <p:spPr>
          <a:xfrm>
            <a:off x="683568" y="1124744"/>
            <a:ext cx="8028384" cy="4176464"/>
          </a:xfrm>
          <a:prstGeom prst="rect">
            <a:avLst/>
          </a:prstGeom>
          <a:ln>
            <a:solidFill>
              <a:schemeClr val="tx1"/>
            </a:solidFill>
          </a:ln>
        </p:spPr>
      </p:pic>
    </p:spTree>
    <p:extLst>
      <p:ext uri="{BB962C8B-B14F-4D97-AF65-F5344CB8AC3E}">
        <p14:creationId xmlns:p14="http://schemas.microsoft.com/office/powerpoint/2010/main" val="205877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9532" y="351235"/>
            <a:ext cx="8424936" cy="6155531"/>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выделяет три вида интеллектуальных прав</a:t>
            </a:r>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buFont typeface="+mj-lt"/>
              <a:buAutoNum type="arabicPeriod"/>
            </a:pPr>
            <a:r>
              <a:rPr lang="ru-RU" sz="2000" dirty="0" smtClean="0">
                <a:solidFill>
                  <a:srgbClr val="000000"/>
                </a:solidFill>
                <a:latin typeface="Times New Roman" pitchFamily="18" charset="0"/>
                <a:cs typeface="Times New Roman" pitchFamily="18" charset="0"/>
              </a:rPr>
              <a:t>Имущественные</a:t>
            </a:r>
            <a:r>
              <a:rPr lang="ru-RU" sz="2000" dirty="0">
                <a:solidFill>
                  <a:srgbClr val="000000"/>
                </a:solidFill>
                <a:latin typeface="Times New Roman" pitchFamily="18" charset="0"/>
                <a:cs typeface="Times New Roman" pitchFamily="18" charset="0"/>
              </a:rPr>
              <a:t> – это авторское право, дающее возможность пользоваться, распоряжаться, передавать и продавать </a:t>
            </a:r>
            <a:r>
              <a:rPr lang="ru-RU" sz="2000" dirty="0" smtClean="0">
                <a:solidFill>
                  <a:srgbClr val="000000"/>
                </a:solidFill>
                <a:latin typeface="Times New Roman" pitchFamily="18" charset="0"/>
                <a:cs typeface="Times New Roman" pitchFamily="18" charset="0"/>
              </a:rPr>
              <a:t>объекты.</a:t>
            </a:r>
            <a:endParaRPr lang="ru-RU" sz="2000" dirty="0">
              <a:solidFill>
                <a:srgbClr val="000000"/>
              </a:solidFill>
              <a:latin typeface="Times New Roman" pitchFamily="18" charset="0"/>
              <a:cs typeface="Times New Roman" pitchFamily="18" charset="0"/>
            </a:endParaRPr>
          </a:p>
          <a:p>
            <a:pPr marL="457200" indent="-457200" algn="just">
              <a:buFont typeface="+mj-lt"/>
              <a:buAutoNum type="arabicPeriod"/>
            </a:pPr>
            <a:r>
              <a:rPr lang="ru-RU" sz="2000" dirty="0">
                <a:solidFill>
                  <a:srgbClr val="000000"/>
                </a:solidFill>
                <a:latin typeface="Times New Roman" pitchFamily="18" charset="0"/>
                <a:cs typeface="Times New Roman" pitchFamily="18" charset="0"/>
              </a:rPr>
              <a:t>Личные неимущественные – неотделимы от автора и напрямую связаны с его именем, их передача третьим лицам не </a:t>
            </a:r>
            <a:r>
              <a:rPr lang="ru-RU" sz="2000" dirty="0" smtClean="0">
                <a:solidFill>
                  <a:srgbClr val="000000"/>
                </a:solidFill>
                <a:latin typeface="Times New Roman" pitchFamily="18" charset="0"/>
                <a:cs typeface="Times New Roman" pitchFamily="18" charset="0"/>
              </a:rPr>
              <a:t>допускается.</a:t>
            </a:r>
            <a:endParaRPr lang="ru-RU" sz="2000" dirty="0">
              <a:solidFill>
                <a:srgbClr val="000000"/>
              </a:solidFill>
              <a:latin typeface="Times New Roman" pitchFamily="18" charset="0"/>
              <a:cs typeface="Times New Roman" pitchFamily="18" charset="0"/>
            </a:endParaRPr>
          </a:p>
          <a:p>
            <a:pPr marL="457200" indent="-457200" algn="just">
              <a:buFont typeface="+mj-lt"/>
              <a:buAutoNum type="arabicPeriod"/>
            </a:pPr>
            <a:r>
              <a:rPr lang="ru-RU" sz="2000" dirty="0">
                <a:solidFill>
                  <a:srgbClr val="000000"/>
                </a:solidFill>
                <a:latin typeface="Times New Roman" pitchFamily="18" charset="0"/>
                <a:cs typeface="Times New Roman" pitchFamily="18" charset="0"/>
              </a:rPr>
              <a:t>Иные неимущественные – сюда относятся права на патент, доступа, отзыва, следования и пр</a:t>
            </a:r>
            <a:r>
              <a:rPr lang="ru-RU" sz="2000" dirty="0" smtClean="0">
                <a:solidFill>
                  <a:srgbClr val="000000"/>
                </a:solidFill>
                <a:latin typeface="Times New Roman" pitchFamily="18" charset="0"/>
                <a:cs typeface="Times New Roman" pitchFamily="18" charset="0"/>
              </a:rPr>
              <a:t>.</a:t>
            </a:r>
          </a:p>
          <a:p>
            <a:pPr marL="457200" indent="-457200" algn="just">
              <a:buFont typeface="+mj-lt"/>
              <a:buAutoNum type="arabicPeriod"/>
            </a:pPr>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Предмет правового регулирования интеллектуальной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собственности:</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tabLst>
                <a:tab pos="355600" algn="l"/>
              </a:tabLst>
            </a:pPr>
            <a:r>
              <a:rPr lang="ru-RU" sz="2000" dirty="0">
                <a:solidFill>
                  <a:srgbClr val="000000"/>
                </a:solidFill>
                <a:latin typeface="Times New Roman" pitchFamily="18" charset="0"/>
                <a:cs typeface="Times New Roman" pitchFamily="18" charset="0"/>
              </a:rPr>
              <a:t>1.	отношения по созданию объекта </a:t>
            </a:r>
            <a:r>
              <a:rPr lang="ru-RU" sz="2000" dirty="0" smtClean="0">
                <a:solidFill>
                  <a:srgbClr val="000000"/>
                </a:solidFill>
                <a:latin typeface="Times New Roman" pitchFamily="18" charset="0"/>
                <a:cs typeface="Times New Roman" pitchFamily="18" charset="0"/>
              </a:rPr>
              <a:t>ИС и </a:t>
            </a:r>
            <a:r>
              <a:rPr lang="ru-RU" sz="2000" dirty="0">
                <a:solidFill>
                  <a:srgbClr val="000000"/>
                </a:solidFill>
                <a:latin typeface="Times New Roman" pitchFamily="18" charset="0"/>
                <a:cs typeface="Times New Roman" pitchFamily="18" charset="0"/>
              </a:rPr>
              <a:t>по установлению на них интеллектуальных прав за отдельными субъектами;</a:t>
            </a:r>
          </a:p>
          <a:p>
            <a:pPr algn="just">
              <a:tabLst>
                <a:tab pos="355600" algn="l"/>
              </a:tabLst>
            </a:pPr>
            <a:r>
              <a:rPr lang="ru-RU" sz="2000" dirty="0">
                <a:solidFill>
                  <a:srgbClr val="000000"/>
                </a:solidFill>
                <a:latin typeface="Times New Roman" pitchFamily="18" charset="0"/>
                <a:cs typeface="Times New Roman" pitchFamily="18" charset="0"/>
              </a:rPr>
              <a:t>2.	договоры о создании объекта </a:t>
            </a:r>
            <a:r>
              <a:rPr lang="ru-RU" sz="2000" dirty="0" smtClean="0">
                <a:solidFill>
                  <a:srgbClr val="000000"/>
                </a:solidFill>
                <a:latin typeface="Times New Roman" pitchFamily="18" charset="0"/>
                <a:cs typeface="Times New Roman" pitchFamily="18" charset="0"/>
              </a:rPr>
              <a:t>ИС;</a:t>
            </a:r>
            <a:endParaRPr lang="ru-RU" sz="2000" dirty="0">
              <a:solidFill>
                <a:srgbClr val="000000"/>
              </a:solidFill>
              <a:latin typeface="Times New Roman" pitchFamily="18" charset="0"/>
              <a:cs typeface="Times New Roman" pitchFamily="18" charset="0"/>
            </a:endParaRPr>
          </a:p>
          <a:p>
            <a:pPr algn="just">
              <a:tabLst>
                <a:tab pos="355600" algn="l"/>
              </a:tabLst>
            </a:pPr>
            <a:r>
              <a:rPr lang="ru-RU" sz="2000" dirty="0">
                <a:solidFill>
                  <a:srgbClr val="000000"/>
                </a:solidFill>
                <a:latin typeface="Times New Roman" pitchFamily="18" charset="0"/>
                <a:cs typeface="Times New Roman" pitchFamily="18" charset="0"/>
              </a:rPr>
              <a:t>3.	отношения по использованию </a:t>
            </a:r>
            <a:r>
              <a:rPr lang="ru-RU" sz="2000" dirty="0" smtClean="0">
                <a:solidFill>
                  <a:srgbClr val="000000"/>
                </a:solidFill>
                <a:latin typeface="Times New Roman" pitchFamily="18" charset="0"/>
                <a:cs typeface="Times New Roman" pitchFamily="18" charset="0"/>
              </a:rPr>
              <a:t>объекта ИС;</a:t>
            </a:r>
            <a:endParaRPr lang="ru-RU" sz="2000" dirty="0">
              <a:solidFill>
                <a:srgbClr val="000000"/>
              </a:solidFill>
              <a:latin typeface="Times New Roman" pitchFamily="18" charset="0"/>
              <a:cs typeface="Times New Roman" pitchFamily="18" charset="0"/>
            </a:endParaRPr>
          </a:p>
          <a:p>
            <a:pPr algn="just">
              <a:tabLst>
                <a:tab pos="355600" algn="l"/>
              </a:tabLst>
            </a:pPr>
            <a:r>
              <a:rPr lang="ru-RU" sz="2000" dirty="0">
                <a:solidFill>
                  <a:srgbClr val="000000"/>
                </a:solidFill>
                <a:latin typeface="Times New Roman" pitchFamily="18" charset="0"/>
                <a:cs typeface="Times New Roman" pitchFamily="18" charset="0"/>
              </a:rPr>
              <a:t>4.	отношения по распоряжению  интеллектуальными правами (отчуждение исключительных прав и предоставление этих прав на объекты </a:t>
            </a:r>
            <a:r>
              <a:rPr lang="ru-RU" sz="2000" dirty="0" smtClean="0">
                <a:solidFill>
                  <a:srgbClr val="000000"/>
                </a:solidFill>
                <a:latin typeface="Times New Roman" pitchFamily="18" charset="0"/>
                <a:cs typeface="Times New Roman" pitchFamily="18" charset="0"/>
              </a:rPr>
              <a:t>ИС по </a:t>
            </a:r>
            <a:r>
              <a:rPr lang="ru-RU" sz="2000" dirty="0">
                <a:solidFill>
                  <a:srgbClr val="000000"/>
                </a:solidFill>
                <a:latin typeface="Times New Roman" pitchFamily="18" charset="0"/>
                <a:cs typeface="Times New Roman" pitchFamily="18" charset="0"/>
              </a:rPr>
              <a:t>лицензионным договорам);</a:t>
            </a:r>
          </a:p>
          <a:p>
            <a:pPr algn="just">
              <a:tabLst>
                <a:tab pos="355600" algn="l"/>
              </a:tabLst>
            </a:pPr>
            <a:r>
              <a:rPr lang="ru-RU" sz="2000" dirty="0">
                <a:solidFill>
                  <a:srgbClr val="000000"/>
                </a:solidFill>
                <a:latin typeface="Times New Roman" pitchFamily="18" charset="0"/>
                <a:cs typeface="Times New Roman" pitchFamily="18" charset="0"/>
              </a:rPr>
              <a:t>5.	отношения по оформлению прав на объекты </a:t>
            </a:r>
            <a:r>
              <a:rPr lang="ru-RU" sz="2000" dirty="0" smtClean="0">
                <a:solidFill>
                  <a:srgbClr val="000000"/>
                </a:solidFill>
                <a:latin typeface="Times New Roman" pitchFamily="18" charset="0"/>
                <a:cs typeface="Times New Roman" pitchFamily="18" charset="0"/>
              </a:rPr>
              <a:t>ИС </a:t>
            </a:r>
            <a:r>
              <a:rPr lang="ru-RU" sz="2000" dirty="0">
                <a:solidFill>
                  <a:srgbClr val="000000"/>
                </a:solidFill>
                <a:latin typeface="Times New Roman" pitchFamily="18" charset="0"/>
                <a:cs typeface="Times New Roman" pitchFamily="18" charset="0"/>
              </a:rPr>
              <a:t>(регистрация объектов </a:t>
            </a:r>
            <a:r>
              <a:rPr lang="ru-RU" sz="2000" dirty="0" smtClean="0">
                <a:solidFill>
                  <a:srgbClr val="000000"/>
                </a:solidFill>
                <a:latin typeface="Times New Roman" pitchFamily="18" charset="0"/>
                <a:cs typeface="Times New Roman" pitchFamily="18" charset="0"/>
              </a:rPr>
              <a:t>ИС, </a:t>
            </a:r>
            <a:r>
              <a:rPr lang="ru-RU" sz="2000" dirty="0">
                <a:solidFill>
                  <a:srgbClr val="000000"/>
                </a:solidFill>
                <a:latin typeface="Times New Roman" pitchFamily="18" charset="0"/>
                <a:cs typeface="Times New Roman" pitchFamily="18" charset="0"/>
              </a:rPr>
              <a:t>получение охранных документов);</a:t>
            </a:r>
          </a:p>
          <a:p>
            <a:pPr algn="just">
              <a:tabLst>
                <a:tab pos="355600" algn="l"/>
              </a:tabLst>
            </a:pPr>
            <a:r>
              <a:rPr lang="ru-RU" sz="2000" dirty="0">
                <a:solidFill>
                  <a:srgbClr val="000000"/>
                </a:solidFill>
                <a:latin typeface="Times New Roman" pitchFamily="18" charset="0"/>
                <a:cs typeface="Times New Roman" pitchFamily="18" charset="0"/>
              </a:rPr>
              <a:t>6.	отношения, возникающие в связи с замещением прав на </a:t>
            </a:r>
            <a:r>
              <a:rPr lang="ru-RU" sz="2000">
                <a:solidFill>
                  <a:srgbClr val="000000"/>
                </a:solidFill>
                <a:latin typeface="Times New Roman" pitchFamily="18" charset="0"/>
                <a:cs typeface="Times New Roman" pitchFamily="18" charset="0"/>
              </a:rPr>
              <a:t>объекты </a:t>
            </a:r>
            <a:r>
              <a:rPr lang="ru-RU" sz="2000" smtClean="0">
                <a:solidFill>
                  <a:srgbClr val="000000"/>
                </a:solidFill>
                <a:latin typeface="Times New Roman" pitchFamily="18" charset="0"/>
                <a:cs typeface="Times New Roman" pitchFamily="18" charset="0"/>
              </a:rPr>
              <a:t>ИС.</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0329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276872"/>
            <a:ext cx="7704856" cy="954107"/>
          </a:xfrm>
          <a:prstGeom prst="rect">
            <a:avLst/>
          </a:prstGeom>
          <a:noFill/>
        </p:spPr>
        <p:txBody>
          <a:bodyPr wrap="square" rtlCol="0">
            <a:spAutoFit/>
          </a:bodyPr>
          <a:lstStyle/>
          <a:p>
            <a:r>
              <a:rPr lang="ru-RU" sz="2800" dirty="0">
                <a:solidFill>
                  <a:srgbClr val="000000"/>
                </a:solidFill>
                <a:latin typeface="Times New Roman" pitchFamily="18" charset="0"/>
                <a:cs typeface="Times New Roman" pitchFamily="18" charset="0"/>
              </a:rPr>
              <a:t>4. Процедура оценки интеллектуальной собственности</a:t>
            </a:r>
            <a:endParaRPr lang="ru-RU"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1021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276872"/>
            <a:ext cx="7704856" cy="1384995"/>
          </a:xfrm>
          <a:prstGeom prst="rect">
            <a:avLst/>
          </a:prstGeom>
          <a:noFill/>
        </p:spPr>
        <p:txBody>
          <a:bodyPr wrap="square" rtlCol="0">
            <a:spAutoFit/>
          </a:bodyPr>
          <a:lstStyle/>
          <a:p>
            <a:r>
              <a:rPr lang="ru-RU" sz="2800" dirty="0" smtClean="0">
                <a:solidFill>
                  <a:srgbClr val="000000"/>
                </a:solidFill>
                <a:latin typeface="Times New Roman" pitchFamily="18" charset="0"/>
                <a:cs typeface="Times New Roman" pitchFamily="18" charset="0"/>
              </a:rPr>
              <a:t>1. Понятие </a:t>
            </a:r>
            <a:r>
              <a:rPr lang="ru-RU" sz="2800" dirty="0">
                <a:solidFill>
                  <a:srgbClr val="000000"/>
                </a:solidFill>
                <a:latin typeface="Times New Roman" pitchFamily="18" charset="0"/>
                <a:cs typeface="Times New Roman" pitchFamily="18" charset="0"/>
              </a:rPr>
              <a:t>информации. </a:t>
            </a:r>
            <a:r>
              <a:rPr lang="ru-RU" sz="2800" dirty="0" smtClean="0">
                <a:solidFill>
                  <a:srgbClr val="000000"/>
                </a:solidFill>
                <a:latin typeface="Times New Roman" pitchFamily="18" charset="0"/>
                <a:cs typeface="Times New Roman" pitchFamily="18" charset="0"/>
              </a:rPr>
              <a:t> Юридические </a:t>
            </a:r>
            <a:r>
              <a:rPr lang="ru-RU" sz="2800" dirty="0">
                <a:solidFill>
                  <a:srgbClr val="000000"/>
                </a:solidFill>
                <a:latin typeface="Times New Roman" pitchFamily="18" charset="0"/>
                <a:cs typeface="Times New Roman" pitchFamily="18" charset="0"/>
              </a:rPr>
              <a:t>особенности и свойства информации</a:t>
            </a:r>
          </a:p>
          <a:p>
            <a:endParaRPr lang="ru-RU"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1753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9532" y="320457"/>
            <a:ext cx="8424936" cy="6217087"/>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Объекты интеллектуальной собственности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надо </a:t>
            </a:r>
            <a:r>
              <a:rPr lang="ru-RU" sz="2000" dirty="0">
                <a:solidFill>
                  <a:srgbClr val="000000"/>
                </a:solidFill>
                <a:latin typeface="Times New Roman" pitchFamily="18" charset="0"/>
                <a:cs typeface="Times New Roman" pitchFamily="18" charset="0"/>
              </a:rPr>
              <a:t>оценивать, руководствуясь законодательством Республики Беларусь.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Они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применяются к бухгалтерскому учёту </a:t>
            </a:r>
            <a:endPar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по </a:t>
            </a:r>
            <a:r>
              <a:rPr lang="ru-RU" sz="2000" dirty="0">
                <a:solidFill>
                  <a:srgbClr val="000000"/>
                </a:solidFill>
                <a:latin typeface="Times New Roman" pitchFamily="18" charset="0"/>
                <a:cs typeface="Times New Roman" pitchFamily="18" charset="0"/>
              </a:rPr>
              <a:t>первоначальной стоимости, т.е. по сумме затрат, связанных с их созданием или приобретением.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r>
              <a:rPr lang="ru-RU" sz="2000" dirty="0" smtClean="0">
                <a:solidFill>
                  <a:srgbClr val="000000"/>
                </a:solidFill>
                <a:latin typeface="Times New Roman" pitchFamily="18" charset="0"/>
                <a:cs typeface="Times New Roman" pitchFamily="18" charset="0"/>
              </a:rPr>
              <a:t>Принимаются </a:t>
            </a:r>
            <a:r>
              <a:rPr lang="ru-RU" sz="2000" dirty="0">
                <a:solidFill>
                  <a:srgbClr val="000000"/>
                </a:solidFill>
                <a:latin typeface="Times New Roman" pitchFamily="18" charset="0"/>
                <a:cs typeface="Times New Roman" pitchFamily="18" charset="0"/>
              </a:rPr>
              <a:t>к бухгалтерскому учету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только после получения исключительных прав  и охранных документов</a:t>
            </a:r>
            <a:r>
              <a:rPr lang="ru-RU" sz="2000" dirty="0">
                <a:solidFill>
                  <a:srgbClr val="000000"/>
                </a:solidFill>
                <a:latin typeface="Times New Roman" pitchFamily="18" charset="0"/>
                <a:cs typeface="Times New Roman" pitchFamily="18" charset="0"/>
              </a:rPr>
              <a:t>, а также первичных учетных документов (акты о внедрении).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Срок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учета </a:t>
            </a:r>
            <a:r>
              <a:rPr lang="ru-RU" sz="2000" dirty="0">
                <a:solidFill>
                  <a:srgbClr val="000000"/>
                </a:solidFill>
                <a:latin typeface="Times New Roman" pitchFamily="18" charset="0"/>
                <a:cs typeface="Times New Roman" pitchFamily="18" charset="0"/>
              </a:rPr>
              <a:t>данных объектов определяется сроком действия свидетельств, патентов и других договоров</a:t>
            </a:r>
            <a:r>
              <a:rPr lang="ru-RU" sz="2000" dirty="0" smtClean="0">
                <a:solidFill>
                  <a:srgbClr val="000000"/>
                </a:solidFill>
                <a:latin typeface="Times New Roman" pitchFamily="18" charset="0"/>
                <a:cs typeface="Times New Roman" pitchFamily="18" charset="0"/>
              </a:rPr>
              <a:t>.</a:t>
            </a:r>
          </a:p>
          <a:p>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Объекты интеллектуальной собственности </a:t>
            </a:r>
            <a:r>
              <a:rPr lang="ru-RU" sz="2000" dirty="0">
                <a:solidFill>
                  <a:srgbClr val="000000"/>
                </a:solidFill>
                <a:latin typeface="Times New Roman" pitchFamily="18" charset="0"/>
                <a:cs typeface="Times New Roman" pitchFamily="18" charset="0"/>
              </a:rPr>
              <a:t>в качестве нематериальных активов подразделяются на:</a:t>
            </a:r>
          </a:p>
          <a:p>
            <a:pPr marL="342900" indent="-342900">
              <a:buFont typeface="Wingdings" panose="05000000000000000000" pitchFamily="2" charset="2"/>
              <a:buChar char="Ø"/>
            </a:pPr>
            <a:r>
              <a:rPr lang="ru-RU" sz="2000" dirty="0" err="1" smtClean="0">
                <a:solidFill>
                  <a:srgbClr val="000000"/>
                </a:solidFill>
                <a:latin typeface="Times New Roman" pitchFamily="18" charset="0"/>
                <a:cs typeface="Times New Roman" pitchFamily="18" charset="0"/>
              </a:rPr>
              <a:t>гудвилл</a:t>
            </a:r>
            <a:r>
              <a:rPr lang="ru-RU" sz="2000" dirty="0" smtClean="0">
                <a:solidFill>
                  <a:srgbClr val="000000"/>
                </a:solidFill>
                <a:latin typeface="Times New Roman" pitchFamily="18" charset="0"/>
                <a:cs typeface="Times New Roman" pitchFamily="18" charset="0"/>
              </a:rPr>
              <a:t> (деловая репутация);</a:t>
            </a:r>
            <a:endParaRPr lang="ru-RU" sz="2000" dirty="0">
              <a:solidFill>
                <a:srgbClr val="000000"/>
              </a:solidFill>
              <a:latin typeface="Times New Roman" pitchFamily="18" charset="0"/>
              <a:cs typeface="Times New Roman" pitchFamily="18" charset="0"/>
            </a:endParaRP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интеллектуальную </a:t>
            </a:r>
            <a:r>
              <a:rPr lang="ru-RU" sz="2000" dirty="0">
                <a:solidFill>
                  <a:srgbClr val="000000"/>
                </a:solidFill>
                <a:latin typeface="Times New Roman" pitchFamily="18" charset="0"/>
                <a:cs typeface="Times New Roman" pitchFamily="18" charset="0"/>
              </a:rPr>
              <a:t>собственность; </a:t>
            </a: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право </a:t>
            </a:r>
            <a:r>
              <a:rPr lang="ru-RU" sz="2000" dirty="0">
                <a:solidFill>
                  <a:srgbClr val="000000"/>
                </a:solidFill>
                <a:latin typeface="Times New Roman" pitchFamily="18" charset="0"/>
                <a:cs typeface="Times New Roman" pitchFamily="18" charset="0"/>
              </a:rPr>
              <a:t>пользования природными ресурсами;</a:t>
            </a:r>
          </a:p>
          <a:p>
            <a:pPr marL="342900" indent="-342900">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результаты </a:t>
            </a:r>
            <a:r>
              <a:rPr lang="ru-RU" sz="2000" dirty="0">
                <a:solidFill>
                  <a:srgbClr val="000000"/>
                </a:solidFill>
                <a:latin typeface="Times New Roman" pitchFamily="18" charset="0"/>
                <a:cs typeface="Times New Roman" pitchFamily="18" charset="0"/>
              </a:rPr>
              <a:t>НИОКР</a:t>
            </a:r>
            <a:r>
              <a:rPr lang="ru-RU" sz="2000" dirty="0" smtClean="0">
                <a:solidFill>
                  <a:srgbClr val="000000"/>
                </a:solidFill>
                <a:latin typeface="Times New Roman" pitchFamily="18" charset="0"/>
                <a:cs typeface="Times New Roman" pitchFamily="18" charset="0"/>
              </a:rPr>
              <a:t>.</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6961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1540" y="628234"/>
            <a:ext cx="8280920" cy="5601533"/>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Использование объектов интеллектуальной собственности </a:t>
            </a:r>
            <a:r>
              <a:rPr lang="ru-RU" sz="2000" dirty="0">
                <a:solidFill>
                  <a:srgbClr val="000000"/>
                </a:solidFill>
                <a:latin typeface="Times New Roman" pitchFamily="18" charset="0"/>
                <a:cs typeface="Times New Roman" pitchFamily="18" charset="0"/>
              </a:rPr>
              <a:t>связано с </a:t>
            </a:r>
            <a:r>
              <a:rPr lang="ru-RU" sz="2000" b="1" u="sng" dirty="0">
                <a:solidFill>
                  <a:srgbClr val="000000"/>
                </a:solidFill>
                <a:latin typeface="Times New Roman" pitchFamily="18" charset="0"/>
                <a:cs typeface="Times New Roman" pitchFamily="18" charset="0"/>
              </a:rPr>
              <a:t>экономической отдачей</a:t>
            </a:r>
            <a:r>
              <a:rPr lang="ru-RU" sz="2000" dirty="0">
                <a:solidFill>
                  <a:srgbClr val="000000"/>
                </a:solidFill>
                <a:latin typeface="Times New Roman" pitchFamily="18" charset="0"/>
                <a:cs typeface="Times New Roman" pitchFamily="18" charset="0"/>
              </a:rPr>
              <a:t>, выражающейся в прибыли.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Главная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задача</a:t>
            </a:r>
            <a:r>
              <a:rPr lang="ru-RU" b="1"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ru-RU" sz="2000" dirty="0">
                <a:solidFill>
                  <a:srgbClr val="000000"/>
                </a:solidFill>
                <a:latin typeface="Times New Roman" pitchFamily="18" charset="0"/>
                <a:cs typeface="Times New Roman" pitchFamily="18" charset="0"/>
              </a:rPr>
              <a:t>целевое использование объекта в соответствии со сложившимся спросом на продукцию, получаемым эффектом по отношению к рыночной цене объекта интеллектуальной собственности</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Условия введения объектов ИС в хозяйственный оборот:</a:t>
            </a:r>
          </a:p>
          <a:p>
            <a:pPr algn="just">
              <a:tabLst>
                <a:tab pos="355600" algn="l"/>
              </a:tabLst>
            </a:pPr>
            <a:r>
              <a:rPr lang="ru-RU" sz="2000" dirty="0">
                <a:solidFill>
                  <a:srgbClr val="000000"/>
                </a:solidFill>
                <a:latin typeface="Times New Roman" pitchFamily="18" charset="0"/>
                <a:cs typeface="Times New Roman" pitchFamily="18" charset="0"/>
              </a:rPr>
              <a:t>1.	должна быть подтверждена возможность промышленного освоения объекта;</a:t>
            </a:r>
          </a:p>
          <a:p>
            <a:pPr algn="just">
              <a:tabLst>
                <a:tab pos="355600" algn="l"/>
              </a:tabLst>
            </a:pPr>
            <a:r>
              <a:rPr lang="ru-RU" sz="2000" dirty="0">
                <a:solidFill>
                  <a:srgbClr val="000000"/>
                </a:solidFill>
                <a:latin typeface="Times New Roman" pitchFamily="18" charset="0"/>
                <a:cs typeface="Times New Roman" pitchFamily="18" charset="0"/>
              </a:rPr>
              <a:t>2.	должна быть определена возможность использования объекта в собственном производстве либо возможность передачи прав на данный объект по лицензионному договору;</a:t>
            </a:r>
          </a:p>
          <a:p>
            <a:pPr algn="just">
              <a:tabLst>
                <a:tab pos="355600" algn="l"/>
              </a:tabLst>
            </a:pPr>
            <a:r>
              <a:rPr lang="ru-RU" sz="2000" dirty="0">
                <a:solidFill>
                  <a:srgbClr val="000000"/>
                </a:solidFill>
                <a:latin typeface="Times New Roman" pitchFamily="18" charset="0"/>
                <a:cs typeface="Times New Roman" pitchFamily="18" charset="0"/>
              </a:rPr>
              <a:t>3.	необходимо определить предполагаемые доходов от использования объекта интеллектуальной собственности;</a:t>
            </a:r>
          </a:p>
          <a:p>
            <a:pPr algn="just">
              <a:tabLst>
                <a:tab pos="355600" algn="l"/>
              </a:tabLst>
            </a:pPr>
            <a:r>
              <a:rPr lang="ru-RU" sz="2000" dirty="0">
                <a:solidFill>
                  <a:srgbClr val="000000"/>
                </a:solidFill>
                <a:latin typeface="Times New Roman" pitchFamily="18" charset="0"/>
                <a:cs typeface="Times New Roman" pitchFamily="18" charset="0"/>
              </a:rPr>
              <a:t>4.	необходимо подтвердить наличие исключительных прав на объект, т.е. наличие патента, свидетельства, заключения договора и др.</a:t>
            </a:r>
          </a:p>
        </p:txBody>
      </p:sp>
    </p:spTree>
    <p:extLst>
      <p:ext uri="{BB962C8B-B14F-4D97-AF65-F5344CB8AC3E}">
        <p14:creationId xmlns:p14="http://schemas.microsoft.com/office/powerpoint/2010/main" val="3085243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51180"/>
            <a:ext cx="8496944" cy="6555641"/>
          </a:xfrm>
          <a:prstGeom prst="rect">
            <a:avLst/>
          </a:prstGeom>
        </p:spPr>
        <p:txBody>
          <a:bodyPr wrap="square">
            <a:spAutoFit/>
          </a:bodyPr>
          <a:lstStyle/>
          <a:p>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способы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введения объектов интеллектуальной собственности в гражданский оборот</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endParaRPr lang="ru-RU" sz="2000" dirty="0">
              <a:solidFill>
                <a:srgbClr val="000000"/>
              </a:solidFill>
              <a:latin typeface="Times New Roman" pitchFamily="18" charset="0"/>
              <a:cs typeface="Times New Roman" pitchFamily="18" charset="0"/>
            </a:endParaRPr>
          </a:p>
          <a:p>
            <a:pPr marL="355600" indent="-355600" algn="just">
              <a:buAutoNum type="arabicPeriod"/>
            </a:pP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Создание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объекта интеллектуальной собственности собственными силами предприятия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предполагает </a:t>
            </a:r>
            <a:r>
              <a:rPr lang="ru-RU" sz="2000" dirty="0">
                <a:solidFill>
                  <a:srgbClr val="000000"/>
                </a:solidFill>
                <a:latin typeface="Times New Roman" pitchFamily="18" charset="0"/>
                <a:cs typeface="Times New Roman" pitchFamily="18" charset="0"/>
              </a:rPr>
              <a:t>процесс выполнения работ, результатом которых становится новый объект интеллектуальной собственности. Формируется на основе затрат предприятия, осуществляется за счет собственных средств, предлагаемых кредитов, иностранных субсидий. </a:t>
            </a:r>
            <a:r>
              <a:rPr lang="ru-RU" sz="2000" dirty="0" smtClean="0">
                <a:solidFill>
                  <a:srgbClr val="000000"/>
                </a:solidFill>
                <a:latin typeface="Times New Roman" pitchFamily="18" charset="0"/>
                <a:cs typeface="Times New Roman" pitchFamily="18" charset="0"/>
              </a:rPr>
              <a:t>Для </a:t>
            </a:r>
            <a:r>
              <a:rPr lang="ru-RU" sz="2000" dirty="0">
                <a:solidFill>
                  <a:srgbClr val="000000"/>
                </a:solidFill>
                <a:latin typeface="Times New Roman" pitchFamily="18" charset="0"/>
                <a:cs typeface="Times New Roman" pitchFamily="18" charset="0"/>
              </a:rPr>
              <a:t>определения величины стоимости объекта интеллектуальной собственности необходимо суммировать затраты на разработку и доведение до использования объекта в деятельности предприятия</a:t>
            </a:r>
            <a:r>
              <a:rPr lang="ru-RU" sz="2000" dirty="0" smtClean="0">
                <a:solidFill>
                  <a:srgbClr val="000000"/>
                </a:solidFill>
                <a:latin typeface="Times New Roman" pitchFamily="18" charset="0"/>
                <a:cs typeface="Times New Roman" pitchFamily="18" charset="0"/>
              </a:rPr>
              <a:t>.</a:t>
            </a:r>
          </a:p>
          <a:p>
            <a:pPr algn="just"/>
            <a:endParaRPr lang="ru-RU" sz="2000" dirty="0">
              <a:solidFill>
                <a:srgbClr val="000000"/>
              </a:solidFill>
              <a:latin typeface="Times New Roman" pitchFamily="18" charset="0"/>
              <a:cs typeface="Times New Roman" pitchFamily="18" charset="0"/>
            </a:endParaRPr>
          </a:p>
          <a:p>
            <a:pPr marL="355600" indent="-355600" algn="just">
              <a:buAutoNum type="arabicPeriod"/>
            </a:pP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Приобретение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прав на объект интеллектуальной собственности у других лиц –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предполагает </a:t>
            </a:r>
            <a:r>
              <a:rPr lang="ru-RU" sz="2000" dirty="0">
                <a:solidFill>
                  <a:srgbClr val="000000"/>
                </a:solidFill>
                <a:latin typeface="Times New Roman" pitchFamily="18" charset="0"/>
                <a:cs typeface="Times New Roman" pitchFamily="18" charset="0"/>
              </a:rPr>
              <a:t>приобретение прав на объекты интеллектуальной собственности, которые оформляются договорами уступки, лицензионными договорами или авторскими договорами. </a:t>
            </a:r>
            <a:r>
              <a:rPr lang="ru-RU" sz="2000" dirty="0">
                <a:solidFill>
                  <a:srgbClr val="000000"/>
                </a:solidFill>
                <a:latin typeface="Times New Roman" pitchFamily="18" charset="0"/>
                <a:cs typeface="Times New Roman" pitchFamily="18" charset="0"/>
              </a:rPr>
              <a:t>В договоре указывается стоимость передачи прав, которая является основой для определения будущего нематериального актива, к которому добавляется патент по регистрации договора.</a:t>
            </a:r>
          </a:p>
        </p:txBody>
      </p:sp>
    </p:spTree>
    <p:extLst>
      <p:ext uri="{BB962C8B-B14F-4D97-AF65-F5344CB8AC3E}">
        <p14:creationId xmlns:p14="http://schemas.microsoft.com/office/powerpoint/2010/main" val="49517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5526" y="166569"/>
            <a:ext cx="8532948" cy="6524863"/>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Виды стоимостей объектов ИС</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endParaRPr lang="ru-RU" sz="2000" dirty="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первоначальная </a:t>
            </a:r>
            <a:r>
              <a:rPr lang="ru-RU" sz="2000" dirty="0">
                <a:solidFill>
                  <a:srgbClr val="000000"/>
                </a:solidFill>
                <a:latin typeface="Times New Roman" pitchFamily="18" charset="0"/>
                <a:cs typeface="Times New Roman" pitchFamily="18" charset="0"/>
              </a:rPr>
              <a:t>– стоимость затрат, связанных с приобретением </a:t>
            </a:r>
            <a:r>
              <a:rPr lang="ru-RU" sz="2000" dirty="0" smtClean="0">
                <a:solidFill>
                  <a:srgbClr val="000000"/>
                </a:solidFill>
                <a:latin typeface="Times New Roman" pitchFamily="18" charset="0"/>
                <a:cs typeface="Times New Roman" pitchFamily="18" charset="0"/>
              </a:rPr>
              <a:t>либо созданием </a:t>
            </a:r>
            <a:r>
              <a:rPr lang="ru-RU" sz="2000" dirty="0">
                <a:solidFill>
                  <a:srgbClr val="000000"/>
                </a:solidFill>
                <a:latin typeface="Times New Roman" pitchFamily="18" charset="0"/>
                <a:cs typeface="Times New Roman" pitchFamily="18" charset="0"/>
              </a:rPr>
              <a:t>объекта с учетом всех сопутствующих </a:t>
            </a:r>
            <a:r>
              <a:rPr lang="ru-RU" sz="2000" dirty="0" smtClean="0">
                <a:solidFill>
                  <a:srgbClr val="000000"/>
                </a:solidFill>
                <a:latin typeface="Times New Roman" pitchFamily="18" charset="0"/>
                <a:cs typeface="Times New Roman" pitchFamily="18" charset="0"/>
              </a:rPr>
              <a:t>расходов</a:t>
            </a:r>
            <a:r>
              <a:rPr lang="ru-RU" sz="2000" dirty="0">
                <a:solidFill>
                  <a:srgbClr val="000000"/>
                </a:solidFill>
                <a:latin typeface="Times New Roman" pitchFamily="18" charset="0"/>
                <a:cs typeface="Times New Roman" pitchFamily="18" charset="0"/>
              </a:rPr>
              <a:t>;</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экономическая </a:t>
            </a:r>
            <a:r>
              <a:rPr lang="ru-RU" sz="2000" dirty="0">
                <a:solidFill>
                  <a:srgbClr val="000000"/>
                </a:solidFill>
                <a:latin typeface="Times New Roman" pitchFamily="18" charset="0"/>
                <a:cs typeface="Times New Roman" pitchFamily="18" charset="0"/>
              </a:rPr>
              <a:t>– выгода, которую имеет правообладатель;</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восстановительная </a:t>
            </a:r>
            <a:r>
              <a:rPr lang="ru-RU" sz="2000" dirty="0">
                <a:solidFill>
                  <a:srgbClr val="000000"/>
                </a:solidFill>
                <a:latin typeface="Times New Roman" pitchFamily="18" charset="0"/>
                <a:cs typeface="Times New Roman" pitchFamily="18" charset="0"/>
              </a:rPr>
              <a:t>– стоимость объекта, переоцененная в порядке и в случаях, предусмотренных в законодательстве;</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остаточная </a:t>
            </a:r>
            <a:r>
              <a:rPr lang="ru-RU" sz="2000" dirty="0">
                <a:solidFill>
                  <a:srgbClr val="000000"/>
                </a:solidFill>
                <a:latin typeface="Times New Roman" pitchFamily="18" charset="0"/>
                <a:cs typeface="Times New Roman" pitchFamily="18" charset="0"/>
              </a:rPr>
              <a:t>– разница между первоначальной стоимостью и суммой начисленной амортизации;</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инвестиционная </a:t>
            </a:r>
            <a:r>
              <a:rPr lang="ru-RU" sz="2000" dirty="0">
                <a:solidFill>
                  <a:srgbClr val="000000"/>
                </a:solidFill>
                <a:latin typeface="Times New Roman" pitchFamily="18" charset="0"/>
                <a:cs typeface="Times New Roman" pitchFamily="18" charset="0"/>
              </a:rPr>
              <a:t>– стоимость объекта интеллектуальной собственности, которая определена при формировании уставного капитала предприятия</a:t>
            </a:r>
            <a:r>
              <a:rPr lang="ru-RU" sz="2000" dirty="0" smtClean="0">
                <a:solidFill>
                  <a:srgbClr val="000000"/>
                </a:solidFill>
                <a:latin typeface="Times New Roman" pitchFamily="18" charset="0"/>
                <a:cs typeface="Times New Roman" pitchFamily="18" charset="0"/>
              </a:rPr>
              <a:t>;</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рыночная </a:t>
            </a:r>
            <a:r>
              <a:rPr lang="ru-RU" sz="2000" dirty="0">
                <a:solidFill>
                  <a:srgbClr val="000000"/>
                </a:solidFill>
                <a:latin typeface="Times New Roman" pitchFamily="18" charset="0"/>
                <a:cs typeface="Times New Roman" pitchFamily="18" charset="0"/>
              </a:rPr>
              <a:t>– стоимость объекта интеллектуальной собственности при заключении лицензионных договоров и договоров уступки;</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расчетная </a:t>
            </a:r>
            <a:r>
              <a:rPr lang="ru-RU" sz="2000" dirty="0">
                <a:solidFill>
                  <a:srgbClr val="000000"/>
                </a:solidFill>
                <a:latin typeface="Times New Roman" pitchFamily="18" charset="0"/>
                <a:cs typeface="Times New Roman" pitchFamily="18" charset="0"/>
              </a:rPr>
              <a:t>– денежная сумма, по которой продавец, имеющий полную информацию о стоимости имущества и не обязанный его продавать, согласен был бы его продать, а покупатель согласен был бы его купить;</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ликвидационная </a:t>
            </a:r>
            <a:r>
              <a:rPr lang="ru-RU" sz="2000" dirty="0">
                <a:solidFill>
                  <a:srgbClr val="000000"/>
                </a:solidFill>
                <a:latin typeface="Times New Roman" pitchFamily="18" charset="0"/>
                <a:cs typeface="Times New Roman" pitchFamily="18" charset="0"/>
              </a:rPr>
              <a:t>– стоимость продажи объекта, которая могла бы быть получена в случае банкротства либо ликвидации предприятия;</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страховая </a:t>
            </a:r>
            <a:r>
              <a:rPr lang="ru-RU" sz="2000" dirty="0">
                <a:solidFill>
                  <a:srgbClr val="000000"/>
                </a:solidFill>
                <a:latin typeface="Times New Roman" pitchFamily="18" charset="0"/>
                <a:cs typeface="Times New Roman" pitchFamily="18" charset="0"/>
              </a:rPr>
              <a:t>– стоимость объекта интеллектуальной собственности, формируемая при оформлении объекта интеллектуальной собственности в залог</a:t>
            </a:r>
            <a:r>
              <a:rPr lang="ru-RU" sz="2000" dirty="0" smtClean="0">
                <a:solidFill>
                  <a:srgbClr val="000000"/>
                </a:solidFill>
                <a:latin typeface="Times New Roman" pitchFamily="18" charset="0"/>
                <a:cs typeface="Times New Roman" pitchFamily="18" charset="0"/>
              </a:rPr>
              <a:t>.</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3064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305068"/>
            <a:ext cx="8352928" cy="6247864"/>
          </a:xfrm>
          <a:prstGeom prst="rect">
            <a:avLst/>
          </a:prstGeom>
        </p:spPr>
        <p:txBody>
          <a:bodyPr wrap="square">
            <a:spAutoFit/>
          </a:bodyPr>
          <a:lstStyle/>
          <a:p>
            <a:pPr algn="just"/>
            <a:r>
              <a:rPr lang="ru-RU" sz="2000" dirty="0">
                <a:solidFill>
                  <a:srgbClr val="000000"/>
                </a:solidFill>
                <a:latin typeface="Times New Roman" pitchFamily="18" charset="0"/>
                <a:cs typeface="Times New Roman" pitchFamily="18" charset="0"/>
              </a:rPr>
              <a:t>Методической базой оценки стоимости объектов ИС является </a:t>
            </a:r>
            <a:endParaRPr lang="ru-RU" sz="2000" dirty="0" smtClean="0">
              <a:solidFill>
                <a:srgbClr val="000000"/>
              </a:solidFill>
              <a:latin typeface="Times New Roman" pitchFamily="18" charset="0"/>
              <a:cs typeface="Times New Roman" pitchFamily="18" charset="0"/>
            </a:endParaRPr>
          </a:p>
          <a:p>
            <a:pPr algn="just"/>
            <a:r>
              <a:rPr lang="ru-RU" sz="2000" dirty="0">
                <a:solidFill>
                  <a:srgbClr val="000000"/>
                </a:solidFill>
                <a:latin typeface="Times New Roman" pitchFamily="18" charset="0"/>
                <a:cs typeface="Times New Roman" pitchFamily="18" charset="0"/>
              </a:rPr>
              <a:t>С</a:t>
            </a:r>
            <a:r>
              <a:rPr lang="ru-RU" sz="2000" dirty="0" smtClean="0">
                <a:solidFill>
                  <a:srgbClr val="000000"/>
                </a:solidFill>
                <a:latin typeface="Times New Roman" pitchFamily="18" charset="0"/>
                <a:cs typeface="Times New Roman" pitchFamily="18" charset="0"/>
              </a:rPr>
              <a:t>тандарт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«Оценка стоимости объектов гражданских прав. Оценка объектов ИС</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Подходы для оценки стоимости:</a:t>
            </a:r>
          </a:p>
          <a:p>
            <a:pPr marL="457200" indent="-457200" algn="just">
              <a:buAutoNum type="arabicPeriod"/>
            </a:pPr>
            <a:r>
              <a:rPr lang="ru-RU" sz="2000" dirty="0" smtClean="0">
                <a:solidFill>
                  <a:srgbClr val="000000"/>
                </a:solidFill>
                <a:latin typeface="Times New Roman" pitchFamily="18" charset="0"/>
                <a:cs typeface="Times New Roman" pitchFamily="18" charset="0"/>
              </a:rPr>
              <a:t>Затратный </a:t>
            </a:r>
            <a:r>
              <a:rPr lang="ru-RU" sz="2000" dirty="0">
                <a:solidFill>
                  <a:srgbClr val="000000"/>
                </a:solidFill>
                <a:latin typeface="Times New Roman" pitchFamily="18" charset="0"/>
                <a:cs typeface="Times New Roman" pitchFamily="18" charset="0"/>
              </a:rPr>
              <a:t>– используется когда трудно оценить стоимость объекта на основе возможного эконмического эффекта от его использования. Предполагает оценку стоимости объекта интеллектуальной собственности по сумме затрат на создание, приобретение и введение объекта в хозяйственный оборот</a:t>
            </a:r>
            <a:r>
              <a:rPr lang="ru-RU" sz="2000" dirty="0" smtClean="0">
                <a:solidFill>
                  <a:srgbClr val="000000"/>
                </a:solidFill>
                <a:latin typeface="Times New Roman" pitchFamily="18" charset="0"/>
                <a:cs typeface="Times New Roman" pitchFamily="18" charset="0"/>
              </a:rPr>
              <a:t>.</a:t>
            </a:r>
          </a:p>
          <a:p>
            <a:pPr marL="457200" indent="-457200" algn="just">
              <a:buAutoNum type="arabicPeriod"/>
            </a:pPr>
            <a:r>
              <a:rPr lang="ru-RU" sz="2000" dirty="0">
                <a:solidFill>
                  <a:srgbClr val="000000"/>
                </a:solidFill>
                <a:latin typeface="Times New Roman" pitchFamily="18" charset="0"/>
                <a:cs typeface="Times New Roman" pitchFamily="18" charset="0"/>
              </a:rPr>
              <a:t>Доходный – оценка стоимости объекта  по уровню дополнительного дохода, получаемого предприятием от владения объектом. При этом стоимость объекта не должна быть больше, чем сумма дополнительного дохода, полученного от использования объекта. Основной на практике. </a:t>
            </a:r>
            <a:endParaRPr lang="ru-RU" sz="2000" dirty="0" smtClean="0">
              <a:solidFill>
                <a:srgbClr val="000000"/>
              </a:solidFill>
              <a:latin typeface="Times New Roman" pitchFamily="18" charset="0"/>
              <a:cs typeface="Times New Roman" pitchFamily="18" charset="0"/>
            </a:endParaRPr>
          </a:p>
          <a:p>
            <a:pPr marL="457200" indent="-457200" algn="just">
              <a:buAutoNum type="arabicPeriod"/>
            </a:pPr>
            <a:r>
              <a:rPr lang="ru-RU" sz="2000" dirty="0">
                <a:solidFill>
                  <a:srgbClr val="000000"/>
                </a:solidFill>
                <a:latin typeface="Times New Roman" pitchFamily="18" charset="0"/>
                <a:cs typeface="Times New Roman" pitchFamily="18" charset="0"/>
              </a:rPr>
              <a:t>Сравнительный – оценка стоимости объекта интеллектуальной собственности на основе стоимости аналога (соизмерение стоимости объекта интеллектуальной собственности с рыночной стоимостью объекта интеллектуальной собственности, сравнение стоимости продажи объекта-аналога). </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380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335846"/>
            <a:ext cx="8208912" cy="6217087"/>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Информация</a:t>
            </a:r>
            <a:r>
              <a:rPr lang="ru-RU" sz="2000" dirty="0">
                <a:solidFill>
                  <a:srgbClr val="000000"/>
                </a:solidFill>
                <a:latin typeface="Times New Roman" pitchFamily="18" charset="0"/>
                <a:cs typeface="Times New Roman" pitchFamily="18" charset="0"/>
              </a:rPr>
              <a:t> – это сведения об окружающем мире и протекающих в нем процессах; сообщения, осведомляющие о положении дел, о состоянии </a:t>
            </a:r>
            <a:r>
              <a:rPr lang="ru-RU" sz="2000" dirty="0" err="1">
                <a:solidFill>
                  <a:srgbClr val="000000"/>
                </a:solidFill>
                <a:latin typeface="Times New Roman" pitchFamily="18" charset="0"/>
                <a:cs typeface="Times New Roman" pitchFamily="18" charset="0"/>
              </a:rPr>
              <a:t>чеголибо</a:t>
            </a:r>
            <a:r>
              <a:rPr lang="ru-RU" sz="2000" dirty="0">
                <a:solidFill>
                  <a:srgbClr val="000000"/>
                </a:solidFill>
                <a:latin typeface="Times New Roman" pitchFamily="18" charset="0"/>
                <a:cs typeface="Times New Roman" pitchFamily="18" charset="0"/>
              </a:rPr>
              <a:t>».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связи с развитием средств связи и телекоммуникаций, вычислительной техники и их использованием для обработки и передачи информации возникла необходимость измерять количественные характеристики информации, понятие «информация» начало наполняться разным содержанием.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r>
              <a:rPr lang="ru-RU" sz="2000" dirty="0">
                <a:solidFill>
                  <a:srgbClr val="000000"/>
                </a:solidFill>
                <a:latin typeface="Times New Roman" pitchFamily="18" charset="0"/>
                <a:cs typeface="Times New Roman" pitchFamily="18" charset="0"/>
              </a:rPr>
              <a:t>В соответствии с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Законом Республики Беларусь «Об информации, информатизации и защите информации»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информация </a:t>
            </a:r>
            <a:r>
              <a:rPr lang="ru-RU" sz="2000" dirty="0">
                <a:solidFill>
                  <a:srgbClr val="000000"/>
                </a:solidFill>
                <a:latin typeface="Times New Roman" pitchFamily="18" charset="0"/>
                <a:cs typeface="Times New Roman" pitchFamily="18" charset="0"/>
              </a:rPr>
              <a:t>– сведения о лицах, предметах, фактах, событиях, явлениях и процессах независимо от формы их представления.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Термин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«информационное право» </a:t>
            </a:r>
            <a:endPar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обычно </a:t>
            </a:r>
            <a:r>
              <a:rPr lang="ru-RU" sz="2000" dirty="0">
                <a:solidFill>
                  <a:srgbClr val="000000"/>
                </a:solidFill>
                <a:latin typeface="Times New Roman" pitchFamily="18" charset="0"/>
                <a:cs typeface="Times New Roman" pitchFamily="18" charset="0"/>
              </a:rPr>
              <a:t>понимается в 3-х значениях</a:t>
            </a:r>
            <a:r>
              <a:rPr lang="ru-RU" sz="2000" dirty="0" smtClean="0">
                <a:solidFill>
                  <a:srgbClr val="000000"/>
                </a:solidFill>
                <a:latin typeface="Times New Roman" pitchFamily="18" charset="0"/>
                <a:cs typeface="Times New Roman" pitchFamily="18" charset="0"/>
              </a:rPr>
              <a:t>:</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как </a:t>
            </a:r>
            <a:r>
              <a:rPr lang="ru-RU" sz="2000" dirty="0">
                <a:solidFill>
                  <a:srgbClr val="000000"/>
                </a:solidFill>
                <a:latin typeface="Times New Roman" pitchFamily="18" charset="0"/>
                <a:cs typeface="Times New Roman" pitchFamily="18" charset="0"/>
              </a:rPr>
              <a:t>наука;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как </a:t>
            </a:r>
            <a:r>
              <a:rPr lang="ru-RU" sz="2000" dirty="0">
                <a:solidFill>
                  <a:srgbClr val="000000"/>
                </a:solidFill>
                <a:latin typeface="Times New Roman" pitchFamily="18" charset="0"/>
                <a:cs typeface="Times New Roman" pitchFamily="18" charset="0"/>
              </a:rPr>
              <a:t>учебная дисциплина; </a:t>
            </a: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как </a:t>
            </a:r>
            <a:r>
              <a:rPr lang="ru-RU" sz="2000" dirty="0">
                <a:solidFill>
                  <a:srgbClr val="000000"/>
                </a:solidFill>
                <a:latin typeface="Times New Roman" pitchFamily="18" charset="0"/>
                <a:cs typeface="Times New Roman" pitchFamily="18" charset="0"/>
              </a:rPr>
              <a:t>отрасль права. </a:t>
            </a:r>
          </a:p>
        </p:txBody>
      </p:sp>
    </p:spTree>
    <p:extLst>
      <p:ext uri="{BB962C8B-B14F-4D97-AF65-F5344CB8AC3E}">
        <p14:creationId xmlns:p14="http://schemas.microsoft.com/office/powerpoint/2010/main" val="367702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344" y="489734"/>
            <a:ext cx="8657312" cy="5878532"/>
          </a:xfrm>
          <a:prstGeom prst="rect">
            <a:avLst/>
          </a:prstGeom>
        </p:spPr>
        <p:txBody>
          <a:bodyPr wrap="square">
            <a:spAutoFit/>
          </a:bodyPr>
          <a:lstStyle/>
          <a:p>
            <a:r>
              <a:rPr lang="ru-RU" sz="2000" dirty="0">
                <a:solidFill>
                  <a:srgbClr val="000000"/>
                </a:solidFill>
                <a:latin typeface="Times New Roman" pitchFamily="18" charset="0"/>
                <a:cs typeface="Times New Roman" pitchFamily="18" charset="0"/>
              </a:rPr>
              <a:t>К основным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юридическим свойствам информации </a:t>
            </a:r>
            <a:r>
              <a:rPr lang="ru-RU" sz="2000" dirty="0">
                <a:solidFill>
                  <a:srgbClr val="000000"/>
                </a:solidFill>
                <a:latin typeface="Times New Roman" pitchFamily="18" charset="0"/>
                <a:cs typeface="Times New Roman" pitchFamily="18" charset="0"/>
              </a:rPr>
              <a:t>можно </a:t>
            </a:r>
            <a:r>
              <a:rPr lang="ru-RU" sz="2000" dirty="0" smtClean="0">
                <a:solidFill>
                  <a:srgbClr val="000000"/>
                </a:solidFill>
                <a:latin typeface="Times New Roman" pitchFamily="18" charset="0"/>
                <a:cs typeface="Times New Roman" pitchFamily="18" charset="0"/>
              </a:rPr>
              <a:t>отнести: </a:t>
            </a:r>
          </a:p>
          <a:p>
            <a:pPr algn="just"/>
            <a:endParaRPr lang="ru-RU" sz="2000" dirty="0">
              <a:solidFill>
                <a:srgbClr val="000000"/>
              </a:solidFill>
              <a:latin typeface="Times New Roman" pitchFamily="18" charset="0"/>
              <a:cs typeface="Times New Roman" pitchFamily="18" charset="0"/>
            </a:endParaRPr>
          </a:p>
          <a:p>
            <a:pPr marL="457200" indent="-457200" algn="just">
              <a:buAutoNum type="arabicPeriod"/>
            </a:pP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Свойство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физической неотчуждаемости информации.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a:solidFill>
                  <a:srgbClr val="000000"/>
                </a:solidFill>
                <a:latin typeface="Times New Roman" pitchFamily="18" charset="0"/>
                <a:cs typeface="Times New Roman" pitchFamily="18" charset="0"/>
              </a:rPr>
              <a:t>З</a:t>
            </a:r>
            <a:r>
              <a:rPr lang="ru-RU" sz="2000" dirty="0" smtClean="0">
                <a:solidFill>
                  <a:srgbClr val="000000"/>
                </a:solidFill>
                <a:latin typeface="Times New Roman" pitchFamily="18" charset="0"/>
                <a:cs typeface="Times New Roman" pitchFamily="18" charset="0"/>
              </a:rPr>
              <a:t>нания </a:t>
            </a:r>
            <a:r>
              <a:rPr lang="ru-RU" sz="2000" dirty="0">
                <a:solidFill>
                  <a:srgbClr val="000000"/>
                </a:solidFill>
                <a:latin typeface="Times New Roman" pitchFamily="18" charset="0"/>
                <a:cs typeface="Times New Roman" pitchFamily="18" charset="0"/>
              </a:rPr>
              <a:t>не отчуждаемы от человека, их носителя. </a:t>
            </a:r>
            <a:r>
              <a:rPr lang="ru-RU" sz="2000" dirty="0">
                <a:solidFill>
                  <a:srgbClr val="000000"/>
                </a:solidFill>
                <a:latin typeface="Times New Roman" pitchFamily="18" charset="0"/>
                <a:cs typeface="Times New Roman" pitchFamily="18" charset="0"/>
              </a:rPr>
              <a:t>П</a:t>
            </a:r>
            <a:r>
              <a:rPr lang="ru-RU" sz="2000" dirty="0" smtClean="0">
                <a:solidFill>
                  <a:srgbClr val="000000"/>
                </a:solidFill>
                <a:latin typeface="Times New Roman" pitchFamily="18" charset="0"/>
                <a:cs typeface="Times New Roman" pitchFamily="18" charset="0"/>
              </a:rPr>
              <a:t>ри </a:t>
            </a:r>
            <a:r>
              <a:rPr lang="ru-RU" sz="2000" dirty="0">
                <a:solidFill>
                  <a:srgbClr val="000000"/>
                </a:solidFill>
                <a:latin typeface="Times New Roman" pitchFamily="18" charset="0"/>
                <a:cs typeface="Times New Roman" pitchFamily="18" charset="0"/>
              </a:rPr>
              <a:t>передаче информации от одного лица к другому и юридического закрепления этого факта процедура отчуждения информации должна состоять из передачи прав на ее использование и передачи вместе с этими правами самой информации</a:t>
            </a:r>
            <a:r>
              <a:rPr lang="ru-RU" sz="2000" dirty="0" smtClean="0">
                <a:solidFill>
                  <a:srgbClr val="000000"/>
                </a:solidFill>
                <a:latin typeface="Times New Roman" pitchFamily="18" charset="0"/>
                <a:cs typeface="Times New Roman" pitchFamily="18" charset="0"/>
              </a:rPr>
              <a:t>.</a:t>
            </a:r>
          </a:p>
          <a:p>
            <a:pPr algn="just"/>
            <a:r>
              <a:rPr lang="ru-RU" sz="2000" dirty="0" smtClean="0">
                <a:solidFill>
                  <a:srgbClr val="000000"/>
                </a:solidFill>
                <a:latin typeface="Times New Roman" pitchFamily="18" charset="0"/>
                <a:cs typeface="Times New Roman" pitchFamily="18" charset="0"/>
              </a:rPr>
              <a:t> </a:t>
            </a:r>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2. Свойство </a:t>
            </a:r>
            <a:r>
              <a:rPr lang="ru-RU" b="1" u="sng" cap="all" dirty="0" err="1">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обособляемости</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информации.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Для </a:t>
            </a:r>
            <a:r>
              <a:rPr lang="ru-RU" sz="2000" dirty="0">
                <a:solidFill>
                  <a:srgbClr val="000000"/>
                </a:solidFill>
                <a:latin typeface="Times New Roman" pitchFamily="18" charset="0"/>
                <a:cs typeface="Times New Roman" pitchFamily="18" charset="0"/>
              </a:rPr>
              <a:t>включения в оборот информация всегда овеществляется в виде символов, знаков, волн, вследствие этого обособляется от ее производителя (создателя) и существует отдельно и независимо от него.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Это </a:t>
            </a:r>
            <a:r>
              <a:rPr lang="ru-RU" sz="2000" dirty="0">
                <a:solidFill>
                  <a:srgbClr val="000000"/>
                </a:solidFill>
                <a:latin typeface="Times New Roman" pitchFamily="18" charset="0"/>
                <a:cs typeface="Times New Roman" pitchFamily="18" charset="0"/>
              </a:rPr>
              <a:t>подтверждает факт </a:t>
            </a:r>
            <a:r>
              <a:rPr lang="ru-RU" sz="2000" dirty="0" err="1">
                <a:solidFill>
                  <a:srgbClr val="000000"/>
                </a:solidFill>
                <a:latin typeface="Times New Roman" pitchFamily="18" charset="0"/>
                <a:cs typeface="Times New Roman" pitchFamily="18" charset="0"/>
              </a:rPr>
              <a:t>оборотоспособности</a:t>
            </a:r>
            <a:r>
              <a:rPr lang="ru-RU" sz="2000" dirty="0">
                <a:solidFill>
                  <a:srgbClr val="000000"/>
                </a:solidFill>
                <a:latin typeface="Times New Roman" pitchFamily="18" charset="0"/>
                <a:cs typeface="Times New Roman" pitchFamily="18" charset="0"/>
              </a:rPr>
              <a:t> информации как самостоятельного отдельного объекта </a:t>
            </a:r>
            <a:r>
              <a:rPr lang="ru-RU" sz="2000" dirty="0" smtClean="0">
                <a:solidFill>
                  <a:srgbClr val="000000"/>
                </a:solidFill>
                <a:latin typeface="Times New Roman" pitchFamily="18" charset="0"/>
                <a:cs typeface="Times New Roman" pitchFamily="18" charset="0"/>
              </a:rPr>
              <a:t>правоотношений. </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3. Свойство информационной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вещи. </a:t>
            </a:r>
          </a:p>
          <a:p>
            <a:pPr algn="just"/>
            <a:r>
              <a:rPr lang="ru-RU" sz="2000" dirty="0">
                <a:solidFill>
                  <a:srgbClr val="000000"/>
                </a:solidFill>
                <a:latin typeface="Times New Roman" pitchFamily="18" charset="0"/>
                <a:cs typeface="Times New Roman" pitchFamily="18" charset="0"/>
              </a:rPr>
              <a:t>В</a:t>
            </a:r>
            <a:r>
              <a:rPr lang="ru-RU" sz="2000" dirty="0" smtClean="0">
                <a:solidFill>
                  <a:srgbClr val="000000"/>
                </a:solidFill>
                <a:latin typeface="Times New Roman" pitchFamily="18" charset="0"/>
                <a:cs typeface="Times New Roman" pitchFamily="18" charset="0"/>
              </a:rPr>
              <a:t>озникает </a:t>
            </a:r>
            <a:r>
              <a:rPr lang="ru-RU" sz="2000" dirty="0">
                <a:solidFill>
                  <a:srgbClr val="000000"/>
                </a:solidFill>
                <a:latin typeface="Times New Roman" pitchFamily="18" charset="0"/>
                <a:cs typeface="Times New Roman" pitchFamily="18" charset="0"/>
              </a:rPr>
              <a:t>в силу того, что информация передается и распространяется только на материальном носителе или с помощью материального носителя. </a:t>
            </a:r>
            <a:endParaRPr lang="ru-RU"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4672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812899"/>
            <a:ext cx="8640960" cy="5232202"/>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4.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Свойство тиражируемости </a:t>
            </a:r>
            <a:r>
              <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информации</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Информация </a:t>
            </a:r>
            <a:r>
              <a:rPr lang="ru-RU" sz="2000" dirty="0">
                <a:solidFill>
                  <a:srgbClr val="000000"/>
                </a:solidFill>
                <a:latin typeface="Times New Roman" pitchFamily="18" charset="0"/>
                <a:cs typeface="Times New Roman" pitchFamily="18" charset="0"/>
              </a:rPr>
              <a:t>может тиражироваться </a:t>
            </a:r>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неограниченном количестве экземпляров без изменения ее содержания. Одна и та же информация может принадлежать одновременно неограниченному кругу </a:t>
            </a:r>
            <a:r>
              <a:rPr lang="ru-RU" sz="2000" dirty="0" smtClean="0">
                <a:solidFill>
                  <a:srgbClr val="000000"/>
                </a:solidFill>
                <a:latin typeface="Times New Roman" pitchFamily="18" charset="0"/>
                <a:cs typeface="Times New Roman" pitchFamily="18" charset="0"/>
              </a:rPr>
              <a:t>лиц. </a:t>
            </a:r>
          </a:p>
          <a:p>
            <a:pPr algn="just"/>
            <a:endParaRPr lang="ru-RU" sz="2000" dirty="0">
              <a:solidFill>
                <a:srgbClr val="000000"/>
              </a:solidFill>
              <a:latin typeface="Times New Roman" pitchFamily="18" charset="0"/>
              <a:cs typeface="Times New Roman" pitchFamily="18" charset="0"/>
            </a:endParaRPr>
          </a:p>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5.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Свойство организационной формы. </a:t>
            </a:r>
            <a:endPar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Информация</a:t>
            </a:r>
            <a:r>
              <a:rPr lang="ru-RU" sz="2000" dirty="0">
                <a:solidFill>
                  <a:srgbClr val="000000"/>
                </a:solidFill>
                <a:latin typeface="Times New Roman" pitchFamily="18" charset="0"/>
                <a:cs typeface="Times New Roman" pitchFamily="18" charset="0"/>
              </a:rPr>
              <a:t>, находящаяся в </a:t>
            </a:r>
            <a:r>
              <a:rPr lang="ru-RU" sz="2000" dirty="0" smtClean="0">
                <a:solidFill>
                  <a:srgbClr val="000000"/>
                </a:solidFill>
                <a:latin typeface="Times New Roman" pitchFamily="18" charset="0"/>
                <a:cs typeface="Times New Roman" pitchFamily="18" charset="0"/>
              </a:rPr>
              <a:t>обороте представляется </a:t>
            </a:r>
            <a:r>
              <a:rPr lang="ru-RU" sz="2000" dirty="0">
                <a:solidFill>
                  <a:srgbClr val="000000"/>
                </a:solidFill>
                <a:latin typeface="Times New Roman" pitchFamily="18" charset="0"/>
                <a:cs typeface="Times New Roman" pitchFamily="18" charset="0"/>
              </a:rPr>
              <a:t>в документированном </a:t>
            </a:r>
            <a:r>
              <a:rPr lang="ru-RU" sz="2000" dirty="0" smtClean="0">
                <a:solidFill>
                  <a:srgbClr val="000000"/>
                </a:solidFill>
                <a:latin typeface="Times New Roman" pitchFamily="18" charset="0"/>
                <a:cs typeface="Times New Roman" pitchFamily="18" charset="0"/>
              </a:rPr>
              <a:t>виде. </a:t>
            </a:r>
            <a:r>
              <a:rPr lang="ru-RU" sz="2000" dirty="0">
                <a:solidFill>
                  <a:srgbClr val="000000"/>
                </a:solidFill>
                <a:latin typeface="Times New Roman" pitchFamily="18" charset="0"/>
                <a:cs typeface="Times New Roman" pitchFamily="18" charset="0"/>
              </a:rPr>
              <a:t>Это могут быть подлинник (оригинал) документа, его копия, массив документов на бумажном или электронном носителе (банк данных или база данных), библиотека, фонд документов, </a:t>
            </a:r>
            <a:r>
              <a:rPr lang="ru-RU" sz="2000" dirty="0" smtClean="0">
                <a:solidFill>
                  <a:srgbClr val="000000"/>
                </a:solidFill>
                <a:latin typeface="Times New Roman" pitchFamily="18" charset="0"/>
                <a:cs typeface="Times New Roman" pitchFamily="18" charset="0"/>
              </a:rPr>
              <a:t>архив, др. </a:t>
            </a:r>
          </a:p>
          <a:p>
            <a:pPr algn="just"/>
            <a:endParaRPr lang="ru-RU" sz="2000" dirty="0">
              <a:solidFill>
                <a:srgbClr val="000000"/>
              </a:solidFill>
              <a:latin typeface="Times New Roman" pitchFamily="18" charset="0"/>
              <a:cs typeface="Times New Roman" pitchFamily="18" charset="0"/>
            </a:endParaRPr>
          </a:p>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6.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Свойство экземплярности информации. </a:t>
            </a:r>
            <a:endParaRPr lang="ru-RU" b="1" u="sng" cap="all"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a:solidFill>
                  <a:srgbClr val="000000"/>
                </a:solidFill>
                <a:latin typeface="Times New Roman" pitchFamily="18" charset="0"/>
                <a:cs typeface="Times New Roman" pitchFamily="18" charset="0"/>
              </a:rPr>
              <a:t>И</a:t>
            </a:r>
            <a:r>
              <a:rPr lang="ru-RU" sz="2000" dirty="0" smtClean="0">
                <a:solidFill>
                  <a:srgbClr val="000000"/>
                </a:solidFill>
                <a:latin typeface="Times New Roman" pitchFamily="18" charset="0"/>
                <a:cs typeface="Times New Roman" pitchFamily="18" charset="0"/>
              </a:rPr>
              <a:t>нформация распространяется не </a:t>
            </a:r>
            <a:r>
              <a:rPr lang="ru-RU" sz="2000" dirty="0">
                <a:solidFill>
                  <a:srgbClr val="000000"/>
                </a:solidFill>
                <a:latin typeface="Times New Roman" pitchFamily="18" charset="0"/>
                <a:cs typeface="Times New Roman" pitchFamily="18" charset="0"/>
              </a:rPr>
              <a:t>сама по себе, а на материальном носителе, вследствие чего возможен учет экземпляров информации через учет носителей, содержащих информацию. </a:t>
            </a:r>
            <a:endParaRPr lang="ru-RU" sz="2000" dirty="0" smtClean="0">
              <a:solidFill>
                <a:srgbClr val="000000"/>
              </a:solidFill>
              <a:latin typeface="Times New Roman" pitchFamily="18" charset="0"/>
              <a:cs typeface="Times New Roman" pitchFamily="18" charset="0"/>
            </a:endParaRPr>
          </a:p>
          <a:p>
            <a:pPr algn="just"/>
            <a:r>
              <a:rPr lang="ru-RU" sz="2000" dirty="0" err="1" smtClean="0">
                <a:solidFill>
                  <a:srgbClr val="000000"/>
                </a:solidFill>
                <a:latin typeface="Times New Roman" pitchFamily="18" charset="0"/>
                <a:cs typeface="Times New Roman" pitchFamily="18" charset="0"/>
              </a:rPr>
              <a:t>Экземплярность</a:t>
            </a:r>
            <a:r>
              <a:rPr lang="ru-RU" sz="2000" dirty="0" smtClean="0">
                <a:solidFill>
                  <a:srgbClr val="000000"/>
                </a:solidFill>
                <a:latin typeface="Times New Roman" pitchFamily="18" charset="0"/>
                <a:cs typeface="Times New Roman" pitchFamily="18" charset="0"/>
              </a:rPr>
              <a:t> </a:t>
            </a:r>
            <a:r>
              <a:rPr lang="ru-RU" sz="2000" dirty="0">
                <a:solidFill>
                  <a:srgbClr val="000000"/>
                </a:solidFill>
                <a:latin typeface="Times New Roman" pitchFamily="18" charset="0"/>
                <a:cs typeface="Times New Roman" pitchFamily="18" charset="0"/>
              </a:rPr>
              <a:t>информации активно реализуется при обращении информации ограниченного доступа.</a:t>
            </a:r>
          </a:p>
        </p:txBody>
      </p:sp>
    </p:spTree>
    <p:extLst>
      <p:ext uri="{BB962C8B-B14F-4D97-AF65-F5344CB8AC3E}">
        <p14:creationId xmlns:p14="http://schemas.microsoft.com/office/powerpoint/2010/main" val="35183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7788" y="335846"/>
            <a:ext cx="8388424" cy="6186309"/>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сточники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информационно-правовых норм можно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структурировать:</a:t>
            </a:r>
          </a:p>
          <a:p>
            <a:endParaRPr lang="ru-RU" sz="2000" dirty="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информационно-правовые </a:t>
            </a:r>
            <a:r>
              <a:rPr lang="ru-RU" sz="2000" dirty="0">
                <a:solidFill>
                  <a:srgbClr val="000000"/>
                </a:solidFill>
                <a:latin typeface="Times New Roman" pitchFamily="18" charset="0"/>
                <a:cs typeface="Times New Roman" pitchFamily="18" charset="0"/>
              </a:rPr>
              <a:t>нормы Конституции Республики Беларусь;</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законодательство </a:t>
            </a:r>
            <a:r>
              <a:rPr lang="ru-RU" sz="2000" dirty="0">
                <a:solidFill>
                  <a:srgbClr val="000000"/>
                </a:solidFill>
                <a:latin typeface="Times New Roman" pitchFamily="18" charset="0"/>
                <a:cs typeface="Times New Roman" pitchFamily="18" charset="0"/>
              </a:rPr>
              <a:t>об информации, формировании информационных ресурсов, предоставлении информационных услуг (Закон Республики Беларусь «Об информации, информатизации и защите информации»);</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законодательство </a:t>
            </a:r>
            <a:r>
              <a:rPr lang="ru-RU" sz="2000" dirty="0">
                <a:solidFill>
                  <a:srgbClr val="000000"/>
                </a:solidFill>
                <a:latin typeface="Times New Roman" pitchFamily="18" charset="0"/>
                <a:cs typeface="Times New Roman" pitchFamily="18" charset="0"/>
              </a:rPr>
              <a:t>о создании и применении информационных технологий и средств их обеспечения;</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законодательство </a:t>
            </a:r>
            <a:r>
              <a:rPr lang="ru-RU" sz="2000" dirty="0">
                <a:solidFill>
                  <a:srgbClr val="000000"/>
                </a:solidFill>
                <a:latin typeface="Times New Roman" pitchFamily="18" charset="0"/>
                <a:cs typeface="Times New Roman" pitchFamily="18" charset="0"/>
              </a:rPr>
              <a:t>об информационной безопасности;</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законодательство </a:t>
            </a:r>
            <a:r>
              <a:rPr lang="ru-RU" sz="2000" dirty="0">
                <a:solidFill>
                  <a:srgbClr val="000000"/>
                </a:solidFill>
                <a:latin typeface="Times New Roman" pitchFamily="18" charset="0"/>
                <a:cs typeface="Times New Roman" pitchFamily="18" charset="0"/>
              </a:rPr>
              <a:t>об интеллектуальной собственности;</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законодательство </a:t>
            </a:r>
            <a:r>
              <a:rPr lang="ru-RU" sz="2000" dirty="0">
                <a:solidFill>
                  <a:srgbClr val="000000"/>
                </a:solidFill>
                <a:latin typeface="Times New Roman" pitchFamily="18" charset="0"/>
                <a:cs typeface="Times New Roman" pitchFamily="18" charset="0"/>
              </a:rPr>
              <a:t>о средствах массовой информации (например, Закон Республики Беларусь «О средствах массовой информации», Закон Республики Беларусь «О рекламе»);</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информационно-правовые </a:t>
            </a:r>
            <a:r>
              <a:rPr lang="ru-RU" sz="2000" dirty="0">
                <a:solidFill>
                  <a:srgbClr val="000000"/>
                </a:solidFill>
                <a:latin typeface="Times New Roman" pitchFamily="18" charset="0"/>
                <a:cs typeface="Times New Roman" pitchFamily="18" charset="0"/>
              </a:rPr>
              <a:t>нормы в составе актов отраслевого законодательства (нормы Гражданского кодекса Республики Беларусь, Кодекса Республики Беларусь об административных правонарушениях, Уголовного кодекса Республики Беларусь и др.);</a:t>
            </a: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нормы </a:t>
            </a:r>
            <a:r>
              <a:rPr lang="ru-RU" sz="2000" dirty="0">
                <a:solidFill>
                  <a:srgbClr val="000000"/>
                </a:solidFill>
                <a:latin typeface="Times New Roman" pitchFamily="18" charset="0"/>
                <a:cs typeface="Times New Roman" pitchFamily="18" charset="0"/>
              </a:rPr>
              <a:t>информационного права, содержащиеся в международных договорах, ратифицированных Республикой Беларусь.</a:t>
            </a:r>
          </a:p>
        </p:txBody>
      </p:sp>
    </p:spTree>
    <p:extLst>
      <p:ext uri="{BB962C8B-B14F-4D97-AF65-F5344CB8AC3E}">
        <p14:creationId xmlns:p14="http://schemas.microsoft.com/office/powerpoint/2010/main" val="396499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8496944" cy="4678204"/>
          </a:xfrm>
          <a:prstGeom prst="rect">
            <a:avLst/>
          </a:prstGeom>
        </p:spPr>
        <p:txBody>
          <a:bodyPr wrap="square">
            <a:spAutoFit/>
          </a:bodyPr>
          <a:lstStyle/>
          <a:p>
            <a:pPr algn="just"/>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Правовой режим информации определяется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Законом </a:t>
            </a:r>
            <a:r>
              <a:rPr lang="ru-RU" sz="2000" dirty="0">
                <a:solidFill>
                  <a:srgbClr val="000000"/>
                </a:solidFill>
                <a:latin typeface="Times New Roman" pitchFamily="18" charset="0"/>
                <a:cs typeface="Times New Roman" pitchFamily="18" charset="0"/>
              </a:rPr>
              <a:t>Республики Беларусь </a:t>
            </a:r>
            <a:r>
              <a:rPr lang="ru-RU" sz="2000" b="1" u="sng" dirty="0">
                <a:solidFill>
                  <a:srgbClr val="000000"/>
                </a:solidFill>
                <a:latin typeface="Times New Roman" pitchFamily="18" charset="0"/>
                <a:cs typeface="Times New Roman" pitchFamily="18" charset="0"/>
              </a:rPr>
              <a:t>«Об информации, информатизации и защите информации»</a:t>
            </a:r>
            <a:r>
              <a:rPr lang="ru-RU" sz="2000" dirty="0">
                <a:solidFill>
                  <a:srgbClr val="000000"/>
                </a:solidFill>
                <a:latin typeface="Times New Roman" pitchFamily="18" charset="0"/>
                <a:cs typeface="Times New Roman" pitchFamily="18" charset="0"/>
              </a:rPr>
              <a:t> и иными актами законодательства. </a:t>
            </a:r>
            <a:endParaRPr lang="ru-RU" sz="2000" dirty="0" smtClean="0">
              <a:solidFill>
                <a:srgbClr val="000000"/>
              </a:solidFill>
              <a:latin typeface="Times New Roman" pitchFamily="18" charset="0"/>
              <a:cs typeface="Times New Roman" pitchFamily="18" charset="0"/>
            </a:endParaRPr>
          </a:p>
          <a:p>
            <a:pPr algn="just"/>
            <a:endParaRPr lang="ru-RU" sz="2000" dirty="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Названный </a:t>
            </a:r>
            <a:r>
              <a:rPr lang="ru-RU" sz="2000" dirty="0">
                <a:solidFill>
                  <a:srgbClr val="000000"/>
                </a:solidFill>
                <a:latin typeface="Times New Roman" pitchFamily="18" charset="0"/>
                <a:cs typeface="Times New Roman" pitchFamily="18" charset="0"/>
              </a:rPr>
              <a:t>закон регулирует общественные отношения, возникающие при:</a:t>
            </a:r>
          </a:p>
          <a:p>
            <a:pPr algn="just"/>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поиске</a:t>
            </a:r>
            <a:r>
              <a:rPr lang="ru-RU" sz="2000" dirty="0">
                <a:solidFill>
                  <a:srgbClr val="000000"/>
                </a:solidFill>
                <a:latin typeface="Times New Roman" pitchFamily="18" charset="0"/>
                <a:cs typeface="Times New Roman" pitchFamily="18" charset="0"/>
              </a:rPr>
              <a:t>, получении, передаче, сборе, обработке, накоплении, хранении, распространении и (или) предоставлении информации, а также пользовании информацией;</a:t>
            </a:r>
          </a:p>
          <a:p>
            <a:pPr marL="342900" indent="-342900" algn="just">
              <a:buFont typeface="Wingdings" panose="05000000000000000000" pitchFamily="2" charset="2"/>
              <a:buChar char="Ø"/>
            </a:pP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создании </a:t>
            </a:r>
            <a:r>
              <a:rPr lang="ru-RU" sz="2000" dirty="0">
                <a:solidFill>
                  <a:srgbClr val="000000"/>
                </a:solidFill>
                <a:latin typeface="Times New Roman" pitchFamily="18" charset="0"/>
                <a:cs typeface="Times New Roman" pitchFamily="18" charset="0"/>
              </a:rPr>
              <a:t>и использовании информационных технологий, информационных систем и информационных сетей, формировании информационных ресурсов;</a:t>
            </a:r>
          </a:p>
          <a:p>
            <a:pPr marL="342900" indent="-342900" algn="just">
              <a:buFont typeface="Wingdings" panose="05000000000000000000" pitchFamily="2" charset="2"/>
              <a:buChar char="Ø"/>
            </a:pPr>
            <a:endParaRPr lang="ru-RU" sz="2000" dirty="0" smtClean="0">
              <a:solidFill>
                <a:srgbClr val="00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ru-RU" sz="2000" dirty="0" smtClean="0">
                <a:solidFill>
                  <a:srgbClr val="000000"/>
                </a:solidFill>
                <a:latin typeface="Times New Roman" pitchFamily="18" charset="0"/>
                <a:cs typeface="Times New Roman" pitchFamily="18" charset="0"/>
              </a:rPr>
              <a:t>организации </a:t>
            </a:r>
            <a:r>
              <a:rPr lang="ru-RU" sz="2000" dirty="0">
                <a:solidFill>
                  <a:srgbClr val="000000"/>
                </a:solidFill>
                <a:latin typeface="Times New Roman" pitchFamily="18" charset="0"/>
                <a:cs typeface="Times New Roman" pitchFamily="18" charset="0"/>
              </a:rPr>
              <a:t>и обеспечении защиты информации.</a:t>
            </a:r>
          </a:p>
        </p:txBody>
      </p:sp>
    </p:spTree>
    <p:extLst>
      <p:ext uri="{BB962C8B-B14F-4D97-AF65-F5344CB8AC3E}">
        <p14:creationId xmlns:p14="http://schemas.microsoft.com/office/powerpoint/2010/main" val="268739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05287"/>
            <a:ext cx="8640960" cy="4647426"/>
          </a:xfrm>
          <a:prstGeom prst="rect">
            <a:avLst/>
          </a:prstGeom>
        </p:spPr>
        <p:txBody>
          <a:bodyPr wrap="square">
            <a:spAutoFit/>
          </a:bodyPr>
          <a:lstStyle/>
          <a:p>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Режим информации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можно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разделить на несколько режимов</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endParaRPr lang="ru-RU" sz="2000" dirty="0">
              <a:solidFill>
                <a:srgbClr val="000000"/>
              </a:solidFill>
              <a:latin typeface="Times New Roman" pitchFamily="18" charset="0"/>
              <a:cs typeface="Times New Roman" pitchFamily="18" charset="0"/>
            </a:endParaRPr>
          </a:p>
          <a:p>
            <a:pPr marL="457200" indent="-457200" algn="just">
              <a:buAutoNum type="arabicPeriod"/>
            </a:pP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Режим </a:t>
            </a:r>
            <a:r>
              <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исключительных прав. </a:t>
            </a:r>
            <a:endParaRPr lang="ru-RU" b="1" u="sng" cap="all"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2000" dirty="0" smtClean="0">
                <a:solidFill>
                  <a:srgbClr val="000000"/>
                </a:solidFill>
                <a:latin typeface="Times New Roman" pitchFamily="18" charset="0"/>
                <a:cs typeface="Times New Roman" pitchFamily="18" charset="0"/>
              </a:rPr>
              <a:t>В </a:t>
            </a:r>
            <a:r>
              <a:rPr lang="ru-RU" sz="2000" dirty="0">
                <a:solidFill>
                  <a:srgbClr val="000000"/>
                </a:solidFill>
                <a:latin typeface="Times New Roman" pitchFamily="18" charset="0"/>
                <a:cs typeface="Times New Roman" pitchFamily="18" charset="0"/>
              </a:rPr>
              <a:t>отношении информации, существующей в форме охраняемых результатов интеллектуальной деятельности и приравненных к ним средств индивидуализации участников гражданского оборота и производимой ими продукции, специальным законодательством определен адекватный их правовой природе режим правовой охраны.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Главнейшей </a:t>
            </a:r>
            <a:r>
              <a:rPr lang="ru-RU" sz="2000" dirty="0">
                <a:solidFill>
                  <a:srgbClr val="000000"/>
                </a:solidFill>
                <a:latin typeface="Times New Roman" pitchFamily="18" charset="0"/>
                <a:cs typeface="Times New Roman" pitchFamily="18" charset="0"/>
              </a:rPr>
              <a:t>функцией института исключительных прав является наделение их обладателя определенным объемом правомочий, отражающих меру его юридических возможностей по контролю над тем или иным результатом интеллектуальной деятельности. </a:t>
            </a:r>
            <a:endParaRPr lang="ru-RU" sz="2000" dirty="0" smtClean="0">
              <a:solidFill>
                <a:srgbClr val="000000"/>
              </a:solidFill>
              <a:latin typeface="Times New Roman" pitchFamily="18" charset="0"/>
              <a:cs typeface="Times New Roman" pitchFamily="18" charset="0"/>
            </a:endParaRPr>
          </a:p>
          <a:p>
            <a:pPr algn="just"/>
            <a:r>
              <a:rPr lang="ru-RU" sz="2000" dirty="0" smtClean="0">
                <a:solidFill>
                  <a:srgbClr val="000000"/>
                </a:solidFill>
                <a:latin typeface="Times New Roman" pitchFamily="18" charset="0"/>
                <a:cs typeface="Times New Roman" pitchFamily="18" charset="0"/>
              </a:rPr>
              <a:t>Содержание </a:t>
            </a:r>
            <a:r>
              <a:rPr lang="ru-RU" sz="2000" dirty="0">
                <a:solidFill>
                  <a:srgbClr val="000000"/>
                </a:solidFill>
                <a:latin typeface="Times New Roman" pitchFamily="18" charset="0"/>
                <a:cs typeface="Times New Roman" pitchFamily="18" charset="0"/>
              </a:rPr>
              <a:t>прав на охраняемый результат варьируется в зависимости от разновидности последнего. </a:t>
            </a:r>
          </a:p>
        </p:txBody>
      </p:sp>
    </p:spTree>
    <p:extLst>
      <p:ext uri="{BB962C8B-B14F-4D97-AF65-F5344CB8AC3E}">
        <p14:creationId xmlns:p14="http://schemas.microsoft.com/office/powerpoint/2010/main" val="4842975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2472</Words>
  <Application>Microsoft Office PowerPoint</Application>
  <PresentationFormat>Экран (4:3)</PresentationFormat>
  <Paragraphs>271</Paragraphs>
  <Slides>34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34</vt:i4>
      </vt:variant>
    </vt:vector>
  </HeadingPairs>
  <TitlesOfParts>
    <vt:vector size="39" baseType="lpstr">
      <vt:lpstr>Arial</vt:lpstr>
      <vt:lpstr>Calibri</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asus</dc:creator>
  <cp:lastModifiedBy>Asus</cp:lastModifiedBy>
  <cp:revision>243</cp:revision>
  <dcterms:created xsi:type="dcterms:W3CDTF">2019-07-04T12:49:48Z</dcterms:created>
  <dcterms:modified xsi:type="dcterms:W3CDTF">2024-01-01T13:20:24Z</dcterms:modified>
</cp:coreProperties>
</file>