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4" r:id="rId4"/>
    <p:sldId id="336" r:id="rId5"/>
    <p:sldId id="350" r:id="rId6"/>
    <p:sldId id="337" r:id="rId7"/>
    <p:sldId id="338" r:id="rId8"/>
    <p:sldId id="351" r:id="rId9"/>
    <p:sldId id="343" r:id="rId10"/>
    <p:sldId id="344" r:id="rId11"/>
    <p:sldId id="341" r:id="rId12"/>
    <p:sldId id="342" r:id="rId13"/>
    <p:sldId id="340" r:id="rId14"/>
    <p:sldId id="320" r:id="rId15"/>
    <p:sldId id="328" r:id="rId16"/>
    <p:sldId id="331" r:id="rId17"/>
    <p:sldId id="332" r:id="rId18"/>
    <p:sldId id="333" r:id="rId19"/>
    <p:sldId id="334" r:id="rId20"/>
    <p:sldId id="335" r:id="rId21"/>
    <p:sldId id="352" r:id="rId22"/>
    <p:sldId id="322" r:id="rId23"/>
    <p:sldId id="330" r:id="rId24"/>
    <p:sldId id="323" r:id="rId25"/>
    <p:sldId id="324" r:id="rId26"/>
    <p:sldId id="325" r:id="rId27"/>
    <p:sldId id="326" r:id="rId28"/>
    <p:sldId id="327" r:id="rId29"/>
    <p:sldId id="329" r:id="rId30"/>
    <p:sldId id="321" r:id="rId31"/>
    <p:sldId id="347" r:id="rId32"/>
    <p:sldId id="348" r:id="rId33"/>
    <p:sldId id="345" r:id="rId34"/>
    <p:sldId id="346" r:id="rId35"/>
    <p:sldId id="349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7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2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2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70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4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4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4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8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00B4-22A4-49CE-8365-7BDEDCB9AC9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168C-7B04-40DA-B819-9A980A64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29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415764" y="1916832"/>
            <a:ext cx="8312472" cy="21723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6000" tIns="36000" rIns="36000">
            <a:spAutoFit/>
          </a:bodyPr>
          <a:lstStyle/>
          <a:p>
            <a:pPr indent="536575" algn="just">
              <a:lnSpc>
                <a:spcPts val="1800"/>
              </a:lnSpc>
            </a:pPr>
            <a:endParaRPr lang="ru-RU" sz="5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400"/>
              </a:lnSpc>
              <a:spcBef>
                <a:spcPct val="0"/>
              </a:spcBef>
              <a:defRPr/>
            </a:pPr>
            <a:r>
              <a:rPr lang="ru-RU" sz="3200" b="1" spc="-8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Тема занятия: </a:t>
            </a:r>
          </a:p>
          <a:p>
            <a:pPr algn="ctr">
              <a:lnSpc>
                <a:spcPct val="120000"/>
              </a:lnSpc>
            </a:pP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«ЛИКВИДАЦИЯ И </a:t>
            </a: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РЕОРГАНИЗАЦИЯ, ГОСУДАРСТВЕННАЯ ПОДДЕРЖКА ОРГАНИЗАЦИЙ В СФЕРЕ ИКТ»</a:t>
            </a:r>
            <a:endParaRPr lang="ru-RU" sz="2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32" y="0"/>
            <a:ext cx="18859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10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5825" t="19900" r="13382" b="21301"/>
          <a:stretch/>
        </p:blipFill>
        <p:spPr>
          <a:xfrm>
            <a:off x="425111" y="620688"/>
            <a:ext cx="829377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2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. Причины возникновения и признаки кризисного состояния финансов  предприятия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7151835" cy="41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27584" y="4581128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«Несчастное» банкротство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наступает не по вине должника, а вследствие обстоятельств непреодолимой силы, не зависящих от его воли и действий (стихийные бедствия, политические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события,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общий экономический кризис) и требует оказания специальных мер государственной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поддержки.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7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8294" b="9245"/>
          <a:stretch/>
        </p:blipFill>
        <p:spPr>
          <a:xfrm>
            <a:off x="899592" y="980728"/>
            <a:ext cx="7488830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96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476672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Институт банкротства выполняет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следующие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arenR"/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поддержание рыночной конкурентной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среды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(обеспечение расчетов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хозяйствующих субъектов по своим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обязатель-ствам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их экономической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ответственности перед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кредиторами);</a:t>
            </a:r>
          </a:p>
          <a:p>
            <a:pPr marL="342900" indent="-342900" algn="just">
              <a:buAutoNum type="arabicParenR"/>
            </a:pP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3525" indent="-263525"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страхование предпринимательских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рисков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(ограничение ответственности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должника величиной вложенных в бизнес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средств).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9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348880"/>
            <a:ext cx="8208912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3200" spc="-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3200" spc="-2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Прекращение предпринимательской деятельности, реорганизация юридического лица</a:t>
            </a:r>
          </a:p>
          <a:p>
            <a:pPr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4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260648"/>
            <a:ext cx="8208912" cy="662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ЛИКВИДАЦИЯ ЮРИДИЧЕСКОГО ЛИЦА И ПРЕКРАЩЕНИЕ ДЕЯТЕЛЬНОСТИ ИНДИВИДУАЛЬНОГО ПРЕДПРИНИМАТЕЛЯ</a:t>
            </a:r>
          </a:p>
          <a:p>
            <a:pPr indent="92075" algn="just">
              <a:lnSpc>
                <a:spcPct val="120000"/>
              </a:lnSpc>
            </a:pP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92075" algn="just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Ликвидировать индивидуального предпринимателя нельзя, можно прекратить его деятельность. Ликвидировать можно только юридическое лицо.</a:t>
            </a:r>
          </a:p>
          <a:p>
            <a:pPr indent="92075" algn="just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92075" algn="just">
              <a:lnSpc>
                <a:spcPct val="120000"/>
              </a:lnSpc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ОСНОВАНИЯ ДЛЯ ЛИКВИДАЦИИ ЮРИДИЧЕСКОГО ЛИЦА: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Для добровольной ликвидации: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желание, решение самих учредителей или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уполномоч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органов юридического лица;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истечение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срока, на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которому создано юридическое лицо;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достижение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цели, ради которой создано юридическое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лицо;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признание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государственной регистрации юридического лица экономическим судом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недействительной;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нарушение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порядка формирования уставного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фонда.</a:t>
            </a:r>
          </a:p>
          <a:p>
            <a:pPr indent="92075" algn="just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2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08912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2075" algn="just">
              <a:lnSpc>
                <a:spcPct val="120000"/>
              </a:lnSpc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ОСНОВАНИЯ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ЛИКВИДАЦИИ ЮРИДИЧЕСКОГО ЛИЦА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92075" algn="just">
              <a:lnSpc>
                <a:spcPct val="120000"/>
              </a:lnSpc>
            </a:pPr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В судебном порядке:</a:t>
            </a:r>
          </a:p>
          <a:p>
            <a:pPr algn="just">
              <a:lnSpc>
                <a:spcPct val="120000"/>
              </a:lnSpc>
            </a:pPr>
            <a:endParaRPr lang="ru-RU" sz="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непринятия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решения о ликвидации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связи с истечением срока, на который создано юридическое лицо,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нарушением порядка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формирования уставного фонда, установленного законодательством,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признанием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судом, рассматривающим экономические дела,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государст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-венной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регистрации юридического лица недействительной;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осуществление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деятельности без надлежащего специального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разреше-ния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(лицензии), либо запрещенной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законодательством, либо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грубыми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нарушениями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законодательства;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занижение либо сокрытие прибыли в течение 12 месяцев;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наличие задолженности в бюджет более 6 месяцев;</a:t>
            </a:r>
          </a:p>
          <a:p>
            <a:pPr algn="just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др.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08912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2075" algn="just">
              <a:lnSpc>
                <a:spcPct val="120000"/>
              </a:lnSpc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ОСНОВАНИЯ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ЛИКВИДАЦИИ ЮРИДИЧЕСКОГО ЛИЦА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92075" algn="just">
              <a:lnSpc>
                <a:spcPct val="120000"/>
              </a:lnSpc>
            </a:pPr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В административном порядке:</a:t>
            </a:r>
          </a:p>
          <a:p>
            <a:pPr algn="just">
              <a:lnSpc>
                <a:spcPct val="120000"/>
              </a:lnSpc>
            </a:pPr>
            <a:endParaRPr lang="ru-RU" sz="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нарушен порядок и срок формирования минимального размера уставного фонда, 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предпринимательская деятельность не осуществляется в течение 6 месяцев без уважительных причин, 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систематические грубые нарушения законодательства о труде;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др.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1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089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СТАДИИ ЛИКВИДАЦИИ: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Принятие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решения о ликвидации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ормирование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ликвидационной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комиссии (входят: собственник имущества предприятия или 1 из учредителей, директор,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привлекае-мые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на добровольной основе экономисты, юристы, аудиторы).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Уведомление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регистрирующего органа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Передача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дел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ликвидационной комиссии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Публикация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объявления о ликвидации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Персональное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уведомление кредиторов и прием их требований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Увольнение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работников предприятия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Составление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промежуточного ликвидационного баланса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Налоговая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другие проверки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Инвентаризация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активов и обязательств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Оценка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реализация имущества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Выявление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взыскание дебиторской задолженности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Исключение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 Единого Государственного Регистра</a:t>
            </a:r>
          </a:p>
        </p:txBody>
      </p:sp>
    </p:spTree>
    <p:extLst>
      <p:ext uri="{BB962C8B-B14F-4D97-AF65-F5344CB8AC3E}">
        <p14:creationId xmlns:p14="http://schemas.microsoft.com/office/powerpoint/2010/main" val="3001469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ЛИКВИДАЦИОННОЙ КОМИССИИ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120000"/>
              </a:lnSpc>
            </a:pP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Формирование ликвидационной комиссии происходит путем издания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соответствующего приказа. </a:t>
            </a:r>
          </a:p>
          <a:p>
            <a:pPr algn="ctr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Собственник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имущества (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учредители)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либо орган юридического лица,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принявший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решение о ликвидации юридического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лица:</a:t>
            </a:r>
          </a:p>
          <a:p>
            <a:pPr algn="ctr">
              <a:lnSpc>
                <a:spcPct val="120000"/>
              </a:lnSpc>
            </a:pP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назначает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ликвидационную комиссию (ликвидатора),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распределяет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обязанности между председателем и членами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ликвида-ционной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комиссии (в случае назначения ликвидационной комиссии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устанавливает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порядок и сроки ликвидации.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2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5556" y="836712"/>
            <a:ext cx="7992888" cy="373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Понятие, виды и причины банкротства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sz="2800" spc="-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Прекращение предпринимательской деятельности, реорганизация юридического лица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sz="2800" spc="-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Слияния и поглощения</a:t>
            </a:r>
            <a:endParaRPr lang="ru-RU" sz="2800" spc="-2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6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88561"/>
            <a:ext cx="792088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ПРЕКРАЩЕНИЕ ДЕЯТЕЛЬНОСТИ ИНДИВИДУАЛЬНОГО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ПРЕДПРИНИМАТЕЛЯ</a:t>
            </a:r>
          </a:p>
          <a:p>
            <a:pPr algn="ctr"/>
            <a:endParaRPr lang="ru-RU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Регистрирующему органу предоставляется:</a:t>
            </a:r>
          </a:p>
          <a:p>
            <a:pPr algn="ctr"/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Заявление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 прекращении деятельности индивидуального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предпринимателя.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Документ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удостоверяющий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личность.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Документ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подтверждающий полномочия, в случае, если от имени индивидуального предпринимателя выступает уполномоченное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лицо.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Документ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подтверждающий оплату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услуг.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Уведомление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 завершении процесса прекращения деятельности с указанием сведений о завершении расчетов с кредиторами и отсутствии кредиторской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задолженности.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Свидетельство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 государственной регистрации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индивидуального предпринимателя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Документы могут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быть представлены в регистрирующий орган как путем личного обращения, так и в электронном виде посредством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веб-портала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ЕГР.</a:t>
            </a:r>
          </a:p>
        </p:txBody>
      </p:sp>
    </p:spTree>
    <p:extLst>
      <p:ext uri="{BB962C8B-B14F-4D97-AF65-F5344CB8AC3E}">
        <p14:creationId xmlns:p14="http://schemas.microsoft.com/office/powerpoint/2010/main" val="201868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548680"/>
            <a:ext cx="80648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Смотрим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проверок.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Прежде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всего вам необходимо посмотреть, не намечена ли проверка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деятельности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План проверок можно найти в сети Интернет на сайте КГК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Увольняем работников.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Уволить работников можно по разным основаниям. В первую очередь,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необходимо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посмотреть, не заканчивается ли у кого-то контракт. Если заканчивается, работник может быть уволен по этому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основанию.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Заключаем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 с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аудитором.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Заключить договор - право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а не обязанность. Поэтому данный шаг не является обязательным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процессе прекращения деятельности ИП обычно проводятся различные проверки (налоговых, таможенных органов и пр.).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Подаем заявление.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Заявление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 установленной форме нужно подавать в исполком, в котором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регистрировались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качестве ИП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сделать: 1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путем вашего личного обращения. Также заявление может подать ваш представитель, причем подписано оно должно быть лично вами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2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в электронном виде через </a:t>
            </a:r>
            <a:r>
              <a:rPr lang="ru-RU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Интернет</a:t>
            </a:r>
            <a:r>
              <a:rPr lang="ru-RU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08912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6575" algn="just">
              <a:lnSpc>
                <a:spcPct val="120000"/>
              </a:lnSpc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РЕОРГАНИЗАЦИИ ЮРИДИЧЕСКОГО ЛИЦА</a:t>
            </a:r>
          </a:p>
          <a:p>
            <a:pPr indent="92075" algn="just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прекращение деятельности и переход прав и обязанностей другому юридическому лицу. </a:t>
            </a:r>
          </a:p>
          <a:p>
            <a:pPr indent="92075" algn="just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ФОРМЫ РЕОГРАНИЗАЦИИ: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1700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Выделение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(из существующего юридического лица выделяются одно или несколько новых юридических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лиц; существующее юридическое лицо продолжает функционировать).</a:t>
            </a:r>
            <a:endParaRPr lang="ru-RU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1700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Разделение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(прекращение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деятельности юридического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лица с передачей всех его прав и обязанностей нескольким (двум и более) вновь создаваемым юридическим лицам).</a:t>
            </a:r>
            <a:endParaRPr lang="ru-RU" sz="17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1700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Присоединение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(прекращение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деятельности одного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нескольких юридических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лиц с передачей всех их прав и обязанностей другому (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существующему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юридическому лицу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1700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Слияние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(объединение двух или более юридических лиц, в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результате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чего создается новое юридическое лицо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1700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Преобразование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(прекращение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деятельности юридического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лица одной организационно-правовой формы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создание юридического лица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иной организационно-правовой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формы).</a:t>
            </a:r>
          </a:p>
        </p:txBody>
      </p:sp>
    </p:spTree>
    <p:extLst>
      <p:ext uri="{BB962C8B-B14F-4D97-AF65-F5344CB8AC3E}">
        <p14:creationId xmlns:p14="http://schemas.microsoft.com/office/powerpoint/2010/main" val="119497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08912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6575" algn="just">
              <a:lnSpc>
                <a:spcPct val="120000"/>
              </a:lnSpc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ФАКТОРЫ, ОПРЕДЕЛЯЮЩИЕ ВЫБОР ФОРМЫ РЕОРГАНИЗАЦИИ ЮРИДИЧЕСКОГО ЛИЦА:</a:t>
            </a:r>
          </a:p>
          <a:p>
            <a:pPr indent="536575" algn="just">
              <a:lnSpc>
                <a:spcPct val="120000"/>
              </a:lnSpc>
            </a:pPr>
            <a:endParaRPr lang="ru-RU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Цели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реорганизации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(расширение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бизнеса, освоение новых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рын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-ков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увеличение прибыли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перераспределение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активов 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рисков, например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через разделение бизнеса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формирование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более четкой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корпоративной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структуры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юрлица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для повышения эффективности достижения его управленческих целей, сокращения управленческих расходов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разрешение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конфликтной ситуации, возникшей между учредителями (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участниками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юрлица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др.).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Юридические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аспекты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(относительно форм реорганизации законодательством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предусмотрены некоторые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ограничения).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08912" cy="559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РАЗДЕЛИТЕЛЬНЫЙ БАЛАНС</a:t>
            </a:r>
          </a:p>
          <a:p>
            <a:pPr indent="92075" algn="just">
              <a:lnSpc>
                <a:spcPct val="120000"/>
              </a:lnSpc>
            </a:pP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92075" algn="just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документ, который составляется при реорганизации в форме разделения или выделения. Он содержит сведения об активах, обязательствах, капитале и резервах, которые распределены между сторонами, участвующими в реорганизации. </a:t>
            </a:r>
          </a:p>
          <a:p>
            <a:pPr indent="92075" algn="just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Разделительный баланс должен быть утвержден собственником имущества (учредителями, участниками) юридического лица или органом, принявшими решение о реорганизации юридического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лица.</a:t>
            </a:r>
          </a:p>
          <a:p>
            <a:pPr algn="ctr">
              <a:lnSpc>
                <a:spcPct val="120000"/>
              </a:lnSpc>
            </a:pPr>
            <a:endParaRPr lang="ru-RU" sz="20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Срок составления разделительного баланса законодательством не определен. Он должен быть готов к дате принятия решения о реорганизации.  </a:t>
            </a:r>
          </a:p>
          <a:p>
            <a:pPr algn="ctr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9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741" y="764704"/>
            <a:ext cx="7276519" cy="5450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0393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08912" cy="522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ПЕРЕДАТОЧНЫЙ АКТ</a:t>
            </a:r>
          </a:p>
          <a:p>
            <a:pPr indent="92075" algn="just">
              <a:lnSpc>
                <a:spcPct val="120000"/>
              </a:lnSpc>
            </a:pP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92075"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документ, который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составляется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реорганизации в форме присоединения, преобразования и слияния. Он содержит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положения о правопреемстве по всем обязательствам реорганизованного юридического лица в отношении всех его кредиторов 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должников.</a:t>
            </a:r>
          </a:p>
          <a:p>
            <a:pPr indent="92075" algn="just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Передаточный акт утверждается учредителями (участниками) организации или органом, которые принял решение о реорганизации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ru-RU" sz="20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Срок составления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передаточного акта законодательством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не определен. Он должен быть готов к дате принятия решения о реорганизации.  </a:t>
            </a:r>
          </a:p>
          <a:p>
            <a:pPr algn="ctr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6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08912" cy="622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РАЗДЕЛИТЕЛЬНЫЙ </a:t>
            </a:r>
            <a:r>
              <a:rPr lang="ru-RU" cap="al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БАЛАНС и </a:t>
            </a:r>
            <a:r>
              <a:rPr lang="ru-RU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ПЕРЕДАТОЧНЫЙ АКТ составляются на основании результатов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инвентаризации.</a:t>
            </a:r>
          </a:p>
          <a:p>
            <a:pPr indent="92075" algn="just">
              <a:lnSpc>
                <a:spcPct val="120000"/>
              </a:lnSpc>
            </a:pPr>
            <a:endParaRPr lang="ru-RU" sz="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92075" algn="just">
              <a:lnSpc>
                <a:spcPct val="120000"/>
              </a:lnSpc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Инвентаризация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определенная последовательность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действий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 документальному подтверждению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наличия 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состояния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имущества, обязательств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организации с целью обеспечения достоверности данных учета и отчетности.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92075" algn="just">
              <a:lnSpc>
                <a:spcPct val="120000"/>
              </a:lnSpc>
            </a:pP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92075" algn="ctr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Дата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инвентаризации определяется руководителем фирмы по согласованию с бухгалтером.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92075" algn="just">
              <a:lnSpc>
                <a:spcPct val="120000"/>
              </a:lnSpc>
            </a:pPr>
            <a:endParaRPr lang="ru-RU" sz="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92075" algn="just">
              <a:lnSpc>
                <a:spcPct val="12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Инвентаризации подлежит имущество, обязательства организации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числящиеся в бухгалтерском учете, находящиеся на балансе и хранящиеся непосредственно на складах организации, </a:t>
            </a:r>
            <a:r>
              <a:rPr lang="ru-RU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 но </a:t>
            </a:r>
            <a:r>
              <a:rPr lang="ru-RU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также активы, не принадлежащие организации, но числящиеся в бухгалтерском учете за балансом (арендованные, принятые на ответственное хранение, в переработку, на комиссию и др.), независимо от их </a:t>
            </a:r>
            <a:r>
              <a:rPr lang="ru-RU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местонахождения.</a:t>
            </a:r>
            <a:endParaRPr lang="ru-RU" sz="20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63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8263" t="16401" r="54331" b="10101"/>
          <a:stretch/>
        </p:blipFill>
        <p:spPr>
          <a:xfrm>
            <a:off x="1583668" y="245489"/>
            <a:ext cx="5976664" cy="63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63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08912" cy="653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ДЕЙСТВИЯ ПРИ РЕОРГАНИЗАЦИИ</a:t>
            </a:r>
          </a:p>
          <a:p>
            <a:pPr indent="92075" algn="just">
              <a:lnSpc>
                <a:spcPct val="120000"/>
              </a:lnSpc>
            </a:pPr>
            <a:endParaRPr lang="ru-RU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1700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Определиться с формой реорганизации юридического лица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Реорганизация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может осуществляться пятью способами: слияние, присоединение, разделение, выделение,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преобразование.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Выявить наличие (отсутствие) обстоятельств, препятствующих проведению реорганизации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Определить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нужно ли получать согласие антимонопольного органа на реорганизацию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(нужно получать </a:t>
            </a:r>
            <a:r>
              <a:rPr lang="ru-RU" sz="17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юрлицам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планирующим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реорганизацию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форме слияния или присоединения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Составить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предварительный передаточный акт (разделительный баланс) (зависит от формы реорганизации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план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проведения реорганизации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(конкретный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перечень мероприятий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Провести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оценку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расходов, которые повлечет реорганизация (привлечение сторонних специалистов (организаций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для </a:t>
            </a:r>
            <a:r>
              <a:rPr lang="ru-RU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получения консультаций, подготовки проектов </a:t>
            </a:r>
            <a:r>
              <a:rPr lang="ru-RU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документов, др.).</a:t>
            </a:r>
            <a:endParaRPr lang="ru-RU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AutoNum type="arabicPeriod"/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AutoNum type="arabicPeriod"/>
            </a:pP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0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348880"/>
            <a:ext cx="8208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  <a:buAutoNum type="arabicPeriod"/>
            </a:pPr>
            <a:r>
              <a:rPr lang="ru-RU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Понятие, виды и причины банкротства</a:t>
            </a:r>
            <a:endParaRPr lang="ru-RU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ctr"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36575" algn="just">
              <a:lnSpc>
                <a:spcPct val="120000"/>
              </a:lnSpc>
            </a:pP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14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348880"/>
            <a:ext cx="820891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3200" spc="-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3200" spc="-2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Слияния и </a:t>
            </a:r>
            <a:r>
              <a:rPr lang="ru-RU" sz="3200" spc="-2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поглощения</a:t>
            </a:r>
            <a:endParaRPr lang="ru-RU" sz="1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10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548680"/>
            <a:ext cx="82089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ПРИЧИНЫ СЛИЯНИЙ И ПОГЛОЩЕНИЙ </a:t>
            </a:r>
            <a:endParaRPr lang="ru-RU" b="1" u="sng" cap="all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(сделок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M&amp;A (от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англ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.«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Mergers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Acquisitions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»)):</a:t>
            </a:r>
          </a:p>
          <a:p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глобализация мирового рынка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интеграционные процессы,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стремление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противостоять макроэкономическим факторам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риска,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тремление противостоять конкуренции,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тремление к укрупнению бизнеса</a:t>
            </a:r>
            <a:r>
              <a:rPr lang="ru-RU" dirty="0" smtClean="0"/>
              <a:t>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стремление к экономии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 счет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увеличения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масштабов деятельности;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стремление к увеличению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доли рынка;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1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Слияния и поглощения международных компаний: понятия, классификация,  мотивы, Понятия слияния и поглощения компаний - Международный менеджмент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8" y="1628800"/>
            <a:ext cx="7812665" cy="36697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960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32656"/>
            <a:ext cx="7632848" cy="596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РЕГУЛИРУЮТСЯ</a:t>
            </a:r>
          </a:p>
          <a:p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Гражданским кодексом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Республики Беларусь,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Законом Республики Беларусь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«О хозяйственных обществах»,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Законом Республики Беларусь «О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противодействии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монополи-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стической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деятельности и развитии конкуренции».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Слияние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merger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– 1) это создание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нового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юридического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лица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путем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передачи создаваемому в результате слияния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юридическому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лицу всех прав и обязанностей участвующих в слиянии хозяйственных субъектов; 2)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объединение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двух или более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юридических лиц в одну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новую компанию, в результате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чего прежние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юридические лица прекращают свое существование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47675" algn="just"/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Пример: создание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ОАО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Белинвестбанк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 путем слияния «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Бел-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бизнесбанка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 и «Белорусского банка развития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indent="447675" algn="just"/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БЫВАЕТ:</a:t>
            </a:r>
          </a:p>
          <a:p>
            <a:pPr marL="457200" indent="-457200" algn="just"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Слияние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организационно-правовых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форм. 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лияние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активов.</a:t>
            </a:r>
          </a:p>
        </p:txBody>
      </p:sp>
    </p:spTree>
    <p:extLst>
      <p:ext uri="{BB962C8B-B14F-4D97-AF65-F5344CB8AC3E}">
        <p14:creationId xmlns:p14="http://schemas.microsoft.com/office/powerpoint/2010/main" val="213501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4303311"/>
            <a:ext cx="77395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Поглощение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1)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присоединение юридического лица к другому юридическому лицу с сохранением существования последнего; 2) это юридическая ситуация, когда одна компания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приобретает другую; 3) это сделка, совершаемая с целью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установле-ния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юридического контроля одного юридического лица над другим, путем приобретения части уставного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капитала, 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результате которой,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поглощаемое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юридическое лицо становится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дочерним или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зависи-мым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20864" y="260648"/>
            <a:ext cx="784887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Слияния бывают: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горизонтальные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вертикальные,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онгломератные.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ru-RU" sz="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Горизонтальное слияние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horizontal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merger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происходит,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когда объединяются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два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конкурента.</a:t>
            </a: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Вертикальными слияниями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vertical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mergers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происходит,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ког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-да объединяются предприятия, имеющие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взаимоотношения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покупате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-ля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продавца.</a:t>
            </a: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Конгломератное слияние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conglomerate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merger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происходит, когда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компании не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являются конкурентами и не находятся в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отноше-ниях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покупателя 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продавца.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6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16632"/>
            <a:ext cx="7848872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Беларуси слияния и поглощения определены как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организационно-имущественная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реструктуризация</a:t>
            </a:r>
          </a:p>
          <a:p>
            <a:pPr algn="ctr"/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Организационная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реструктуризация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изменение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производствен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-ной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структуры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предприятий (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чаще всего, это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выделение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структурных подразделений в самостоятельные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предприятия).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Имущественная реструктуризация – это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изменение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объема и состава имущества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предприятия.</a:t>
            </a:r>
          </a:p>
          <a:p>
            <a:pPr algn="just"/>
            <a:endParaRPr lang="ru-RU" sz="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Беларуси, чаще всего, в рамках организационно-имущественной реструктуризации наблюдается: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изменение форм собственности предприятий,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привлечение стратегических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инвесторов,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выделения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отдельных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 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самостоятельные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субъекты хозяйствования,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создание сетей, 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том числе за счет слияния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поглощения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мелких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торговых организаций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в частности за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счет франшизы,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др.</a:t>
            </a:r>
          </a:p>
          <a:p>
            <a:pPr indent="355600" algn="just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Франшиза (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англ.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franchise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– это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предоставление одной фирмой (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франчай-зером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другой фирме (исключительная франшиза) или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другим фирмам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неисключительная  франшиза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права на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производство ее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продукта. 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7564" y="404664"/>
            <a:ext cx="78488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анкротство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немец.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bankrott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«долговая несостоятельность») – это неплатежеспособность,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имеющая или приобретающая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устойчи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-вый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характер, </a:t>
            </a:r>
            <a:r>
              <a:rPr lang="ru-RU" sz="20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признанная решением </a:t>
            </a:r>
            <a:r>
              <a:rPr lang="ru-RU" sz="20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хозяйственного </a:t>
            </a:r>
            <a:r>
              <a:rPr lang="ru-RU" sz="20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суда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о банкротстве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(с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ликвидацией должника – юридического лица,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прекра-щением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деятельности должника – индивидуального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предпринима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-теля).</a:t>
            </a:r>
          </a:p>
          <a:p>
            <a:pPr indent="447675" algn="ctr"/>
            <a:r>
              <a:rPr lang="ru-RU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Закон Республики Беларусь от 13.12.2022 N 227-З "Об урегулировании </a:t>
            </a:r>
            <a:r>
              <a:rPr lang="ru-RU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неплатежеспособности«</a:t>
            </a:r>
          </a:p>
          <a:p>
            <a:pPr indent="447675" algn="ctr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Правом на подачу в хозяйственный суд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заявления об экономической несостоятельности (банкротстве) должника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обладают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должник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кредитор,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прокурор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представитель работников должника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орган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государственного управления по делам об экономической несостоятельности (банкротстве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иные лица.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9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332656"/>
            <a:ext cx="806489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Банкротство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неплатежеспособность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должника, признанная решением суда, рассматривающего экономические дела (далее, если не установлено иное, - суд), о признании должника - юридического лица банкротом и открытии ликвидационного производства, о признании должника - индивидуального предпринимателя банкротом с прекращением предпринимательской деятельности и открытии ликвидационного производства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Временный (антикризисный) управляющий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юридическое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лицо или индивидуальный предприниматель (гражданин Республики Беларусь либо иностранный гражданин, лицо без гражданства, имеющие вид на жительство в Республике Беларусь), назначаемые судом для исполнения полномочий в делах о несостоятельности или банкротстве (временный управляющий - в защитном периоде, антикризисный управляющий - в конкурсном производстве, санации, ликвидационном производстве) (далее, если не установлено иное, - управляющий).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3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332656"/>
            <a:ext cx="806489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Основания для подачи заявления об экономической несостоятельности (банкротстве) должника</a:t>
            </a:r>
            <a:endParaRPr lang="en-US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Неплатежеспособность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должника приобретает устойчивый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характер.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Неплатежеспособность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должника имеет устойчивый характер</a:t>
            </a:r>
            <a:r>
              <a:rPr lang="ru-RU" dirty="0" smtClean="0"/>
              <a:t>.</a:t>
            </a: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Удовлетворение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требований одного кредитора или нескольких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креди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-торов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приводит к невозможности исполнения денежных обязательств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должника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полном объеме перед другими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кредиторами.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Коэффициенты,</a:t>
            </a:r>
            <a:r>
              <a:rPr lang="ru-RU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используемые в качестве показателей для оценки платежеспособности субъектов хозяйствования, уточняются на основании </a:t>
            </a:r>
            <a:r>
              <a:rPr lang="ru-RU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постановлений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Совета Министров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Постановление Министерства финансов Республики Беларусь, Министерства экономики Республики Беларусь </a:t>
            </a:r>
            <a:r>
              <a:rPr lang="ru-RU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№ </a:t>
            </a:r>
            <a:r>
              <a:rPr lang="ru-RU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140/206  </a:t>
            </a:r>
            <a:r>
              <a:rPr lang="ru-RU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«Об </a:t>
            </a:r>
            <a:r>
              <a:rPr lang="ru-RU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утверждении Инструкции о порядке расчета коэффициентов платежеспособности и проведения анализа финансового состояния и платежеспособности субъектов </a:t>
            </a:r>
            <a:r>
              <a:rPr lang="ru-RU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хозяйствования»</a:t>
            </a:r>
            <a:endParaRPr lang="ru-RU" sz="20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4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260648"/>
            <a:ext cx="79928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Процедуры экономической несостоятельности (банкротства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ru-RU" b="1" u="sng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Защитный 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период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Применяется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 должнику с момента принятия хозяйственным судом заявления об экономической несостоятельности (банкротстве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 Цель – досудебное оздоровление, проверка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наличия оснований для открытия конкурсного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производства, обеспечения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сохранности имущества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должника.</a:t>
            </a:r>
          </a:p>
          <a:p>
            <a:pPr algn="just"/>
            <a:endParaRPr lang="ru-RU" sz="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Конкурсное производство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(цель – удовлетворение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требований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кредиторов; проводится опись, внутренняя оценка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имущества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должника), 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включает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себя:</a:t>
            </a: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санацию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мероприятия по урегулированию задолженности  (изменение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ассортимента производимой продукции, сокращение числа работающих, ликвидация излишних структурных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подразделений, др.);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ликвидационное производство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(производится максимальное удовлетворение требований кредиторов, а непогашенные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списы-ваются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 банкрота в связи с признанием его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несостоятельным).</a:t>
            </a:r>
          </a:p>
          <a:p>
            <a:pPr algn="just"/>
            <a:endParaRPr lang="ru-RU" sz="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Мировое соглашение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(договоренность между должником,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кредито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-рами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третьими лицам, регулирующая выплату долгов по обязательствам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3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Возбуждение процедуры банкротства (срок не более 1-го месяца).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Рассмотрение дела о банкротстве и назначение управляющего (срок не более 7 месяцев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 В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соответствии с п.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ст.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162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решение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 банкротстве подлежит немедленному исполнению.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Защитный период (срок не более 3-х месяцев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 С момента принятия заявления о банкротстве судом устанавливается защитный период и назначается временный управляющий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Конкурсное производство (срок не более 16-ти месяцев с ликвидацией, 22-х месяцев с санацией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 При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наличии оснований суд возбуждает конкурсное производство и производит подготовку дела к судебному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разбирательству. 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Санация (срок не более 22-х месяцев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 Процедура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санации вводится судом на основании решения собрания кредиторов. </a:t>
            </a:r>
            <a:endParaRPr lang="ru-RU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Ликвидация имущества должника и прекращение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правосубъектности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банкрота (срок не более 16-ти месяцев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 Процедуру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ликвидации имущества банкрота можно разделить на следующие этапы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1А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Формирование имущества банкрота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1Б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Продажа имущества банкрота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1В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Выявление требований кредиторов, подлежащих удовлетворению из имущества банкрота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Раздел имущества банкрота между кредиторами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9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1580" y="764704"/>
            <a:ext cx="79568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Временная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неплатежеспособность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неспособность должника выполнить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обязательства в определенное время, тогда как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деятельность организации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ее активы могут позволить сделать это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позже.</a:t>
            </a:r>
          </a:p>
          <a:p>
            <a:pPr indent="447675" algn="just"/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b="1" u="sng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Устойчивая </a:t>
            </a:r>
            <a:r>
              <a:rPr lang="ru-RU" b="1" u="sng" cap="all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неплатежеспособность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это </a:t>
            </a:r>
            <a:r>
              <a:rPr lang="ru-RU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неспособ-ность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должника выполнить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обязательства, длящаяся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течение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некоторого продолжительного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периода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времени. Она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свидетельствует о хронических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проблемах в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ведении бизнеса, невозможности урегулирования долгов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обычными способами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8071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2405</Words>
  <Application>Microsoft Office PowerPoint</Application>
  <PresentationFormat>Экран (4:3)</PresentationFormat>
  <Paragraphs>228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312</cp:revision>
  <dcterms:created xsi:type="dcterms:W3CDTF">2019-07-04T12:49:48Z</dcterms:created>
  <dcterms:modified xsi:type="dcterms:W3CDTF">2024-05-07T14:51:42Z</dcterms:modified>
</cp:coreProperties>
</file>