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56" r:id="rId2"/>
    <p:sldId id="330" r:id="rId3"/>
    <p:sldId id="320" r:id="rId4"/>
    <p:sldId id="303" r:id="rId5"/>
    <p:sldId id="331" r:id="rId6"/>
    <p:sldId id="323" r:id="rId7"/>
    <p:sldId id="318" r:id="rId8"/>
    <p:sldId id="317" r:id="rId9"/>
    <p:sldId id="332" r:id="rId10"/>
    <p:sldId id="333" r:id="rId11"/>
    <p:sldId id="334" r:id="rId12"/>
    <p:sldId id="304" r:id="rId13"/>
    <p:sldId id="307" r:id="rId14"/>
    <p:sldId id="325" r:id="rId15"/>
    <p:sldId id="326" r:id="rId16"/>
    <p:sldId id="327" r:id="rId17"/>
    <p:sldId id="310" r:id="rId18"/>
    <p:sldId id="313" r:id="rId19"/>
    <p:sldId id="314" r:id="rId20"/>
    <p:sldId id="315" r:id="rId21"/>
    <p:sldId id="321" r:id="rId22"/>
    <p:sldId id="312" r:id="rId23"/>
    <p:sldId id="311" r:id="rId24"/>
    <p:sldId id="328" r:id="rId25"/>
    <p:sldId id="329" r:id="rId26"/>
  </p:sldIdLst>
  <p:sldSz cx="9144000" cy="6858000" type="screen4x3"/>
  <p:notesSz cx="9942513" cy="67611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16ACB-3512-4C9E-9455-8BBB618C74F7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1211A-C99A-47AE-89CD-F4674A35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13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8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9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5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4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2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00B4-22A4-49CE-8365-7BDEDCB9AC9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94" y="0"/>
            <a:ext cx="1606488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95536" y="1772816"/>
            <a:ext cx="8352928" cy="360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>
            <a:spAutoFit/>
          </a:bodyPr>
          <a:lstStyle/>
          <a:p>
            <a:pPr indent="536575" algn="just">
              <a:lnSpc>
                <a:spcPts val="1800"/>
              </a:lnSpc>
            </a:pPr>
            <a:endParaRPr lang="ru-RU" sz="5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ctr">
              <a:lnSpc>
                <a:spcPct val="120000"/>
              </a:lnSpc>
            </a:pPr>
            <a:endParaRPr lang="ru-RU" sz="3200" b="1" spc="-8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ctr">
              <a:lnSpc>
                <a:spcPct val="120000"/>
              </a:lnSpc>
            </a:pPr>
            <a:r>
              <a:rPr lang="ru-RU" sz="3200" b="1" spc="-8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Тема </a:t>
            </a:r>
            <a:r>
              <a:rPr lang="ru-RU" sz="3200" b="1" spc="-8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занятия:</a:t>
            </a:r>
          </a:p>
          <a:p>
            <a:pPr indent="536575" algn="ctr">
              <a:lnSpc>
                <a:spcPct val="120000"/>
              </a:lnSpc>
            </a:pPr>
            <a:r>
              <a:rPr lang="ru-RU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«Правовое обеспечение </a:t>
            </a:r>
            <a:r>
              <a:rPr lang="ru-RU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предпринимательства в сфере ИКТ»</a:t>
            </a:r>
            <a:endParaRPr lang="ru-RU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ctr">
              <a:lnSpc>
                <a:spcPct val="120000"/>
              </a:lnSpc>
            </a:pPr>
            <a:endParaRPr lang="ru-RU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r">
              <a:lnSpc>
                <a:spcPct val="120000"/>
              </a:lnSpc>
            </a:pPr>
            <a:endParaRPr lang="ru-RU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06685"/>
            <a:ext cx="84249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информации от утечки –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информации, направленная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предотвращение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неконтролируемого распространения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защищаемой информации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результате ее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разглашения и несанкционированного доступа к ней,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исключение (затруднение) получения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защищаемой информации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[иностранными] разведками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другими заинтересованными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субъектами (государство,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юридическое лицо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группа физических лиц, отдельное физическое лицо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информации от несанкционированного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доступа –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информации, направленная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предотвращение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защищаемой информации заинтересованными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субъектами (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государство, юридическое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лицо, группа физических лиц, в том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 общественная организация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отдельное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физическое лицо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 нарушением установленных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нормативными правовыми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документами (актами) или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обладателями информации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 или правил разграничения доступа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защищаемой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Эффективность защиты информации –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степень соответствия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результатов защиты информации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защиты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рассматриваться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объект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права собственности.</a:t>
            </a:r>
          </a:p>
          <a:p>
            <a:pPr algn="just"/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информационной собственности</a:t>
            </a:r>
            <a:r>
              <a:rPr lang="ru-RU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не является материальным объектом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•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копируется с помощью материального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носителя, т. е. является перемещаемой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•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является отчуждаемой от собственника.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тношения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возникающие в информационной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сфере: 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Отношения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связанные с созданием и преобразованием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 (в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данную группу входят отношения: связанные с созданием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объектов интеллектуальной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собственности; связанные с созданием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официальной информации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органами государственной власти и управления,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местного самоуправления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с созданием массовой информации и т.д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поводу хранения информации (отношения по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поводу обязательного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хранения отдельных видов информации, например,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 ограниченного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доступа и т.д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связанные с передачей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распространением информации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(отношения по поводу распространения правовой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информации, отношения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связанные с распространением информации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посредством использования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сети Интернет и т.д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связанные с потреблением информации (отношения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поводу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реализации права человека на поиск и получение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информации; отношения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сфере библиотечного дела, архивного дела и др.).</a:t>
            </a:r>
          </a:p>
        </p:txBody>
      </p:sp>
    </p:spTree>
    <p:extLst>
      <p:ext uri="{BB962C8B-B14F-4D97-AF65-F5344CB8AC3E}">
        <p14:creationId xmlns:p14="http://schemas.microsoft.com/office/powerpoint/2010/main" val="269146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97346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институтами правового регулирования деятельности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 в ИКТ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Республике Беларусь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являются: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развитию предпринимательства,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Межведомственная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комиссия по поддержке и развитию предпринимательства,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экономики,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предпринимательству при Министерстве экономики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экономики при горисполкомах,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Белорусский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фонд финансовой поддержки предпринимателей,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республики,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предпринимателей,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инфраструктуры и др.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институты действуют на основе комплексного анализа деловой среды, потенциала деятельности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обеспечения природными и экономическими ресурсами, принятых нормативно-правовых актов, касающихся регионального, внешнеэкономического, демографического, научно-технического и иного развития регионов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355791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197346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цели государственной политики в сфере поддержки субъектов предпринимательства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отрасли:</a:t>
            </a:r>
          </a:p>
          <a:p>
            <a:pPr indent="447675" algn="just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оздание благоприятных условий для развития субъектов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 ИКТ отрасли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конкуренции;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казание содействия субъектам предпринимательства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 в продвижении производимых ими продуктов на рынок Республики Беларусь и рынки иностранных государств;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величение количества субъектов предпринимательства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величение доли производимых продуктов субъектов предпринимательства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 в объеме валового внутреннего продукта (валовой добавленной стоимости) республики.</a:t>
            </a: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5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332656"/>
            <a:ext cx="74888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 имеет право:</a:t>
            </a:r>
          </a:p>
          <a:p>
            <a:pPr indent="447675"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заниматься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хозяйственной деятельностью, не запрещенной законодательством Республики Беларусь;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создавать любые предприятия, организация которых не противоречит законодательству Республики Беларусь;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привлекать на договорных началах для ведения предпринимательской деятельности имущество, денежные средства и отдельные имущественные права других граждан, предприятий и организаций, в том числе иностранных юридических и физических лиц;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участвовать своим имуществом и имуществом, полученным на законном основании, в деятельности других хозяйствующих субъектов;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самостоятельно формировать программу хозяйственной деятельности, выбирать поставщиков и потребителей своей продукции, устанавливать цены и тарифы на продукцию (работы, услуги) в соответствии с законодательством Республики Беларусь и заключенными договорами;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самостоятельно нанимать и увольнять работников в соответствии с действующим законодательством и трудовым договором (контрактом);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счета в банках для хранения денежных средств, осуществления всех видов расчетных, кредитных и кассовых операций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8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260648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</a:t>
            </a:r>
            <a:r>
              <a:rPr lang="ru-RU" dirty="0" smtClean="0">
                <a:solidFill>
                  <a:srgbClr val="2E1A11"/>
                </a:solidFill>
                <a:latin typeface="Tahoma" panose="020B0604030504040204" pitchFamily="34" charset="0"/>
              </a:rPr>
              <a:t>:</a:t>
            </a:r>
          </a:p>
          <a:p>
            <a:endParaRPr lang="ru-RU" dirty="0" smtClean="0">
              <a:solidFill>
                <a:srgbClr val="2E1A11"/>
              </a:solidFill>
              <a:latin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обязательства, вытекающие из действующего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законодательства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заключенных им договоров (контрактов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договоры или контракты с гражданами, принимаемыми на работу по найму, а также в необходимых случаях - коллективные договоры в соответствии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законодательством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предусматривать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трудовых договорах (соглашениях, контрактах) оплату труда работников не ниже установленного минимального уровня, а также другие социально-экономические гарантии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меры по обеспечению экологической безопасности, охраны труда, техники безопасности, производственной гигиены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санитарии;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расчеты со всеми работниками, привлеченными для работы согласно заключенным договорам, независимо от своего финансового состояния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соблюдать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потребителей;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получать специальное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разрешение (лицензию) на деятельность в сферах, которые подлежат лицензированию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Беларусь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60648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Ответственность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предпринимателя:</a:t>
            </a:r>
          </a:p>
          <a:p>
            <a:pPr indent="447675" algn="just"/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осуществляющий свою деятельность без образования юридического лица, отвечает по обязательствам, связанным с этой деятельностью, имуществом, принадлежащим ему на праве собственности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7675"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Пределы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ответственности предпринимателя устанавливаются действующим законодательством, учредительными документами или договором с собственником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имущества.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Имущественная ответственность наступает в случаях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действующего законодательства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невыполнения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заключенных договоров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 собственника и других субъектов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загрязнения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окружающей среды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обмана потребителя в отношении качества товара, способа его применения, предоставления неполной информации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товаре;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76470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Роль государства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заключается: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создании правовой и экономической инфраструктуры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создании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благоприятного институционального климата для инновационной деятельности.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Роль субъектов предпринимательства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заключается: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создании технологических инноваций на основе собственных исследований,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создании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научных центрах корпораций и малых наукоемких фирм,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рыночном освоении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инноваций.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5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332656"/>
            <a:ext cx="76328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Государственная финансовая поддержка.</a:t>
            </a:r>
          </a:p>
          <a:p>
            <a:pPr indent="447675" algn="just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Реализуемся за счет средств, предусмотренных программами государственной поддержки, оказывается субъектам за счет: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инансовых средств на возвратной возмездной или безвозмездной основе;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мущества на условиях лизинга;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арантий по льготным кредитам, выдаваемым банками.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мпредприятий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установлены следующие финансовые льготы: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Льготное кредитование.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Субсидии под государственные целевые программы.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Снижение лизинговых платежей.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Компенсация расходов, связанных с экспортно-импортными операциями.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Другие.</a:t>
            </a:r>
          </a:p>
          <a:p>
            <a:pPr algn="just"/>
            <a:endParaRPr lang="ru-RU" sz="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финансовых льгот, предусмотрены следующие: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развитие инфраструктуры.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подготовки и повышения квалификации кадров.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на льготных условиях в собственность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незадействуемого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хозяйственном обороте имущества. 4. Другое.</a:t>
            </a: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1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 в Республике Беларусь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(действует заявительный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регистрации, ранее действовал разрешительный принцип).</a:t>
            </a:r>
          </a:p>
          <a:p>
            <a:pPr indent="447675" algn="just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12776"/>
            <a:ext cx="8424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организационно-правовой формы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  - в основе степень имущественной ответственности учредителей; процедура принятия управленческих решений. 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популярная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республике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общество с ограниченной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ответственностью.</a:t>
            </a:r>
          </a:p>
          <a:p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устава (учредительного договора). В уставе определяются: собственники, наименование предприятия, местонахождение предприятия, предмет и цели деятельности, органы управления, порядок образования имущества, др.).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Размер уставного фонда.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Заявление о государственной регистрации.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Документ, подтверждающий уплату пошлины.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осуществляется электронная государственная регистрация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субъектов хозяйствования.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Согласование наименования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электрон-ном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 осуществляется посредством веб-портала Единого государственного регистра юридических лиц и индивидуальных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предпринимателей.</a:t>
            </a:r>
          </a:p>
          <a:p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«Информационное общество … должно основываться на принципах, закрепленных в Уставе Организации Объединенных Наций и Всеобщей декларации прав человека, и характеризоваться универсальным доступом к информации и ее использованием в целях создания, накопления и распространения знаний…»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Декларация принципов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«Построение информационного общества – глобальная задача в новом тысячелетии»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Женева)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447675"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связи с этим одной из приоритетных задач государственного строительства на современном этапе развития белорусского общества является создание адекватной информационной среды и в ней – устойчивой обратной связи между государством, его официальными органами и обществом. В этих условиях информационно-правовая политика государства должна быть последовательно направлена на создание условий для эффективного и качественного обеспечения правовой информацией заинтересованных на самых разных уровнях – от государственных органов до каждого гражданина.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06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0238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в качестве резидента ПВТ доступна юридическим лицам и индивидуальным предпринимателям, которые являются резидентами Республики Беларусь.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238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стать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резидентом ПВТ нужно: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подать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администрацию Парка заявление, копию устава (учредительного договора), копию свидетельства о государственной регистрации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предоставить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бизнес-проект по одному или нескольким видам деятельности. Проект проходит экспертизу, его рассматривает Наблюдательный совет Парка.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238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238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Статус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резидента ПВТ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предлагает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ИКТ-компании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особые льготы,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том числе налогового и административного характера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630238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238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 ПВТ получает следующие налоговые льготы:</a:t>
            </a:r>
          </a:p>
          <a:p>
            <a:pPr indent="630238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освобождение от налога на добавленную стоимость;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отсутствие налога на прибыль;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освобождение от налога на недвижимость;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отмена уплаты земельного налога. На период строительства резидентами парка зданий и сооружений для их деятельности, но не более чем на три года;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подоходный налог для сотрудников компаний-резидентов ПВТ составляет 9 %, не включая совокупный годовой доход;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правовой режим Парка действует на всей территории Республики Беларусь;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освобождение резидентов от уплаты оффшорного сбора при выплате дивидендов учредителям.</a:t>
            </a:r>
          </a:p>
        </p:txBody>
      </p:sp>
    </p:spTree>
    <p:extLst>
      <p:ext uri="{BB962C8B-B14F-4D97-AF65-F5344CB8AC3E}">
        <p14:creationId xmlns:p14="http://schemas.microsoft.com/office/powerpoint/2010/main" val="375479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476672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Прекращение деятельности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 в Республике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Беларусь.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Прекращение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осуществляемой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образованием юридического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лица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посредством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реорганизации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посредством ликвидации компании. </a:t>
            </a:r>
          </a:p>
          <a:p>
            <a:pPr indent="447675"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Реорганизация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 в Республике Беларусь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осуществляться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путем: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присоединения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разделения,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реорганизации юридических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лиц содержатся в ст. ст. 53-56 Гражданского кодекса Республики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14845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ru-RU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</a:t>
            </a:r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деятельности государства </a:t>
            </a:r>
            <a:r>
              <a:rPr lang="ru-RU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2021- 2025 гг.: </a:t>
            </a:r>
          </a:p>
          <a:p>
            <a:pPr marL="342900" indent="-342900">
              <a:buAutoNum type="arabicPeriod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 инвестиционной политики </a:t>
            </a:r>
            <a:r>
              <a:rPr lang="ru-RU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сделаны следующие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шаги: </a:t>
            </a:r>
            <a:endParaRPr lang="ru-RU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привлечение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иностранного и частного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капитала;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смягчение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политики в сфере инвестиций из-за рубежа;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повышения иностранного капитала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предприятиям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производят исключительно для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области политики экспорта и импорта: </a:t>
            </a:r>
            <a:endParaRPr lang="ru-RU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льгот для налогоплательщиков, при этом стимулируя экспорт, льготы на таможенные пошлины и др.;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либерализация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импорта (уменьшение различных барьеров, мешающим внешней торговле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области административного регулирования: </a:t>
            </a:r>
            <a:endParaRPr lang="ru-RU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улучшение структур государства, способствующих деятельности отрасли (например, организации производства, маркетинг и т.д.;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упрощение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схемы, по которой происходит регистрация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компаний;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219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04664"/>
            <a:ext cx="74168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факторами развития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 являются следующие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образования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определяющая общий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интеллектуального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развития людей, их материальных и духовных потребностей;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инфраструктура общества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определяющая возможности людей получать, передавать и использовать необходимую им информацию, а также оперативно осуществлять те или иные информационные коммуникации;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демократизация общества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определяет правовые гарантии людей по доступу к необходимой им информации, развитие средств массового информирования населения, а также возможности граждан использовать альтернативные, 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зарубежные источники информации;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экономики страны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 которого зависят материальные возможности получения людьми необходимого образования, а также приобретения и использования современных средств информационной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техники.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7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424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Юридическая ответственность предпринимателя.</a:t>
            </a:r>
          </a:p>
          <a:p>
            <a:endParaRPr lang="ru-RU" dirty="0" smtClean="0">
              <a:solidFill>
                <a:srgbClr val="646464"/>
              </a:solidFill>
              <a:latin typeface="Roboto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мерам ответственности относятся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ликвидация юридического лица по решению суда в случае осуществления деятельности без нужного разрешения или деятельности, запрещенной законом, или с другими неоднократными или серьезными нарушениями закона или иных правовых актов;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реорганизация организации в форме ее разделения или выделения из нее одного или нескольких юридических лиц по решению государственных органов или суда;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приостановление действия лицензии в случае выявления лицензирующими органами неоднократных нарушений или грубого нарушения лицензиатом лицензионных требований и условий; 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аннулирование лицензии по решению суда в случае, если нарушение лицензиатом лицензионных требований и условий не было устранено в установленный срок;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уголовного наказания в виде лишения права занимать определенные должности;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предпринимательской деятельности или отдельных операций;</a:t>
            </a:r>
          </a:p>
          <a:p>
            <a:pPr marL="720725" indent="-365125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др.</a:t>
            </a:r>
          </a:p>
        </p:txBody>
      </p:sp>
    </p:spTree>
    <p:extLst>
      <p:ext uri="{BB962C8B-B14F-4D97-AF65-F5344CB8AC3E}">
        <p14:creationId xmlns:p14="http://schemas.microsoft.com/office/powerpoint/2010/main" val="100782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476672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Перечень возможных административных правонарушений содержится в </a:t>
            </a:r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главе 13 «Административные правонарушения в области предпринимательской деятельности» КоАП Республики Беларусь</a:t>
            </a:r>
            <a:r>
              <a:rPr lang="ru-RU" dirty="0" smtClean="0">
                <a:solidFill>
                  <a:srgbClr val="1A1A18"/>
                </a:solidFill>
                <a:latin typeface="Open Sans"/>
              </a:rPr>
              <a:t>.</a:t>
            </a:r>
          </a:p>
          <a:p>
            <a:pPr algn="ctr"/>
            <a:endParaRPr lang="ru-RU" dirty="0">
              <a:solidFill>
                <a:srgbClr val="1A1A18"/>
              </a:solidFill>
              <a:latin typeface="Open Sans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них: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порядка учета, сбора, хранения, транспортировки, использования, заготовки (закупки) или реализации, вывоза из Республики Беларусь лома и отходов черных и цветных металлов;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установленного порядка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установления (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формирования) и (или) применения цен (тарифов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незаконная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предпринимательская деятельность;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порядка осуществления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предпринимательской деятельности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невыполнение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 по подаче заявления об экономической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несостоятельности (банкротстве);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476672"/>
            <a:ext cx="78488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Государственное регулирование деятельности 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субъектов 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предпринимательства в ИКТ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−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это целенаправленная деятельность государства в лице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соответствующих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законодательных, исполнительных и контролирующих органов, которые посредством системы функций, форм и методов создают условия для достижения поставленных целей и решения важнейших экономических и социальных задач по адаптации организаций к соответствующему этапу развития экономики.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Принципы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государственного регулирования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деятельности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субъектов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предпринимательства в ИКТ: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принцип научности;</a:t>
            </a:r>
          </a:p>
          <a:p>
            <a:pPr indent="447675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принцип единства экономики и политики;</a:t>
            </a:r>
          </a:p>
          <a:p>
            <a:pPr indent="447675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принцип единства централизма и самостоятельности;</a:t>
            </a:r>
          </a:p>
          <a:p>
            <a:pPr indent="447675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принцип эффективности.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7675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Государственное регулирование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предпринимательской деятельно-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сти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облекается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 правовую форму и находит выражение в законах и других актах законодательства. </a:t>
            </a:r>
          </a:p>
        </p:txBody>
      </p:sp>
    </p:spTree>
    <p:extLst>
      <p:ext uri="{BB962C8B-B14F-4D97-AF65-F5344CB8AC3E}">
        <p14:creationId xmlns:p14="http://schemas.microsoft.com/office/powerpoint/2010/main" val="29644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516" y="188640"/>
            <a:ext cx="8712968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Правовое регулирование деятельности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 в ИКТ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направлениям социально-экономической политики Республики Беларусь. В нем представлены приоритеты, методы, инструменты и принципы финансово-экономического и административного воздействия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нормативно-правовых актов главными в области развития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предпринимательства в ИКТ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определяющими для построения системы нормативно-правовых актов, детально регулирующих различные аспекты деятельности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являются:</a:t>
            </a: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 Закон Республики Беларусь от 1 июня 2010 г. № 148–З «О поддержке малого и среднего предпринимательства»;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 Указ Президента Республики Беларусь от 21 мая 2009 г. № 255 «О некоторых мерах государственной поддержки малого предпринимательства»;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 Декрет Президента Республики Беларусь от 7 мая 2012 г. № 6 «О стимулировании предпринимательской деятельности на территории средних, малых городских поселений, сельской местности»;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 Государственная программа поддержки малого и среднего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предпринима-тельства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Республике Беларусь на 2016–2020 годы;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 Декрет Президента Республики Беларусь от 23 ноября 2017 г. № 7 «О развитии предпринимательства»;</a:t>
            </a:r>
          </a:p>
          <a:p>
            <a:pPr marL="457200" indent="450215" algn="just">
              <a:lnSpc>
                <a:spcPts val="21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Президента Республики Беларусь от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 декабря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 г. №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«О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цифровой экономики»;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450215" algn="just">
              <a:lnSpc>
                <a:spcPts val="21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Указ Президента Республики Беларусь от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 апреля 2020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г. №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143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поддержке экономики».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ts val="21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8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0466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Президента Республики Беларусь от 12 апреля 2023 г. № 102 «О развитии Парка высоких технологий» (13.04.2023, 1/20809)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Указом государственное учреждение «Администрация Парка высоких технологий» реорганизуется путем присоединения к государственному учреждению «Секретариат Наблюдательного совета Парка высоких технологий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 декабря 2024 г. </a:t>
            </a:r>
            <a:r>
              <a:rPr lang="ru-RU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планируется внести предложения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принятии комплексного законодательного акта, определяющего правовые основы деятельности ПВТ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3326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Президента Республики Беларусь от 23 ноября 2017 г.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«О развитии предпринимательства»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Закреплены принципы,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определяющие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взаимоотношения государственных органов и субъектов хозяйствования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7675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саморегулирования бизнеса;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презумпции добросовестности субъектов хозяйствования;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профилактики правонарушений как приоритета в работе контролирующих (надзорных) органов;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персонализации ответственности руководителя за надлежащую организацию деятельности субъекта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хозяйствования;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соразмерности наказания характеру совершенного субъектом хозяйствования правонарушения и наступившим в результате его совершения последствиям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Декретом введен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уведомительный порядок осуществления отдельных наиболее распространенных видов экономической </a:t>
            </a:r>
            <a:r>
              <a:rPr lang="ru-RU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утверждены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единые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пожарной безопасности, санитарно-эпидемиологические требования, требования в области охраны окружающей среды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ветеринарии.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322627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Президента Республики Беларусь №12 "О Парке высоких технологий"</a:t>
            </a:r>
            <a:r>
              <a:rPr lang="ru-RU" dirty="0">
                <a:solidFill>
                  <a:srgbClr val="800080"/>
                </a:solidFill>
                <a:latin typeface="Open Sans"/>
              </a:rPr>
              <a:t/>
            </a:r>
            <a:br>
              <a:rPr lang="ru-RU" dirty="0">
                <a:solidFill>
                  <a:srgbClr val="800080"/>
                </a:solidFill>
                <a:latin typeface="Open Sans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784292"/>
            <a:ext cx="313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важные моменты: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83752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Резидентам ПВТ предоставлено право сдавать в аренду часть временно неиспользуемых собственных производственных площадей на территории ПВТ, а также предоставлять своим сотрудникам за счет прибыли займы на строительство и приобретение жилья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Резиденты ПВТ освобождаются от всех корпоративных налогов, включая налог на добавленную стоимость, налог на прибыль, а также таможенные пошлины. Индивидуальный подоходный налог для сотрудников компаний-резидентов Парка имеет фиксированную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ставку.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расширяет виды деятельности компаний-резидентов Парка высоких технологий новыми наукоемкими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направлениями.</a:t>
            </a: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Президента Республики Беларусь №4 </a:t>
            </a: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расширил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виды деятельности компаний. 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только могли создавать и тестировать ПО, но и заниматься фундаментальными и прикладными исследованиями, осуществлять деятельность по защите информации с применением криптографических методов.</a:t>
            </a:r>
          </a:p>
          <a:p>
            <a:pPr indent="447675"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88640"/>
            <a:ext cx="828092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№ 8 «О развитии цифровой экономики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был инициирован белорусским IT-предпринимателем Виктором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Прокопеней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 дальнейшем совместно разработан Парком высоких технологий и представителями белорусского рынка информационных технологий.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важные моменты: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Упрощен порядок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заключения внешнеэкономических сделок с использованием интернета – появилась возможность заключения их в электронном виде.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получили право совершать операции с электронными деньгами без ряда ограничений, открывать счета в иностранных кредитно-финансовых организациях без разрешения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Нацбанка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получать на них денежные средства, проводить в уведомительном порядке валютные операции, связанные с движением капитала, осуществляемые на основании разрешения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Нацбанка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отдельные институты английского права. В частности, появляются конвертируемый заем, опцион и опционный договор, соглашение 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конкуренции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запрете переманивания, возмещение имущественных потерь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endParaRPr lang="ru-RU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Появилось разрешение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заниматься образовательной деятельностью в сфере ИКТ, по учебным программам, утверждаемым администрацией ПВТ.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Резидентам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ПВТ не требуется получать разрешения, связанные с приемом на работу иностранцев</a:t>
            </a:r>
          </a:p>
        </p:txBody>
      </p:sp>
    </p:spTree>
    <p:extLst>
      <p:ext uri="{BB962C8B-B14F-4D97-AF65-F5344CB8AC3E}">
        <p14:creationId xmlns:p14="http://schemas.microsoft.com/office/powerpoint/2010/main" val="248392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424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 Республики Беларусь от 10.11.2008 N 455-З (ред.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10.10.2022)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«Об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информации, информатизации и защите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информации»</a:t>
            </a:r>
          </a:p>
          <a:p>
            <a:pPr algn="ctr"/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защищенности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сбалансированных интересов личности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общества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государства от внешних и внутренних угроз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информационной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Защищаемая информация –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являющаяся предметом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собственности и подлежащая защите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требованиями правовых документов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требованиями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устанавливаемыми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собственником информации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(государство, юридическое лицо,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 физических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лиц или отдельное физическое лицо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Защищаемая информация - это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информация, являющаяся предметом собственности;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информация, подлежащая защите в соответствии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требованиями.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защиты информации происходит в результате: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утечки защищаемой информации;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несанкционированных воздействий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защищаемую информацию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непреднамеренных воздействий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защищаемую информацию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3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2475</Words>
  <Application>Microsoft Office PowerPoint</Application>
  <PresentationFormat>Экран (4:3)</PresentationFormat>
  <Paragraphs>265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Roboto</vt:lpstr>
      <vt:lpstr>Tahoma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111</cp:revision>
  <cp:lastPrinted>2020-12-12T20:02:29Z</cp:lastPrinted>
  <dcterms:created xsi:type="dcterms:W3CDTF">2019-07-04T12:49:48Z</dcterms:created>
  <dcterms:modified xsi:type="dcterms:W3CDTF">2024-04-27T08:18:34Z</dcterms:modified>
</cp:coreProperties>
</file>