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4" r:id="rId4"/>
    <p:sldId id="347" r:id="rId5"/>
    <p:sldId id="348" r:id="rId6"/>
    <p:sldId id="349" r:id="rId7"/>
    <p:sldId id="258" r:id="rId8"/>
    <p:sldId id="374" r:id="rId9"/>
    <p:sldId id="375" r:id="rId10"/>
    <p:sldId id="376" r:id="rId11"/>
    <p:sldId id="377" r:id="rId12"/>
    <p:sldId id="321" r:id="rId13"/>
    <p:sldId id="322" r:id="rId14"/>
    <p:sldId id="324" r:id="rId15"/>
    <p:sldId id="325" r:id="rId16"/>
    <p:sldId id="378" r:id="rId17"/>
    <p:sldId id="379" r:id="rId18"/>
    <p:sldId id="380" r:id="rId19"/>
    <p:sldId id="351" r:id="rId20"/>
    <p:sldId id="364" r:id="rId21"/>
    <p:sldId id="381" r:id="rId22"/>
    <p:sldId id="352" r:id="rId23"/>
    <p:sldId id="330" r:id="rId24"/>
    <p:sldId id="331" r:id="rId25"/>
    <p:sldId id="333" r:id="rId26"/>
    <p:sldId id="353" r:id="rId27"/>
    <p:sldId id="354" r:id="rId28"/>
    <p:sldId id="359" r:id="rId29"/>
    <p:sldId id="332" r:id="rId30"/>
    <p:sldId id="334" r:id="rId31"/>
    <p:sldId id="382" r:id="rId32"/>
    <p:sldId id="361" r:id="rId33"/>
    <p:sldId id="335" r:id="rId34"/>
    <p:sldId id="341" r:id="rId35"/>
    <p:sldId id="343" r:id="rId36"/>
    <p:sldId id="373" r:id="rId37"/>
    <p:sldId id="37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7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00B4-22A4-49CE-8365-7BDEDCB9AC9D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67544" y="2852936"/>
            <a:ext cx="8312472" cy="16552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>
            <a:spAutoFit/>
          </a:bodyPr>
          <a:lstStyle/>
          <a:p>
            <a:pPr indent="536575" algn="just">
              <a:lnSpc>
                <a:spcPts val="1800"/>
              </a:lnSpc>
            </a:pPr>
            <a:endParaRPr lang="ru-RU" sz="5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400"/>
              </a:lnSpc>
              <a:spcBef>
                <a:spcPct val="0"/>
              </a:spcBef>
              <a:defRPr/>
            </a:pPr>
            <a:r>
              <a:rPr lang="ru-RU" sz="3200" b="1" spc="-8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Тема занятия: </a:t>
            </a:r>
          </a:p>
          <a:p>
            <a:pPr indent="536575" algn="ctr">
              <a:lnSpc>
                <a:spcPct val="120000"/>
              </a:lnSpc>
            </a:pP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«Содержание предпринимательской деятельности»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32" y="0"/>
            <a:ext cx="18859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0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51180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Группа показателей, включаемых в индекс «Использование ИКТ в домохозяйствах </a:t>
            </a:r>
            <a:r>
              <a:rPr lang="ru-RU" sz="2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населением»:</a:t>
            </a:r>
            <a:endParaRPr lang="ru-RU" sz="2000" b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удельный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 домашних хозяйств, имеющих персональный компьютер, в общем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числе домашних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хозяйств;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удельный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 домашних хозяйств, имеющих доступ к Интернету, в общем числе домашних хозяйств;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удельный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 населения 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пользователей Интернета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общей численности населения;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абонентов фиксированного широкополосного доступа в Интернет на 100 человек населения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Группа показателей, включаемых в индекс «ИКТ в образовании»: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грамотности взрослого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населения: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удельный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 учащихся средних учебных заведений в общей численности населения;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удельный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вес учащихся высших учебных заведений в общей численности населения.</a:t>
            </a:r>
          </a:p>
          <a:p>
            <a:pPr algn="just"/>
            <a:r>
              <a:rPr lang="ru-RU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Показатель, входящий в индекс «ИКТ в органах государственной власти и местного самоуправления»: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доля государственных услуг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которые население может получить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электронном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виде, в общем количестве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таких услуг.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524" y="335846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использования информационно коммуникационных технологий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(ИКТ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влияет на: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экономический рост,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производительность труда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Конкурентоспособность страны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мировой экономике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востребованные ИКТ-услуги: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 через официальные веб-сайты и порталы государственных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услуг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скачивание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типовых форм для заполнения;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отправка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заполненных форм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других необходимых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документов в электронном виде;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результатов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предоставления государственных услуг в электронном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виде (например, через личный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кабинет);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осуществление платежей (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оплата пошлин, налогов, штрафов) в режиме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онлайн;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запись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прием через сеть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Интернет;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обжалование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действий и бездействий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органов;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получение уведомлений с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порталов услуг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электронную почту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СМС, др.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4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2348880"/>
            <a:ext cx="8208912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Понятие, признаки, классификация отраслей </a:t>
            </a: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экономики, ИКТ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8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1259175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Отрасль экономики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совокупность предприятий и производств, обладающих общностью производимой продукции, технологий и удовлетворяемых потребностей.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u="sng" cap="all" dirty="0">
              <a:solidFill>
                <a:srgbClr val="00000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признаками, отличающими одну отрасль от другой, являются: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назначение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производимой продукции,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характер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потребляемых материалов,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техническая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база производства и технологический процесс,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кадров.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u="sng" cap="all" dirty="0">
              <a:solidFill>
                <a:srgbClr val="00000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Отраслевая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экономики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состав отраслей, их количественные соотношения, основанные на взаимных производственных связях.</a:t>
            </a:r>
          </a:p>
        </p:txBody>
      </p:sp>
    </p:spTree>
    <p:extLst>
      <p:ext uri="{BB962C8B-B14F-4D97-AF65-F5344CB8AC3E}">
        <p14:creationId xmlns:p14="http://schemas.microsoft.com/office/powerpoint/2010/main" val="48885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852910"/>
            <a:ext cx="8352928" cy="515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Отраслевую структуру можно охарактеризовать следующими группами показателей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 количественные показатели, характеризующие количественное соотношение отраслей на конкретный момент времени (доля каждой отрасли в промышленности в целом по численности занятых, по стоимости основных фондов, по стоимости выпущенной продукции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 структурные сдвиги, характеризующие изменение соотношения отраслей за определенный период времени (разность удельных весов показателей первой группы за анализируемый период времени, их соотношение, коэффициент опережения и т.д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 показатели, отражающие производственные связи между отраслями.</a:t>
            </a:r>
          </a:p>
        </p:txBody>
      </p:sp>
    </p:spTree>
    <p:extLst>
      <p:ext uri="{BB962C8B-B14F-4D97-AF65-F5344CB8AC3E}">
        <p14:creationId xmlns:p14="http://schemas.microsoft.com/office/powerpoint/2010/main" val="192668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9562" y="305068"/>
            <a:ext cx="78848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соответствии со спецификой производства выделяются производственная и непроизводственная сферы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Производственная сфера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включает все отрасли, производящие материальный продукт.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Непроизводственная сфера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отрасли, оказывающие услуги.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Производственные отрасли делятся на: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промышленность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сельское хозяйство,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строительство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ОКЭД (общегосударственный классификатор видов экономической деятельности)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включает перечень всех видов экономической деятельности, осуществляемых в Республике Беларусь.</a:t>
            </a:r>
          </a:p>
          <a:p>
            <a:pPr indent="447675"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3458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вид деятельности, включающий 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себя организации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занимающиеся производством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благ, которые связаны с регистрацией,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обработкой, передачей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воспроизведением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отображением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электронном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виде информации.</a:t>
            </a:r>
          </a:p>
          <a:p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–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сведения (сообщения, данные) независимо от формы их предоставления.</a:t>
            </a:r>
          </a:p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Коммуникация –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передача информации от одной системы к другой посредством специальных носителей, сигналов.</a:t>
            </a:r>
            <a:r>
              <a:rPr lang="ru-RU" sz="20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 </a:t>
            </a:r>
            <a:r>
              <a:rPr lang="ru-RU" sz="20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Персональные компьютеры;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Интернет сети;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Различные носители информации;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Локальные сети;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Искусственный интеллект;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Машинная графика;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Различные средства связи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 </a:t>
            </a:r>
            <a:r>
              <a:rPr lang="ru-RU" sz="20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взаимодействии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другими отраслями экономики вносит новые решения, новые технологии, новые системы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управления.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7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298" y="332656"/>
            <a:ext cx="86674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 включает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Отрасли производства ИКТ: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электронных элементов;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электронных плат;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компьютеров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периферийного оборудования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коммуникационного оборудования;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электронной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бытовой техники;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магнитных и оптических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носителей информации;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Отрасли торговли ИКТ: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оптовая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торговля компьютерами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периферийным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компьютерным оборудованием и программным обеспечением;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оптовая торговля электронным и коммуникационным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оборудованием 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их частями;</a:t>
            </a:r>
          </a:p>
        </p:txBody>
      </p:sp>
    </p:spTree>
    <p:extLst>
      <p:ext uri="{BB962C8B-B14F-4D97-AF65-F5344CB8AC3E}">
        <p14:creationId xmlns:p14="http://schemas.microsoft.com/office/powerpoint/2010/main" val="159111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9532" y="612845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Отрасли услуг ИКТ: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компьютерных игр;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издание прочего программного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обеспечения;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области проводной связи;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в области беспроводной связи;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области спутниковой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связи;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прочая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в области телекоммуникаций;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в области компьютерного программирования;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консультационные услуги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области компьютерных технологий; деятельность по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управлению компьютерными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системами;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прочие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виды деятельности 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области информационных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технологий и обслуживание компьютерной техники;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по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майнингу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цифровых знаков (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токенов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прочая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обработка данных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предоставление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услуг по размещению информации и связанная с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этим деятельность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веб-порталов;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ремонт компьютеров 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периферийного оборудования;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ремонт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коммуникационного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оборудования.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0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3700" t="39500" r="20469" b="18500"/>
          <a:stretch/>
        </p:blipFill>
        <p:spPr>
          <a:xfrm>
            <a:off x="1979712" y="332656"/>
            <a:ext cx="5184576" cy="28083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7794" t="35300" r="14563" b="25500"/>
          <a:stretch/>
        </p:blipFill>
        <p:spPr>
          <a:xfrm>
            <a:off x="1071254" y="3356992"/>
            <a:ext cx="7001492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9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056043"/>
            <a:ext cx="820891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Характерные черты и условия рыночной экономики, информационного общества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Понятие, признаки, классификация отраслей экономики, ИКТ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 и черты предпринимательской деятельности в ИКТ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Правовые основы функционирования ИКТ предприятий</a:t>
            </a:r>
          </a:p>
        </p:txBody>
      </p:sp>
    </p:spTree>
    <p:extLst>
      <p:ext uri="{BB962C8B-B14F-4D97-AF65-F5344CB8AC3E}">
        <p14:creationId xmlns:p14="http://schemas.microsoft.com/office/powerpoint/2010/main" val="182986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582" t="22700" r="15351" b="24801"/>
          <a:stretch/>
        </p:blipFill>
        <p:spPr>
          <a:xfrm>
            <a:off x="359532" y="764704"/>
            <a:ext cx="8424936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627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9763" t="30400" r="15351" b="36000"/>
          <a:stretch/>
        </p:blipFill>
        <p:spPr>
          <a:xfrm>
            <a:off x="467544" y="1052736"/>
            <a:ext cx="8208912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4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348880"/>
            <a:ext cx="8208912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 и черты предпринимательской </a:t>
            </a: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в ИКТ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074510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spcAft>
                <a:spcPts val="0"/>
              </a:spcAft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это экономическое хозяйствование в различных сферах деятельности (кроме запрещенных законодательством), осуществляемое в целях удовлетворения потребностей конкретных потребителей и общества в товарах (работах, услугах) и получения прибыли (дохода), необходимых для саморазвития собственного дела (предприятия) и обеспечения финансовых обязательств перед бюджетом и другими субъектами хозяйствования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538163" algn="just">
              <a:spcAft>
                <a:spcPts val="0"/>
              </a:spcAft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8163" algn="just">
              <a:spcAft>
                <a:spcPts val="0"/>
              </a:spcAft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Предпринимательство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тип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хозяйствования, базирующийся на инновационном поведении собственников предприятия, на их умении находить идеи, воплощать их в конкретные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предпринимательские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проекты. </a:t>
            </a:r>
          </a:p>
          <a:p>
            <a:pPr indent="538163" algn="just"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8163" algn="ctr">
              <a:spcAft>
                <a:spcPts val="0"/>
              </a:spcAft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 «предприниматель» произошел от французского слова «</a:t>
            </a:r>
            <a:r>
              <a:rPr lang="ru-RU" b="1" u="sng" cap="all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посредник».</a:t>
            </a:r>
          </a:p>
        </p:txBody>
      </p:sp>
    </p:spTree>
    <p:extLst>
      <p:ext uri="{BB962C8B-B14F-4D97-AF65-F5344CB8AC3E}">
        <p14:creationId xmlns:p14="http://schemas.microsoft.com/office/powerpoint/2010/main" val="94736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260648"/>
            <a:ext cx="813690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характерным чертам предпринимательства относят следующее: 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самостоятельная деятельность дееспособных граждан и их объединений,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инициативная деятельность, направленная на реализацию своих способностей и удовлетворение потребностей других лиц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деятельность рисковая, государство не берет на себя ответственность за возможные неудачи; также это процесс, направленный на систематическое извлечение прибыли (дохода) законным путем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деятельность, осуществляемая лицами, зарегистрированными в качестве индивидуальных предпринимателей или юридических лиц, такая деятельность осуществляется в соответствии с правовыми актами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основной мотив осуществления предпринимательской деятельности – получение прибыли,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способы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получения прибыли: путем пользования имуществом, продажи товаров, выполнения работ, оказания услуг.</a:t>
            </a:r>
          </a:p>
          <a:p>
            <a:pPr algn="ctr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8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Предпринимательская деятельность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процесс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представляет собой систему последовательных действий, конечной целью которых является прохождение пути от поиска предпринимательской идеи до практического ее воплощения.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стадиями предпринимательского процесса являются: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поиск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идеи (зарождение идеи) и ее оценка;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бизнес-плана (экспертная оценка идеи);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поиск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приобретение необходимых ресурсов;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рыночной информации;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управление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предпринимательским процессом, контроль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Роль </a:t>
            </a:r>
            <a:r>
              <a:rPr lang="ru-RU" b="1" u="sng" cap="all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инфокоммуникаций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системе общественного разделения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труда заключается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передаче различного рода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информации.</a:t>
            </a: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Отличием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ресурсов ИКТ от других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то, </a:t>
            </a: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они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истощаются,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 увеличиваются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качественно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совершенст-вуются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содействуют оптимальному использованию всех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остальных ресурсов.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1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476672"/>
            <a:ext cx="806489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Черты предпринимательской деятельности в ИКТ: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инновационная восприимчивость,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активность,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высокая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наукоемкость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процессов и конечной продукции,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мобильность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использование социальных сетей,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облачных вычислений, сенсорных сетей, «интернета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вещей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искусственного интеллекта для работы с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данными,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глобализация в мировом пространстве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488" t="39500" r="21650" b="28300"/>
          <a:stretch/>
        </p:blipFill>
        <p:spPr>
          <a:xfrm>
            <a:off x="3275856" y="3789040"/>
            <a:ext cx="5513049" cy="29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4488" t="32500" r="22044" b="17801"/>
          <a:stretch/>
        </p:blipFill>
        <p:spPr>
          <a:xfrm>
            <a:off x="1259632" y="662199"/>
            <a:ext cx="6624736" cy="55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8582" t="33201" r="13775" b="25500"/>
          <a:stretch/>
        </p:blipFill>
        <p:spPr>
          <a:xfrm>
            <a:off x="658549" y="1124744"/>
            <a:ext cx="782690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9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2348880"/>
            <a:ext cx="8208912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Правовые основы функционирования </a:t>
            </a:r>
            <a:endParaRPr lang="ru-RU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ИКТ предприятий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2348880"/>
            <a:ext cx="8208912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AutoNum type="arabicPeriod"/>
            </a:pP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Характерные </a:t>
            </a:r>
            <a:r>
              <a:rPr lang="ru-RU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черты и условия рыночной экономики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1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5556" y="458956"/>
            <a:ext cx="79928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регулирование хозяйственной деятельности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деятельность государства, направленная на формирование определенных (несвободных) экономических решений субъектов хозяйствования для реализации экономической, научно-технической, социальной политики, социальных задач по адаптации организаций к соответствующему этапу развития экономики.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государственного регулирования хозяйственной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деятельности в ИКТ: </a:t>
            </a: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принцип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научности;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принцип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единства экономики и политики;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принцип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единства централизма и самостоятельности;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принцип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эффективности.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регулирование предпринимательской деятельности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икт находит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 в законах и других актах законодательства. </a:t>
            </a:r>
          </a:p>
          <a:p>
            <a:pPr indent="447675" algn="ctr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7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540" y="228124"/>
            <a:ext cx="828092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регулирование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предприятий в ИКТ реализуется за счет:</a:t>
            </a:r>
          </a:p>
          <a:p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Формирования государственной информационной политики, содействующей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развитию информационного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общества.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Развития ИКТ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обеспечивающего опережающее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удовлетворение растущих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информационных потребностей граждан, бизнеса и государства;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Развития национальной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информационной индустрии,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привлечения инвестиций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производство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ИКТ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информационных ресурсов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электронных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услуг;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Совершенствования системы образования, обеспечивающей формирование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качественного человеческого капитала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системы информационной безопасности в целях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защиты национальных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интересов Республики Беларусь в мировом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информационном пространстве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правового и безопасного использования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ИКТ.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Основной институт –</a:t>
            </a: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связи и информатизации Республики Беларусь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424936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нормативно-правовых актов главными в области развития предпринимательства являются: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800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Республики Беларусь от 1 июня 2010 г. № 148-З «О поддержке малого и среднего предпринимательства»; </a:t>
            </a: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Декрет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Президента Республики Беларусь от 23 ноября 2017 г. № 7 «О развитии предпринимательства»; </a:t>
            </a: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Декрет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Президента Республики Беларусь от 21 декабря 2017 г. № 8 «О развитии цифровой экономики»; </a:t>
            </a: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Указ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Президента Республики Беларусь от 24 апреля 2020 г. № 143 «О поддержке экономики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 Республики Беларусь от 10.11.2008 N 455-З (ред. от 10.10.2022)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«Об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информации, информатизации и защите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информации»;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«Договор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Таможенном кодексе Евразийского экономического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союза»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(Подписан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11.04.2017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(ред. от 29.05.2019, с изм. от 05.04.2021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ГЛАВА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48 ИНФОРМАЦИОННЫЕ СИСТЕМЫ И ИНФОРМАЦИОННЫЕ ТЕХНОЛОГИИ, ИСПОЛЬЗУЕМЫЕ ТАМОЖЕННЫМИ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ОРГАНАМИ;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Постановление Совета Министров Республики Беларусь от 15.05.2013 N 375 (ред. от 12.03.2020)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«Об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утверждении технического регламента Республики Беларусь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«Информационные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технологии. Средства защиты информации. Информационная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безопасность»;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Указ Президента Республики Беларусь от 08.11.2011 N 515 (ред. от 22.06.2023) </a:t>
            </a:r>
            <a:r>
              <a:rPr lang="ru-RU" sz="17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 </a:t>
            </a:r>
            <a:r>
              <a:rPr 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некоторых вопросах развития информационного общества в Республике Беларусь» Положение о независимом регуляторе в сфере информационно-коммуникационных технологий </a:t>
            </a: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7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3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7992888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Принятые и представляемые к принятию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норматив-но-правовые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акты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сфере </a:t>
            </a:r>
            <a:r>
              <a:rPr lang="ru-RU" b="1" u="sng" cap="all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направлены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деловой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активности ИКТ предпринимательства, </a:t>
            </a: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поддержку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развитие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инновационного малого ИКТ предпринимательства, </a:t>
            </a: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совершенствование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лицензирования отдельных видов деятельности,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сертификации, ликвидации ИКТ предприятий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совершенствование налогообложения в сфере ИКТ, </a:t>
            </a: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оказание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государственной финансово-кредитной, имущественной, иной поддержки,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развитие ИКТ инфраструктуры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развитие внутреннего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ИКТ рынка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др. </a:t>
            </a:r>
          </a:p>
        </p:txBody>
      </p:sp>
    </p:spTree>
    <p:extLst>
      <p:ext uri="{BB962C8B-B14F-4D97-AF65-F5344CB8AC3E}">
        <p14:creationId xmlns:p14="http://schemas.microsoft.com/office/powerpoint/2010/main" val="286219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rcRect l="31893" t="41999" r="13770" b="16002"/>
          <a:stretch/>
        </p:blipFill>
        <p:spPr>
          <a:xfrm>
            <a:off x="323528" y="2060848"/>
            <a:ext cx="8496944" cy="43204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0000" y="836712"/>
            <a:ext cx="8044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Содержание методов регулирования, контроля и поддержки деятельности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 предпринимательства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Республике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73833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352928" cy="626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союзы предпринимателей, ассоциации предпринимателей.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>
              <a:lnSpc>
                <a:spcPct val="120000"/>
              </a:lnSpc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них объединены сами предприниматели, представители власти, правозащитники, ученые и др.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>
              <a:lnSpc>
                <a:spcPct val="120000"/>
              </a:lnSpc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инициативны: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Белорусский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 предпринимателей,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Бизнес-союз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предпринимателей и нанимателей им. проф. М. С.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Кунявского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Республиканский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 промышленников и предпринимателей,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Ассоциация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Нанимателей и Предпринимателей.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>
              <a:lnSpc>
                <a:spcPct val="120000"/>
              </a:lnSpc>
            </a:pP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Союзы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предпринимателей, ассоциации предпринимателей ведут 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диалог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органами власти по вопросам, касающимся принятия тех или иных нормативно-правовых актов, обеспечивают реализацию областных, республиканских и международных программ и проектов по развитию предпринимательства,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28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Парк высоких технологий (ПВТ)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специальный налогово-правовой режим для развития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ИТ-предпринимательства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 Республике Беларусь.</a:t>
            </a:r>
          </a:p>
        </p:txBody>
      </p:sp>
      <p:pic>
        <p:nvPicPr>
          <p:cNvPr id="1026" name="Picture 2" descr="Изображение логотип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4744"/>
            <a:ext cx="3384376" cy="16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2924944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Зарегистрированные в Парке компании и индивидуальные предприниматели могут пользоваться предоставляемыми им 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льготами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независимо от места расположения их белорусского офиса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Декрет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 8 «О развитии цифровой экономики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 Президента Республики Беларусь от 08.11.2011 N 515 (ред. от 22.06.2023) 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некоторых вопросах развития информационного общества в Республике 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Беларусь»</a:t>
            </a:r>
          </a:p>
          <a:p>
            <a:pPr algn="ctr"/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 Президента Республики Беларусь от 07.05.2020 N 156 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приоритетных направлениях научной, научно-технической и инновационной деятельности на 2021 - 2025 </a:t>
            </a:r>
            <a:r>
              <a:rPr lang="ru-RU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годы»</a:t>
            </a:r>
          </a:p>
          <a:p>
            <a:pPr algn="ctr"/>
            <a:endParaRPr lang="ru-RU" sz="20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7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540" y="412790"/>
            <a:ext cx="828092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Парк высоких технологий (ПВТ)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 деятельность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Положением о ПВТ.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деятельности ПВТ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благоприятных условий для повышения конкурентоспособности отраслей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экономики,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основанных на новых и высоких технологиях, дальнейшего совершенствования организационно-экономических и социальных условий для проведения разработок современных технологий и увеличения их экспорта, привлечения в эту сферу отечественных и иностранных инвестиций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деятельности ПВТ: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 ИКТ 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иных новых и высоких технологий, исключительных прав на результаты интеллектуальной деятельности в сфере новых и высоких технологий;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содействие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привлечению отечественных и иностранных инвестиций в развитие сферы новых и высоких технологий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ИКТ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иных новых и высоких технологий в Республике Беларусь;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содействие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кадровому обеспечению инновационного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развития национальной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экономики,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 в сфере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ИКТ, др.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кономические системыТрадиционная – в основе лежит натуральное хозяйство, т.е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8399" r="5502" b="18201"/>
          <a:stretch/>
        </p:blipFill>
        <p:spPr bwMode="auto">
          <a:xfrm>
            <a:off x="862476" y="1140897"/>
            <a:ext cx="7419048" cy="45762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5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ынок – это система экономических отношений, связанная с обменом товаров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22400" r="6551" b="24401"/>
          <a:stretch/>
        </p:blipFill>
        <p:spPr bwMode="auto">
          <a:xfrm>
            <a:off x="706309" y="1376773"/>
            <a:ext cx="7731383" cy="4104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9800" r="8652" b="13201"/>
          <a:stretch/>
        </p:blipFill>
        <p:spPr bwMode="auto">
          <a:xfrm>
            <a:off x="1187624" y="1072789"/>
            <a:ext cx="6768752" cy="47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60648"/>
            <a:ext cx="820891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Рыночная экономика  –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экономическая система, которая основана на принципах свободного предпринимательства, характеризуется преобладанием частной собственности на средства производства, использованием рынка и цен для координации экономической деятельности.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6575" algn="ctr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основе механизма функционирования рыночной экономики – конкуренция.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536575" algn="just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Конкуренция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это соперничество, экономическая борьба между участниками рыночных отношений за наиболее выгодные условия производства и сбыта товаров и услуг с целью получения максимальной прибыли. </a:t>
            </a:r>
          </a:p>
        </p:txBody>
      </p:sp>
    </p:spTree>
    <p:extLst>
      <p:ext uri="{BB962C8B-B14F-4D97-AF65-F5344CB8AC3E}">
        <p14:creationId xmlns:p14="http://schemas.microsoft.com/office/powerpoint/2010/main" val="45772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48680"/>
            <a:ext cx="83529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словием инновационного развития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технологического лидерства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общество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общество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развития общества, в котором на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первом плане информация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знания.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Информатизация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процесс распространения информационных технологий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сферах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общественной жизни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 информационного общества: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инновационной цифровой экономики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Информационное единство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Рост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информационной культуры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Изменение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уклада жизни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Развитие телекоммуникаций, др.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информационного общества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обладает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следующими характерными чертами: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креативный, коммуникабельный, мобильный, интеллектуальный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др.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6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849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Целевые индикаторы информационного общества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Группа показателей, включаемых в индекс «ИКТ в бизнесе»: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организаций, использующих широкополосный доступ к сети Интернет, 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общем количестве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организаций;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организаций, имеющих веб-сайт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общем количестве организаций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Группа показателей, включаемых в индекс «ИКТ-инфраструктура»: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средний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возраст исследователей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исследователей в возрасте до 39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лет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общей численности исследователей;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сектора высшего образования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 внутренних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затратах на исследования и разработки;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место Беларуси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рейтинге по индексу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развития информационных технологий;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телефонных аппаратов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местной телефонной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сети на 100 человек населения;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число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подключенных терминалов подвижной радиотелефонной связи на 100 человек;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пропускная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способность международных каналов Интернета на одного пользователя Интернета.</a:t>
            </a:r>
          </a:p>
        </p:txBody>
      </p:sp>
    </p:spTree>
    <p:extLst>
      <p:ext uri="{BB962C8B-B14F-4D97-AF65-F5344CB8AC3E}">
        <p14:creationId xmlns:p14="http://schemas.microsoft.com/office/powerpoint/2010/main" val="3431356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1875</Words>
  <Application>Microsoft Office PowerPoint</Application>
  <PresentationFormat>Экран (4:3)</PresentationFormat>
  <Paragraphs>247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336</cp:revision>
  <dcterms:created xsi:type="dcterms:W3CDTF">2019-07-04T12:49:48Z</dcterms:created>
  <dcterms:modified xsi:type="dcterms:W3CDTF">2023-12-24T19:02:15Z</dcterms:modified>
</cp:coreProperties>
</file>