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323" r:id="rId4"/>
    <p:sldId id="319" r:id="rId5"/>
    <p:sldId id="320" r:id="rId6"/>
    <p:sldId id="321" r:id="rId7"/>
    <p:sldId id="260" r:id="rId8"/>
    <p:sldId id="291" r:id="rId9"/>
    <p:sldId id="308" r:id="rId10"/>
    <p:sldId id="299" r:id="rId11"/>
    <p:sldId id="322" r:id="rId12"/>
    <p:sldId id="32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92" autoAdjust="0"/>
  </p:normalViewPr>
  <p:slideViewPr>
    <p:cSldViewPr>
      <p:cViewPr varScale="1">
        <p:scale>
          <a:sx n="62" d="100"/>
          <a:sy n="62" d="100"/>
        </p:scale>
        <p:origin x="132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9AA4A-BA41-4091-B2A7-72571E1E8DF0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D7089-C7E3-464D-8D8F-9EBC4C0B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7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D7089-C7E3-464D-8D8F-9EBC4C0B838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5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17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0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92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29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70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24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24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47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18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17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700B4-22A4-49CE-8365-7BDEDCB9AC9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29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188640"/>
            <a:ext cx="8208912" cy="412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1900" b="1" cap="all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ЭКОНОМИЧЕСКОЕ СОДЕРЖАНИЕ ЦЕНЫ</a:t>
            </a:r>
            <a:endParaRPr lang="ru-RU" sz="1900" cap="all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616032"/>
            <a:ext cx="8240464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Процессы ценообразования оказывают влияние не только на хозяйственные процессы, но и на социальные процессы. Цены оказывают влияние на результаты хозяйственной деятельности предприятия</a:t>
            </a:r>
            <a:r>
              <a:rPr lang="ru-RU" sz="19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Цена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это денежное выражение стоимости товара, услуги, выполненной работы.</a:t>
            </a:r>
          </a:p>
          <a:p>
            <a:pPr algn="just"/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Ценообразование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это процесс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установления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цены.</a:t>
            </a:r>
          </a:p>
          <a:p>
            <a:pPr indent="447675" algn="just"/>
            <a:endParaRPr lang="ru-RU" sz="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Существуют две основные </a:t>
            </a:r>
            <a:r>
              <a:rPr lang="ru-RU" sz="19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системы </a:t>
            </a:r>
            <a:r>
              <a:rPr lang="ru-RU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ценообразования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(система ценообразования включает систему цен и механизм ценообразования):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9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затратное </a:t>
            </a:r>
            <a:r>
              <a:rPr lang="ru-RU" sz="19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ценообразование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цена зависит от себестоимости произведен-ной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продукции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9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рыночное </a:t>
            </a:r>
            <a:r>
              <a:rPr lang="ru-RU" sz="19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ценообразование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(цена определяется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соотношением спроса и предложения,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издержками производства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полезностью, зависит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от типа рынка (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свободной конкуренции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монополистической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конкуренции, др.; цена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это сумма денег, за которую продавец готов продать продукцию, а покупатель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купить). </a:t>
            </a:r>
            <a:r>
              <a:rPr lang="ru-RU" sz="19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Рыночная </a:t>
            </a:r>
            <a:r>
              <a:rPr lang="ru-RU" sz="19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цена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это цена, сложившаяся при </a:t>
            </a:r>
            <a:r>
              <a:rPr lang="ru-RU" sz="19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взаи-модействии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спроса и предложения на рынке идентичных (однородных) товаров (работ, услуг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9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Функции цен: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 уравновешивающая 2) распределительная, 3)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стимулирую-</a:t>
            </a:r>
            <a:r>
              <a:rPr lang="ru-RU" sz="19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щая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4) учетно-измерительная, 5) информационная.</a:t>
            </a:r>
          </a:p>
        </p:txBody>
      </p:sp>
    </p:spTree>
    <p:extLst>
      <p:ext uri="{BB962C8B-B14F-4D97-AF65-F5344CB8AC3E}">
        <p14:creationId xmlns:p14="http://schemas.microsoft.com/office/powerpoint/2010/main" val="457727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99592" y="908720"/>
            <a:ext cx="727280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 algn="just"/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 формировании цены размер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прибыли рассчитывается исходя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из планового уровня рентабельности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 формуле</a:t>
            </a:r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2438" algn="just"/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	   С * Ур</a:t>
            </a:r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2438" algn="just"/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        П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––––––– ,</a:t>
            </a:r>
          </a:p>
          <a:p>
            <a:pPr indent="452438" algn="just"/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	    100</a:t>
            </a:r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2438" algn="just"/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где П – сумма прибыли при включении в отпускную цену, руб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.;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Ур – уровень рентабельности,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%.</a:t>
            </a:r>
          </a:p>
          <a:p>
            <a:pPr indent="452438" algn="just"/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2438" algn="just"/>
            <a:r>
              <a:rPr lang="ru-RU" sz="1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Размер прибыли, включаемой в стоимость товара или услуги, </a:t>
            </a:r>
            <a:r>
              <a:rPr lang="ru-RU" sz="19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 производителя </a:t>
            </a:r>
            <a:r>
              <a:rPr lang="ru-RU" sz="1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определяется с учетом </a:t>
            </a:r>
            <a:r>
              <a:rPr lang="ru-RU" sz="19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конъюнктуры </a:t>
            </a:r>
            <a:r>
              <a:rPr lang="ru-RU" sz="1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рынка. Он ограничивается </a:t>
            </a:r>
            <a:r>
              <a:rPr lang="ru-RU" sz="19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1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регулировании </a:t>
            </a:r>
            <a:r>
              <a:rPr lang="ru-RU" sz="19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цен.</a:t>
            </a:r>
          </a:p>
          <a:p>
            <a:pPr indent="452438" algn="just"/>
            <a:r>
              <a:rPr lang="ru-RU" sz="1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рамках ассортимента рентабельность </a:t>
            </a:r>
            <a:r>
              <a:rPr lang="ru-RU" sz="19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продукции может изменяться </a:t>
            </a:r>
            <a:r>
              <a:rPr lang="ru-RU" sz="1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зависимости от спроса на продукцию, ее социальной </a:t>
            </a:r>
            <a:r>
              <a:rPr lang="ru-RU" sz="19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значимости.</a:t>
            </a:r>
          </a:p>
          <a:p>
            <a:pPr indent="452438" algn="just"/>
            <a:endParaRPr lang="ru-RU" sz="19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2438" algn="just"/>
            <a:endParaRPr lang="ru-RU" sz="19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67544" y="188640"/>
            <a:ext cx="8312472" cy="41959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36000" r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b="1" cap="all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Формирование ОПТУСКНОЙ ЦЕНЫ ОРГАНИЗАЦИИ</a:t>
            </a:r>
          </a:p>
        </p:txBody>
      </p:sp>
    </p:spTree>
    <p:extLst>
      <p:ext uri="{BB962C8B-B14F-4D97-AF65-F5344CB8AC3E}">
        <p14:creationId xmlns:p14="http://schemas.microsoft.com/office/powerpoint/2010/main" val="315458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415764" y="260648"/>
            <a:ext cx="8312472" cy="7889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36000" r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b="1" cap="all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Сводный ИНДЕКС </a:t>
            </a:r>
            <a:r>
              <a:rPr lang="ru-RU" sz="2000" b="1" cap="all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ЦЕН ПРОИЗВОДИТЕЛЕЙ ПРОМЫШЛЕННОЙ ПРОДУКЦИИ</a:t>
            </a:r>
            <a:endParaRPr lang="ru-RU" sz="2000" b="1" cap="all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196752"/>
            <a:ext cx="777686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 algn="just"/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Индекс </a:t>
            </a:r>
            <a:r>
              <a:rPr lang="ru-RU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цен производителей промышленной продукции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это относительный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статистический показатель, характеризующий изменение цен производителей на промышленную продукцию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во времени.</a:t>
            </a:r>
          </a:p>
          <a:p>
            <a:pPr indent="452438" algn="just"/>
            <a:endParaRPr lang="ru-RU" sz="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2438" algn="just"/>
            <a:r>
              <a:rPr lang="ru-RU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Для расчета сводного индекса цен производителей используются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индивидуальные индексы цен производителей по каждому товару (услуге)-представителю;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веса товаров (услуг)-представителей и индексов цен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производителей.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2438" algn="just"/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Исходной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информацией для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расчета индивидуальных индексов цен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про-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изводителей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являются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статистические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данные о ценах производителей по форме государственной статистической отчетности 12-цены (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производи-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телей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«Отчет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 ценах производителей промышленной продукции (услуг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)».</a:t>
            </a:r>
          </a:p>
          <a:p>
            <a:pPr indent="452438" algn="just"/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2438" algn="just"/>
            <a:endParaRPr lang="ru-RU" sz="19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090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5825" t="30400" r="12594" b="7301"/>
          <a:stretch/>
        </p:blipFill>
        <p:spPr>
          <a:xfrm>
            <a:off x="458571" y="476672"/>
            <a:ext cx="8226859" cy="55892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489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4" y="601253"/>
            <a:ext cx="824046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9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Цена как экономическая категория характеризуется параметрами:</a:t>
            </a:r>
          </a:p>
          <a:p>
            <a:pPr marL="457200" indent="-457200" algn="just">
              <a:buAutoNum type="arabicPeriod"/>
            </a:pP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Уровень (абсолютное количественное значение цены, выраженное в деньгах).</a:t>
            </a:r>
          </a:p>
          <a:p>
            <a:pPr marL="457200" indent="-457200" algn="just">
              <a:buAutoNum type="arabicPeriod"/>
            </a:pP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Динамика (изменение уровня цены). </a:t>
            </a:r>
          </a:p>
          <a:p>
            <a:pPr marL="457200" indent="-457200" algn="just">
              <a:buAutoNum type="arabicPeriod"/>
            </a:pP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Структура (определенное соотношение элементов цены, выраженное в долях или в %).</a:t>
            </a:r>
          </a:p>
          <a:p>
            <a:pPr marL="457200" indent="-457200" algn="just">
              <a:buAutoNum type="arabicPeriod"/>
            </a:pP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Диапазон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цен (две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более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цены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определенные на основе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информации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 ценах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период, за который проводится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исследование). </a:t>
            </a:r>
          </a:p>
          <a:p>
            <a:pPr marL="457200" indent="-457200" algn="just">
              <a:buAutoNum type="arabicPeriod"/>
            </a:pPr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Цена = Себестоимость + Прибыль + Косвенные налоги</a:t>
            </a:r>
          </a:p>
          <a:p>
            <a:pPr algn="just"/>
            <a:endParaRPr lang="ru-RU" sz="19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Факторы ценообразования:</a:t>
            </a:r>
          </a:p>
          <a:p>
            <a:pPr algn="just"/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Внутренние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(стоимость производства (себестоимость); способ </a:t>
            </a:r>
            <a:r>
              <a:rPr lang="ru-RU" sz="19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производст-ва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мобильность производства; особые свойства продукта; жизненный цикл продукта; ориентация на рыночный сегмент; длительность товародвижения; организация сервисного обслуживания; имидж предприятия (репутация); реклама; др.).</a:t>
            </a:r>
          </a:p>
          <a:p>
            <a:pPr algn="just"/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Внешние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(обеспеченность региона ресурсами; уровень инфляции; характер спроса; конкуренция; налоговая политика страны; внешнеэкономическая политика страны; государственное регулирование цен; др.).</a:t>
            </a:r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88640"/>
            <a:ext cx="8208912" cy="412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1900" b="1" cap="all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ЭКОНОМИЧЕСКОЕ СОДЕРЖАНИЕ ЦЕНЫ</a:t>
            </a:r>
            <a:endParaRPr lang="ru-RU" sz="1900" cap="all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14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3069" t="26901" r="9050" b="22000"/>
          <a:stretch/>
        </p:blipFill>
        <p:spPr>
          <a:xfrm>
            <a:off x="946940" y="1412776"/>
            <a:ext cx="7250121" cy="36004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46940" y="260648"/>
            <a:ext cx="744148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900" b="1" cap="all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Факторы, влияющие на ценообразование</a:t>
            </a:r>
          </a:p>
          <a:p>
            <a:pPr algn="ctr"/>
            <a:r>
              <a:rPr lang="ru-RU" sz="1900" b="1" cap="all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информационных товаров и услуг</a:t>
            </a:r>
          </a:p>
        </p:txBody>
      </p:sp>
    </p:spTree>
    <p:extLst>
      <p:ext uri="{BB962C8B-B14F-4D97-AF65-F5344CB8AC3E}">
        <p14:creationId xmlns:p14="http://schemas.microsoft.com/office/powerpoint/2010/main" val="97080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27584" y="260648"/>
            <a:ext cx="8208912" cy="412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1900" b="1" cap="all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методы ценообразования: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836712"/>
            <a:ext cx="824046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атратный;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средние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издержки плюс прибыль; </a:t>
            </a:r>
            <a:endParaRPr lang="ru-RU" sz="19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обеспечение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безубыточности и целевой прибыли; </a:t>
            </a:r>
            <a:endParaRPr lang="ru-RU" sz="19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установление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цены исходя из ощущаемой ценности товара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установление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цены на основе уровня текущих цен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установление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цены на основе закрытых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торгов; другие.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19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589" y="2975759"/>
            <a:ext cx="4210625" cy="374586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59792" y="2991625"/>
            <a:ext cx="4572000" cy="34219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ru-RU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Цель анализа безубыточности </a:t>
            </a:r>
            <a:r>
              <a:rPr lang="ru-RU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устано</a:t>
            </a:r>
            <a:r>
              <a:rPr lang="ru-RU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-вить, что произойдет с финансовыми </a:t>
            </a:r>
            <a:r>
              <a:rPr lang="ru-RU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ре-</a:t>
            </a:r>
            <a:r>
              <a:rPr lang="ru-RU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зультатами</a:t>
            </a:r>
            <a:r>
              <a:rPr lang="ru-RU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если определенный уровень </a:t>
            </a:r>
            <a:r>
              <a:rPr lang="ru-RU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производительности </a:t>
            </a:r>
            <a:r>
              <a:rPr lang="ru-RU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или объем </a:t>
            </a:r>
            <a:r>
              <a:rPr lang="ru-RU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производ-ства</a:t>
            </a:r>
            <a:r>
              <a:rPr lang="ru-RU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изменится. Анализ безубыточности производства сводится к расчету точки безубыточности.</a:t>
            </a: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ru-RU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Точка </a:t>
            </a:r>
            <a:r>
              <a:rPr lang="ru-RU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безубыточности </a:t>
            </a:r>
            <a:r>
              <a:rPr lang="ru-RU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это такой объем производства и реализации, при котором за счет выручки покрываются все затраты, а прибыль равна нулю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56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27584" y="116632"/>
            <a:ext cx="8208912" cy="412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1900" b="1" cap="all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ВИДЫ ЦЕН</a:t>
            </a:r>
            <a:endParaRPr lang="ru-RU" sz="1900" cap="all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513024"/>
            <a:ext cx="8240464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9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В зависимости от стадии товародвижения: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тпускная цена предприятия (себестоимость + прибыль + налоги);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птовая цена (отпускная цена + издержки оптовой торговли + прибыль оптовой торговли + налоги);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озничная цена (оптовая цена + торговая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надбавка (издержки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розничной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торговли + прибыль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розничной торговли) + налоги).</a:t>
            </a:r>
          </a:p>
          <a:p>
            <a:pPr algn="just"/>
            <a:r>
              <a:rPr lang="ru-RU" sz="19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По способу установления: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вободные (устанавливаются под воздействием спроса и предложения; продавцы не могут влиять на уровень цен);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егулируемые (регулируются государством);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контрактные.</a:t>
            </a:r>
          </a:p>
          <a:p>
            <a:pPr algn="just"/>
            <a:r>
              <a:rPr lang="ru-RU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Цены товарообменных операций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9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бартерные цены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применяются в процессе купли-продажи, когда 1 товар (услуга, работа) обмениваются на 2).</a:t>
            </a:r>
          </a:p>
          <a:p>
            <a:pPr algn="just"/>
            <a:r>
              <a:rPr lang="ru-RU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В зависимости от условий поставок: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ены в местах производства товаров (в эти цены не включаются транспортные расходы);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ены в местах потребления товаров.</a:t>
            </a:r>
          </a:p>
          <a:p>
            <a:pPr algn="just"/>
            <a:r>
              <a:rPr lang="ru-RU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В зависимости от территории действия: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диный цены, действующие на территории всей страны;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естные цены (региональные).</a:t>
            </a:r>
          </a:p>
          <a:p>
            <a:pPr algn="just"/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0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27584" y="116632"/>
            <a:ext cx="8208912" cy="412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1900" b="1" cap="all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ВИДЫ ЦЕН</a:t>
            </a:r>
            <a:endParaRPr lang="ru-RU" sz="1900" cap="all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493411"/>
            <a:ext cx="8240464" cy="682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17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В зависимости от принадлежности товара и отрасли экономики: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сметные цены (в строительстве);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акупочные цены (оптовые цены на сельскохозяйственную продукцию);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арифы на производственные услуги (энергоснабжение, транспорт, сфера производства);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арифы на непроизводственные услуги (медицина, образование).</a:t>
            </a:r>
          </a:p>
          <a:p>
            <a:pPr algn="just"/>
            <a:r>
              <a:rPr lang="ru-RU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Цены внешнеторгового оборота: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ировые цены (формируются в центрах международной торговли);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иржевые цены;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укционные цены;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ендерные цены;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емпинговые цены (цены, установленные ниже уровня рыночной цены);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рансфертные цены (внутрифирменная торговля).</a:t>
            </a:r>
          </a:p>
          <a:p>
            <a:pPr algn="just"/>
            <a:r>
              <a:rPr lang="ru-RU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 Цены, используемые в учете и статистике: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екущие цены;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опоставимые цены;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четные цены (бухгалтерский учет);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ланово-расчетные цены.</a:t>
            </a:r>
          </a:p>
          <a:p>
            <a:pPr algn="just"/>
            <a:r>
              <a:rPr lang="ru-RU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9. В зависимости от сроков действия: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Постоянные цены (устанавливаются на длительный период);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Скользящие цены (изменяются в течение срока исполнения договора);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Ступенчатые цены 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(ряд </a:t>
            </a: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последовательно снижающихся 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цен с </a:t>
            </a: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указанием даты введения каждой из 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них);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Сезонные цены.</a:t>
            </a:r>
          </a:p>
          <a:p>
            <a:pPr indent="447675" algn="just"/>
            <a:endParaRPr lang="ru-RU" sz="17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2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430652" y="188640"/>
            <a:ext cx="8312472" cy="41959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36000" tIns="36000" rIns="3600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СОСТАВ ЦЕНЫ ПО ЭЛЕМЕНТАМ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9763" y="608238"/>
            <a:ext cx="8280920" cy="59093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indent="447675" algn="just"/>
            <a:endParaRPr lang="ru-RU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Состав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цены характеризуется ее экономическими элементами, выраженными в денежном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измерении.</a:t>
            </a:r>
          </a:p>
          <a:p>
            <a:pPr indent="447675" algn="just"/>
            <a:endParaRPr lang="ru-RU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Состав цены:</a:t>
            </a:r>
          </a:p>
          <a:p>
            <a:pPr marL="342900" indent="-342900" algn="just"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Себестоимость: материальные затраты; заработная плата производственных рабочих; отчисления на социальные нужды; амортизационные отчисления; прочие).</a:t>
            </a:r>
          </a:p>
          <a:p>
            <a:pPr marL="342900" indent="-342900" algn="just"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Нормальная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предпринимательская прибыль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(сумма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прибыли, включаемой в цену товара, должна быть такой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чтобы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обеспечить безубыточность деятельности и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возможность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реализации товара).</a:t>
            </a:r>
          </a:p>
          <a:p>
            <a:pPr marL="342900" indent="-342900" algn="just"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Косвенные налоги (НДС, акцизы).</a:t>
            </a:r>
          </a:p>
          <a:p>
            <a:pPr marL="342900" indent="-342900" algn="just"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Таможенные платежи и пошлины по внешнеэкономическим сделкам.</a:t>
            </a:r>
          </a:p>
          <a:p>
            <a:pPr marL="342900" indent="-342900" algn="just"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Оптовая надбавка.</a:t>
            </a:r>
          </a:p>
          <a:p>
            <a:pPr marL="342900" indent="-342900" algn="just"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Торговая наценка.</a:t>
            </a:r>
          </a:p>
          <a:p>
            <a:pPr marL="342900" indent="-342900" algn="just">
              <a:buAutoNum type="arabicPeriod"/>
            </a:pPr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2438" algn="just"/>
            <a:r>
              <a:rPr lang="ru-RU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Издержки обращения торговых организаций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включают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расходы на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грузовые перевозки, оплату труда торговых работников,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отчисления на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социальные нужды, затраты на содержание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помещений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инвентаря, амортизацию основных фондов, отчисления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затраты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 ремонт основных средств, расходы на хранение,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упаковку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товаров,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потери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товаров при перевозке,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др.</a:t>
            </a:r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5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430652" y="188640"/>
            <a:ext cx="8312472" cy="41959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36000" tIns="36000" rIns="3600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СОСТАВ ЦЕНЫ ПО ЭЛЕМЕНТАМ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50484" y="836712"/>
            <a:ext cx="78699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 algn="just"/>
            <a:r>
              <a:rPr lang="ru-RU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Порядок исчисления сумм акцизов по товарам, на которые </a:t>
            </a:r>
            <a:r>
              <a:rPr lang="ru-RU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установлены </a:t>
            </a:r>
            <a:r>
              <a:rPr lang="ru-RU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твердые (специфические) ставки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определяется по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формуле:</a:t>
            </a:r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ru-RU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О 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ru-RU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Са</a:t>
            </a:r>
            <a:endParaRPr lang="ru-RU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 – объект налогообложения (объем продукции в натуральном выражении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ru-RU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Са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ставка акцизов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2438" algn="just"/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После формирования отпускной цены </a:t>
            </a:r>
            <a:r>
              <a:rPr lang="ru-RU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НДС </a:t>
            </a:r>
            <a:r>
              <a:rPr lang="ru-RU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рассчитывается </a:t>
            </a:r>
            <a:r>
              <a:rPr lang="ru-RU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формуле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НДС = (С + П + А) ∙ % НДС : 100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ru-RU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2438" algn="just"/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Ставка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НДС установлена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размере 20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%, по основным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продовольствен-ным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товарам и товарам для детей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10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%. Имеется также ставка 0 %</a:t>
            </a:r>
          </a:p>
        </p:txBody>
      </p:sp>
    </p:spTree>
    <p:extLst>
      <p:ext uri="{BB962C8B-B14F-4D97-AF65-F5344CB8AC3E}">
        <p14:creationId xmlns:p14="http://schemas.microsoft.com/office/powerpoint/2010/main" val="375974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467544" y="188640"/>
            <a:ext cx="8312472" cy="41959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36000" r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b="1" cap="all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Формирование ОПТУСКНОЙ ЦЕНЫ ОРГАНИЗАЦИИ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75556" y="692696"/>
            <a:ext cx="8096448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 algn="just"/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Отпускные цены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определяются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производителями самостоятельно на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основе: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плановых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затрат на производство и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реализацию товаров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ru-RU" sz="19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налогов,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установленных законодательством, </a:t>
            </a:r>
            <a:endParaRPr lang="ru-RU" sz="19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прибыли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определяемой с учетом конъюнктуры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рынка.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ограничений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установленных государственными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органами. </a:t>
            </a:r>
          </a:p>
          <a:p>
            <a:pPr indent="452438" algn="just"/>
            <a:endParaRPr lang="ru-RU" sz="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2438" algn="just"/>
            <a:endParaRPr lang="ru-RU" sz="1900" b="0" i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indent="452438" algn="just"/>
            <a:r>
              <a:rPr lang="ru-RU" sz="19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Цена на обычный товар рассчитывается по </a:t>
            </a:r>
            <a:r>
              <a:rPr lang="ru-RU" sz="19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формуле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2438" algn="ctr"/>
            <a:r>
              <a:rPr lang="ru-RU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 = </a:t>
            </a:r>
            <a:r>
              <a:rPr lang="ru-RU" sz="19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 + П + НДС,</a:t>
            </a:r>
          </a:p>
          <a:p>
            <a:pPr indent="452438" algn="ctr"/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где С – себестоимость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П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прибыль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НДС 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налог на добавленную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стоимость</a:t>
            </a:r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19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360363" algn="just"/>
            <a:r>
              <a:rPr lang="ru-RU" sz="19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Цена на подакцизный товар рассчитывается по </a:t>
            </a:r>
            <a:r>
              <a:rPr lang="ru-RU" sz="19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формуле:</a:t>
            </a:r>
            <a:endParaRPr lang="ru-RU" sz="1900" u="sng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Ц= </a:t>
            </a:r>
            <a:r>
              <a:rPr lang="ru-RU" sz="19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 + П + А + НДС,</a:t>
            </a:r>
          </a:p>
          <a:p>
            <a:pPr algn="ctr"/>
            <a:r>
              <a:rPr lang="ru-RU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где А – сумма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акциза.</a:t>
            </a:r>
          </a:p>
          <a:p>
            <a:pPr algn="ctr"/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2438" algn="just"/>
            <a:r>
              <a:rPr lang="ru-RU" sz="1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Отпускные цены, устанавливаемые производителями, </a:t>
            </a:r>
            <a:r>
              <a:rPr lang="ru-RU" sz="19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подтверждают-</a:t>
            </a:r>
            <a:r>
              <a:rPr lang="ru-RU" sz="19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ся</a:t>
            </a:r>
            <a:r>
              <a:rPr lang="ru-RU" sz="19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экономическими расчетами. </a:t>
            </a:r>
          </a:p>
          <a:p>
            <a:pPr indent="452438" algn="just"/>
            <a:r>
              <a:rPr lang="ru-RU" sz="1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течение действия установленной цены плановая калькуляция не пересчитывается.</a:t>
            </a:r>
          </a:p>
          <a:p>
            <a:pPr algn="ctr"/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291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1195</Words>
  <Application>Microsoft Office PowerPoint</Application>
  <PresentationFormat>Экран (4:3)</PresentationFormat>
  <Paragraphs>129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Asus</cp:lastModifiedBy>
  <cp:revision>326</cp:revision>
  <dcterms:created xsi:type="dcterms:W3CDTF">2019-07-04T12:49:48Z</dcterms:created>
  <dcterms:modified xsi:type="dcterms:W3CDTF">2024-04-06T11:03:07Z</dcterms:modified>
</cp:coreProperties>
</file>