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0" r:id="rId7"/>
    <p:sldId id="262" r:id="rId8"/>
    <p:sldId id="263" r:id="rId9"/>
    <p:sldId id="266" r:id="rId10"/>
    <p:sldId id="271" r:id="rId11"/>
    <p:sldId id="268" r:id="rId12"/>
    <p:sldId id="269" r:id="rId13"/>
    <p:sldId id="273" r:id="rId14"/>
    <p:sldId id="272" r:id="rId15"/>
    <p:sldId id="267" r:id="rId16"/>
    <p:sldId id="264" r:id="rId17"/>
    <p:sldId id="26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C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2" autoAdjust="0"/>
  </p:normalViewPr>
  <p:slideViewPr>
    <p:cSldViewPr snapToGrid="0">
      <p:cViewPr>
        <p:scale>
          <a:sx n="50" d="100"/>
          <a:sy n="50" d="100"/>
        </p:scale>
        <p:origin x="147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7028-C820-485A-BEB0-2F8BC7B7D984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B08BD-6A8F-4561-BC89-00389D46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35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B08BD-6A8F-4561-BC89-00389D4623D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5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B08BD-6A8F-4561-BC89-00389D4623D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4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D7F3-F67D-AF15-4485-B7DD3399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C0CB4-2774-32C5-06CD-0750A79C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7E7E9-7FCE-1E74-B377-377F10D2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C285D-41BE-56C9-E3E9-3898EDC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DE45F-FE75-B6DC-9DD4-B7F3A99E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3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15E52-A61D-EAFD-52D5-32243368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6C829-BD81-4628-A990-F883E69B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D92E4-714D-A63C-2FB6-F6EBB6FF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588EA-BCB8-A67D-70D8-C81AFDF2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CE15F-EABB-2CD9-DAB3-F40B82E1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4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36C36-B8C8-252F-E96C-1B69956AC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92E7C9-31C8-48F9-E026-36415838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5DC67-E231-4812-2C27-872072B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9AEEA-FA77-F2DA-5754-B25F6E1F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57369-816D-ACA7-3514-D08DB8FC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8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ABA77-D88B-EAA6-2198-F77D50A2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9BA96-DBB2-4F80-E6BA-A72E5C87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52295-3A3E-1B18-D073-1152EFF9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14FC6-A75D-A05F-AE25-1E8F23A0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43D73-42DA-D493-B4F6-D1721AC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79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55D9-CCAD-D689-290E-554C9E0E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131049-B252-3DA1-E8F4-B299E0F1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F86D9-003B-BEC6-240A-4D0AE32C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825FD-6A6B-3797-C20B-65F88870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D36A6-7236-6AFB-636A-D257941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04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9A1E1-26AC-0B1D-2EDE-DAA8BDCD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FF465-9F4D-66D1-28E4-8F1295312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1DD10-7BDF-B071-DA24-385704B4C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96751-E377-EA41-5504-8AAC1F55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C76C6-D898-47E0-8C08-6E43C3F7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1250D9-706B-65D3-C399-53214263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1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5054-8953-0ED3-2C82-4727AA7D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C7E815-7360-FD29-A086-76B2FFFE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439FC5-624D-2F82-E459-A0BA0EF8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D5D9E9-FEFA-2EA0-C219-5E7A6EF87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1D394E-1E7C-E9C0-D3D1-3E7F968C0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C5B01A-2B5C-00FB-CC76-F94FF30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2D9946-14E0-9FC6-7B54-0CE0BB86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6B0A7-DF86-F2EB-1FD9-61A18D2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7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E706A-147C-F770-2F64-54060CD0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CF9FAA-F98B-4373-821E-741C39AE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02B909-BDEE-918E-B6E2-5B18AE37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8C8143-02E9-0B16-4094-C5027F59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16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440A73-7200-2214-E275-C6783AC0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A396A2-86C6-9333-842C-720F9E3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60546-D481-2B4B-C76F-713F1837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6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7F832-3423-5F94-5383-763A4F4A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E5B67-41FE-67AF-F4B4-C6C04A7C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896BF9-923E-5A66-198F-D4528233A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672EE4-1BE2-8B5B-A165-C89EE683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D3568-D6B0-3F64-6D44-A7FC4EB3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6EC75E-6605-502E-5A87-F4FFF38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3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73C59-52FB-0A57-3DBA-2C270256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1D2923-8511-B6E7-5CCA-E48E75A92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3FAD1D-4780-62E8-C377-7ACB172D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BCA6D5-6DA9-F9B5-740E-BE83F20B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262E1-5E86-8CC8-CB69-A4AC42E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4DDF8E-7AEB-4A04-090D-93F31AC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1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00CBD8-C771-46C3-D1F7-17E5688F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290E42-F0D8-0ABE-A729-90F60938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F7004-D3FA-B162-05D9-CA5DA0A7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40C9-3E66-46E1-AC87-034C3EED6785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F2034-53C9-551F-59CA-88E4EDDBE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55C8D-DDCE-ED08-9742-23EF9B8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C8B4-19F7-4662-A3FF-EA1DB7BDCC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66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58B399C3-7E14-E269-491C-0F055A79D1FA}"/>
              </a:ext>
            </a:extLst>
          </p:cNvPr>
          <p:cNvSpPr/>
          <p:nvPr/>
        </p:nvSpPr>
        <p:spPr>
          <a:xfrm>
            <a:off x="-1" y="4202650"/>
            <a:ext cx="8024885" cy="26483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riángulo rectángulo 26">
            <a:extLst>
              <a:ext uri="{FF2B5EF4-FFF2-40B4-BE49-F238E27FC236}">
                <a16:creationId xmlns:a16="http://schemas.microsoft.com/office/drawing/2014/main" id="{987816E1-D3DD-7223-B90F-17A4E74E4327}"/>
              </a:ext>
            </a:extLst>
          </p:cNvPr>
          <p:cNvSpPr/>
          <p:nvPr/>
        </p:nvSpPr>
        <p:spPr>
          <a:xfrm flipH="1">
            <a:off x="5213444" y="0"/>
            <a:ext cx="6978555" cy="6858000"/>
          </a:xfrm>
          <a:prstGeom prst="rtTriangle">
            <a:avLst/>
          </a:prstGeom>
          <a:solidFill>
            <a:schemeClr val="tx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583B200-8179-6A70-9195-86B425894D5E}"/>
              </a:ext>
            </a:extLst>
          </p:cNvPr>
          <p:cNvSpPr txBox="1"/>
          <p:nvPr/>
        </p:nvSpPr>
        <p:spPr>
          <a:xfrm>
            <a:off x="8691682" y="6082726"/>
            <a:ext cx="167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Fecha: 25/Nov/2022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581550F-AD1A-0DE2-B1AF-54CA2C548BC3}"/>
              </a:ext>
            </a:extLst>
          </p:cNvPr>
          <p:cNvSpPr/>
          <p:nvPr/>
        </p:nvSpPr>
        <p:spPr>
          <a:xfrm>
            <a:off x="-1" y="2648317"/>
            <a:ext cx="12192001" cy="15543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A990BCD7-19E7-ABD5-BCF3-469A6428E626}"/>
              </a:ext>
            </a:extLst>
          </p:cNvPr>
          <p:cNvSpPr txBox="1">
            <a:spLocks/>
          </p:cNvSpPr>
          <p:nvPr/>
        </p:nvSpPr>
        <p:spPr>
          <a:xfrm>
            <a:off x="-9525" y="2863289"/>
            <a:ext cx="9144000" cy="115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9600" dirty="0">
                <a:solidFill>
                  <a:schemeClr val="bg1"/>
                </a:solidFill>
                <a:latin typeface="Agency FB" panose="020B0503020202020204" pitchFamily="34" charset="0"/>
              </a:rPr>
              <a:t>PERFINANCE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E4C3CE9-4E49-45DC-6DBE-449DC70C554A}"/>
              </a:ext>
            </a:extLst>
          </p:cNvPr>
          <p:cNvSpPr txBox="1"/>
          <p:nvPr/>
        </p:nvSpPr>
        <p:spPr>
          <a:xfrm>
            <a:off x="679552" y="4649645"/>
            <a:ext cx="4533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Equipo:</a:t>
            </a:r>
          </a:p>
          <a:p>
            <a:r>
              <a:rPr lang="es-MX" b="1" dirty="0"/>
              <a:t>19130541 Pedro López Ramírez</a:t>
            </a:r>
          </a:p>
          <a:p>
            <a:r>
              <a:rPr lang="es-MX" b="1" dirty="0"/>
              <a:t>19130897 Héctor Manuel Chávez De La Vega</a:t>
            </a:r>
          </a:p>
          <a:p>
            <a:r>
              <a:rPr lang="es-MX" b="1" dirty="0"/>
              <a:t>19130917 Hugo René Guerra Barajas</a:t>
            </a:r>
          </a:p>
          <a:p>
            <a:r>
              <a:rPr lang="es-MX" b="1" dirty="0"/>
              <a:t>19130918 Eduardo Iván Guerrero Hernández</a:t>
            </a:r>
          </a:p>
          <a:p>
            <a:r>
              <a:rPr lang="es-MX" b="1" dirty="0"/>
              <a:t>19130944 Alberto Daniel Mireles Soto 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F5FFF18B-3701-8DAF-83B6-E1916C8FAA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1554333"/>
          </a:xfrm>
          <a:prstGeom prst="rect">
            <a:avLst/>
          </a:prstGeom>
        </p:spPr>
      </p:pic>
      <p:sp>
        <p:nvSpPr>
          <p:cNvPr id="35" name="Subtítulo 2">
            <a:extLst>
              <a:ext uri="{FF2B5EF4-FFF2-40B4-BE49-F238E27FC236}">
                <a16:creationId xmlns:a16="http://schemas.microsoft.com/office/drawing/2014/main" id="{4CFBF921-0DEA-C14D-A648-78B7ACF9A3DC}"/>
              </a:ext>
            </a:extLst>
          </p:cNvPr>
          <p:cNvSpPr txBox="1">
            <a:spLocks/>
          </p:cNvSpPr>
          <p:nvPr/>
        </p:nvSpPr>
        <p:spPr>
          <a:xfrm>
            <a:off x="1562108" y="1590214"/>
            <a:ext cx="9144000" cy="92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Departamento de Sistemas y Computación</a:t>
            </a:r>
          </a:p>
          <a:p>
            <a:r>
              <a:rPr lang="es-MX" dirty="0"/>
              <a:t>Gestión de Proyectos de Software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3EBC4B9-6590-A208-C2D6-5C402CD6E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8" y="5257239"/>
            <a:ext cx="1146732" cy="114673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829589D-42A7-7F12-ED78-384ABCB2E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40" y="2739769"/>
            <a:ext cx="2323809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8F9D36F-B733-3763-F99B-903362EE8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06137"/>
              </p:ext>
            </p:extLst>
          </p:nvPr>
        </p:nvGraphicFramePr>
        <p:xfrm>
          <a:off x="0" y="0"/>
          <a:ext cx="12192001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08">
                  <a:extLst>
                    <a:ext uri="{9D8B030D-6E8A-4147-A177-3AD203B41FA5}">
                      <a16:colId xmlns:a16="http://schemas.microsoft.com/office/drawing/2014/main" val="3282260097"/>
                    </a:ext>
                  </a:extLst>
                </a:gridCol>
                <a:gridCol w="1517993">
                  <a:extLst>
                    <a:ext uri="{9D8B030D-6E8A-4147-A177-3AD203B41FA5}">
                      <a16:colId xmlns:a16="http://schemas.microsoft.com/office/drawing/2014/main" val="595858145"/>
                    </a:ext>
                  </a:extLst>
                </a:gridCol>
                <a:gridCol w="3561213">
                  <a:extLst>
                    <a:ext uri="{9D8B030D-6E8A-4147-A177-3AD203B41FA5}">
                      <a16:colId xmlns:a16="http://schemas.microsoft.com/office/drawing/2014/main" val="2248181316"/>
                    </a:ext>
                  </a:extLst>
                </a:gridCol>
                <a:gridCol w="2534787">
                  <a:extLst>
                    <a:ext uri="{9D8B030D-6E8A-4147-A177-3AD203B41FA5}">
                      <a16:colId xmlns:a16="http://schemas.microsoft.com/office/drawing/2014/main" val="1854368145"/>
                    </a:ext>
                  </a:extLst>
                </a:gridCol>
              </a:tblGrid>
              <a:tr h="639379">
                <a:tc gridSpan="2"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Pago Único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Pago de Servicios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1365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6 Escritorios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$7,404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Gastos de Renta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$7,000 Mensual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27036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8 Sillas Ejecutivas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$7,192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Servicio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$1,254 Mensual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77605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1 Computadora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$5,499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Servicio de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$569 Mensual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98823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1 Monitor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2811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1 MacBook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$29,999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98014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1 Computadora de Gama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$31,699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5583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s-MX" dirty="0"/>
                        <a:t>1 Monitor de Gama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$6,799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81278"/>
                  </a:ext>
                </a:extLst>
              </a:tr>
              <a:tr h="1103586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Sub 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$89,531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Sub 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$8,823 Mensuales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81785"/>
                  </a:ext>
                </a:extLst>
              </a:tr>
              <a:tr h="639379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$138,716.14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0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3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DAF264AF-73BA-FE50-3D62-445DC5945B2B}"/>
              </a:ext>
            </a:extLst>
          </p:cNvPr>
          <p:cNvSpPr/>
          <p:nvPr/>
        </p:nvSpPr>
        <p:spPr>
          <a:xfrm>
            <a:off x="5428397" y="0"/>
            <a:ext cx="5257800" cy="5104263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746D49-7254-68E1-6D60-5833ECA7D773}"/>
              </a:ext>
            </a:extLst>
          </p:cNvPr>
          <p:cNvSpPr/>
          <p:nvPr/>
        </p:nvSpPr>
        <p:spPr>
          <a:xfrm>
            <a:off x="0" y="5104263"/>
            <a:ext cx="12192000" cy="1753737"/>
          </a:xfrm>
          <a:prstGeom prst="rect">
            <a:avLst/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E8C40895-C229-7E2E-1765-DE6C433DCE1B}"/>
              </a:ext>
            </a:extLst>
          </p:cNvPr>
          <p:cNvSpPr/>
          <p:nvPr/>
        </p:nvSpPr>
        <p:spPr>
          <a:xfrm>
            <a:off x="0" y="0"/>
            <a:ext cx="7083188" cy="6858000"/>
          </a:xfrm>
          <a:prstGeom prst="triangle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B0F4A-5A20-DEFC-B1C1-25B1B932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299" y="387514"/>
            <a:ext cx="10515600" cy="1325563"/>
          </a:xfrm>
        </p:spPr>
        <p:txBody>
          <a:bodyPr/>
          <a:lstStyle/>
          <a:p>
            <a:r>
              <a:rPr lang="es-MX" dirty="0"/>
              <a:t>Sustentabilidad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DF02F7-0F5C-A435-96FC-FB14C840D305}"/>
              </a:ext>
            </a:extLst>
          </p:cNvPr>
          <p:cNvSpPr/>
          <p:nvPr/>
        </p:nvSpPr>
        <p:spPr>
          <a:xfrm>
            <a:off x="838200" y="1825625"/>
            <a:ext cx="9847997" cy="431800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12494-4678-73CC-9B5D-4A1B8912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7997" cy="4318000"/>
          </a:xfrm>
        </p:spPr>
        <p:txBody>
          <a:bodyPr>
            <a:normAutofit/>
          </a:bodyPr>
          <a:lstStyle/>
          <a:p>
            <a:r>
              <a:rPr lang="es-MX" dirty="0"/>
              <a:t>La administración de nuestra empresa requirió de un líder, y un scrum master, para la organización y desarrollo de papeles, donde resaltábamos nuestras fortalezas, oportunidades, debilidades y  amenazas.</a:t>
            </a:r>
          </a:p>
          <a:p>
            <a:r>
              <a:rPr lang="es-MX" dirty="0"/>
              <a:t>Esta estrictamente prohibido el uso de cigarros en nuestra empresa, con la intención de promover el cuidado del medio ambiente.</a:t>
            </a:r>
          </a:p>
          <a:p>
            <a:r>
              <a:rPr lang="es-MX" dirty="0"/>
              <a:t>También se promueve el no desperdiciar papel y darle el uso adecuado a este para evitar acumular basura.</a:t>
            </a:r>
          </a:p>
        </p:txBody>
      </p:sp>
    </p:spTree>
    <p:extLst>
      <p:ext uri="{BB962C8B-B14F-4D97-AF65-F5344CB8AC3E}">
        <p14:creationId xmlns:p14="http://schemas.microsoft.com/office/powerpoint/2010/main" val="317161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4F32A309-1389-C424-2EAD-5FE71FB36328}"/>
              </a:ext>
            </a:extLst>
          </p:cNvPr>
          <p:cNvSpPr/>
          <p:nvPr/>
        </p:nvSpPr>
        <p:spPr>
          <a:xfrm flipH="1">
            <a:off x="5053714" y="0"/>
            <a:ext cx="7138286" cy="6858000"/>
          </a:xfrm>
          <a:prstGeom prst="triangle">
            <a:avLst>
              <a:gd name="adj" fmla="val 0"/>
            </a:avLst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D10DAC1-B62E-06F3-AF1F-E97B64D61AB7}"/>
              </a:ext>
            </a:extLst>
          </p:cNvPr>
          <p:cNvSpPr/>
          <p:nvPr/>
        </p:nvSpPr>
        <p:spPr>
          <a:xfrm flipV="1">
            <a:off x="1" y="0"/>
            <a:ext cx="12136902" cy="1660750"/>
          </a:xfrm>
          <a:prstGeom prst="triangle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E8C40895-C229-7E2E-1765-DE6C433DCE1B}"/>
              </a:ext>
            </a:extLst>
          </p:cNvPr>
          <p:cNvSpPr/>
          <p:nvPr/>
        </p:nvSpPr>
        <p:spPr>
          <a:xfrm>
            <a:off x="0" y="0"/>
            <a:ext cx="7083188" cy="6858000"/>
          </a:xfrm>
          <a:prstGeom prst="triangle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DF02F7-0F5C-A435-96FC-FB14C840D305}"/>
              </a:ext>
            </a:extLst>
          </p:cNvPr>
          <p:cNvSpPr/>
          <p:nvPr/>
        </p:nvSpPr>
        <p:spPr>
          <a:xfrm>
            <a:off x="838200" y="914400"/>
            <a:ext cx="9847997" cy="52292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12494-4678-73CC-9B5D-4A1B8912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9847997" cy="5229225"/>
          </a:xfrm>
        </p:spPr>
        <p:txBody>
          <a:bodyPr>
            <a:normAutofit/>
          </a:bodyPr>
          <a:lstStyle/>
          <a:p>
            <a:r>
              <a:rPr lang="es-MX" dirty="0"/>
              <a:t>Los datos de los usuarios serán utilizados sólo y exclusivamente para los cálculos de ingresos, para esto, serán supervisados para evitar que otros terceros tengan acceso a este, y también tener un buen uso de los mismos.</a:t>
            </a:r>
          </a:p>
          <a:p>
            <a:r>
              <a:rPr lang="es-MX" dirty="0"/>
              <a:t>La administración del proyecto se realizó en partes iguales entre los trabajadores y también en su especialidad, para que no fuera complicado para los trabajadores, se les asignaban compañeros para facilitar sus pendientes.</a:t>
            </a:r>
          </a:p>
          <a:p>
            <a:r>
              <a:rPr lang="es-MX" dirty="0"/>
              <a:t>En todo momento se realizó documentación de los avances y cambios que sufría el proyecto, esto, para tener al corriente a nuestros programadores, en caso de continuar el proyecto y reconocer aquellos cambios que realizaron.</a:t>
            </a:r>
          </a:p>
        </p:txBody>
      </p:sp>
    </p:spTree>
    <p:extLst>
      <p:ext uri="{BB962C8B-B14F-4D97-AF65-F5344CB8AC3E}">
        <p14:creationId xmlns:p14="http://schemas.microsoft.com/office/powerpoint/2010/main" val="293512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79AFC7DE-98FF-36EF-C603-B5EDBC13DF8D}"/>
              </a:ext>
            </a:extLst>
          </p:cNvPr>
          <p:cNvSpPr/>
          <p:nvPr/>
        </p:nvSpPr>
        <p:spPr>
          <a:xfrm rot="16200000" flipH="1">
            <a:off x="5714999" y="381000"/>
            <a:ext cx="6858002" cy="6096001"/>
          </a:xfrm>
          <a:prstGeom prst="triangle">
            <a:avLst>
              <a:gd name="adj" fmla="val 0"/>
            </a:avLst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58827D69-6CD0-527E-5A39-F17FCD55D567}"/>
              </a:ext>
            </a:extLst>
          </p:cNvPr>
          <p:cNvSpPr/>
          <p:nvPr/>
        </p:nvSpPr>
        <p:spPr>
          <a:xfrm rot="10800000" flipV="1">
            <a:off x="-1" y="3585697"/>
            <a:ext cx="12192000" cy="3272303"/>
          </a:xfrm>
          <a:prstGeom prst="triangle">
            <a:avLst>
              <a:gd name="adj" fmla="val 50093"/>
            </a:avLst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DCD938E-2242-4FC6-398A-F89486EEF91E}"/>
              </a:ext>
            </a:extLst>
          </p:cNvPr>
          <p:cNvSpPr/>
          <p:nvPr/>
        </p:nvSpPr>
        <p:spPr>
          <a:xfrm rot="16200000" flipV="1">
            <a:off x="-378594" y="383836"/>
            <a:ext cx="6858000" cy="6091186"/>
          </a:xfrm>
          <a:prstGeom prst="triangle">
            <a:avLst>
              <a:gd name="adj" fmla="val 100000"/>
            </a:avLst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A7BF312-01C2-3C36-FFC6-2FD85D05F9F9}"/>
              </a:ext>
            </a:extLst>
          </p:cNvPr>
          <p:cNvSpPr/>
          <p:nvPr/>
        </p:nvSpPr>
        <p:spPr>
          <a:xfrm>
            <a:off x="6612568" y="644992"/>
            <a:ext cx="2456597" cy="1862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B119C1-FA79-BA64-D0EA-65F3F29D11E8}"/>
              </a:ext>
            </a:extLst>
          </p:cNvPr>
          <p:cNvSpPr/>
          <p:nvPr/>
        </p:nvSpPr>
        <p:spPr>
          <a:xfrm>
            <a:off x="9637731" y="1823359"/>
            <a:ext cx="2255614" cy="47967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Paint.NET un editor de imágenes gratuito e intuitivo">
            <a:extLst>
              <a:ext uri="{FF2B5EF4-FFF2-40B4-BE49-F238E27FC236}">
                <a16:creationId xmlns:a16="http://schemas.microsoft.com/office/drawing/2014/main" id="{15459507-14F2-9F08-BB67-5E6F142F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70" y="840396"/>
            <a:ext cx="2121221" cy="141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34198AE-034F-4456-E296-25BFFEA816B6}"/>
              </a:ext>
            </a:extLst>
          </p:cNvPr>
          <p:cNvSpPr/>
          <p:nvPr/>
        </p:nvSpPr>
        <p:spPr>
          <a:xfrm>
            <a:off x="2322" y="1488187"/>
            <a:ext cx="6922231" cy="5222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6" name="Picture 4" descr="Discord - Chatea, habla y une - Apps en Google Play">
            <a:extLst>
              <a:ext uri="{FF2B5EF4-FFF2-40B4-BE49-F238E27FC236}">
                <a16:creationId xmlns:a16="http://schemas.microsoft.com/office/drawing/2014/main" id="{CF1CADBC-8B6F-6C2A-5443-2E40E108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373" y="2005116"/>
            <a:ext cx="1850268" cy="18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legram - Wikipedia, la enciclopedia libre">
            <a:extLst>
              <a:ext uri="{FF2B5EF4-FFF2-40B4-BE49-F238E27FC236}">
                <a16:creationId xmlns:a16="http://schemas.microsoft.com/office/drawing/2014/main" id="{A1A13F0A-1023-BA31-C1CD-6FE94363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373" y="4556894"/>
            <a:ext cx="1850268" cy="18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D15590DD-ABA2-B53F-16EC-4D9D64D5CBAF}"/>
              </a:ext>
            </a:extLst>
          </p:cNvPr>
          <p:cNvSpPr/>
          <p:nvPr/>
        </p:nvSpPr>
        <p:spPr>
          <a:xfrm>
            <a:off x="163773" y="72820"/>
            <a:ext cx="3835021" cy="13411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80" name="Picture 8" descr="Qué es y para qué sirve Visual Studio? – Programa en Línea">
            <a:extLst>
              <a:ext uri="{FF2B5EF4-FFF2-40B4-BE49-F238E27FC236}">
                <a16:creationId xmlns:a16="http://schemas.microsoft.com/office/drawing/2014/main" id="{E364E832-5DCC-EEC0-E360-5A9CB9BD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79" y="4965487"/>
            <a:ext cx="2639315" cy="13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ngoDB - Blog - BuilderSoft NetworksBlog – BuilderSoft Networks">
            <a:extLst>
              <a:ext uri="{FF2B5EF4-FFF2-40B4-BE49-F238E27FC236}">
                <a16:creationId xmlns:a16="http://schemas.microsoft.com/office/drawing/2014/main" id="{93855ED0-AE37-5FD2-F7A9-A0EBBD60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10" y="3346552"/>
            <a:ext cx="2255615" cy="150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Qué es GitHub y por qué es útil al aprender programación | HACK A BOSS">
            <a:extLst>
              <a:ext uri="{FF2B5EF4-FFF2-40B4-BE49-F238E27FC236}">
                <a16:creationId xmlns:a16="http://schemas.microsoft.com/office/drawing/2014/main" id="{BC78A5C3-A89B-9E2C-0DDA-068D6916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01" y="1998241"/>
            <a:ext cx="2265001" cy="127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dvanced Installer | Download [138 MB]">
            <a:extLst>
              <a:ext uri="{FF2B5EF4-FFF2-40B4-BE49-F238E27FC236}">
                <a16:creationId xmlns:a16="http://schemas.microsoft.com/office/drawing/2014/main" id="{ED163BC7-3B53-7BC1-00B4-E4CACC71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2" y="2635273"/>
            <a:ext cx="1846356" cy="18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A307021-944A-4612-C56D-B5B9E974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0" y="7282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27478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BFA121-DEDF-D99F-F4CB-8C3F3659F6B5}"/>
              </a:ext>
            </a:extLst>
          </p:cNvPr>
          <p:cNvSpPr/>
          <p:nvPr/>
        </p:nvSpPr>
        <p:spPr>
          <a:xfrm>
            <a:off x="0" y="0"/>
            <a:ext cx="12192000" cy="1003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127D7D-2664-8D04-7221-94AF1969C576}"/>
              </a:ext>
            </a:extLst>
          </p:cNvPr>
          <p:cNvSpPr/>
          <p:nvPr/>
        </p:nvSpPr>
        <p:spPr>
          <a:xfrm>
            <a:off x="0" y="5854890"/>
            <a:ext cx="12192000" cy="1003110"/>
          </a:xfrm>
          <a:prstGeom prst="rect">
            <a:avLst/>
          </a:prstGeom>
          <a:solidFill>
            <a:schemeClr val="accent4">
              <a:lumMod val="20000"/>
              <a:lumOff val="80000"/>
              <a:alpha val="99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CB4A57-FEBB-E40F-1D2C-AE9BDA65D497}"/>
              </a:ext>
            </a:extLst>
          </p:cNvPr>
          <p:cNvSpPr/>
          <p:nvPr/>
        </p:nvSpPr>
        <p:spPr>
          <a:xfrm>
            <a:off x="0" y="1003110"/>
            <a:ext cx="918949" cy="485178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F3C190-701D-3DF5-E240-C93535C68BC0}"/>
              </a:ext>
            </a:extLst>
          </p:cNvPr>
          <p:cNvSpPr/>
          <p:nvPr/>
        </p:nvSpPr>
        <p:spPr>
          <a:xfrm>
            <a:off x="11232031" y="1003110"/>
            <a:ext cx="959970" cy="485178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1ADC41-E9A6-DAC5-562F-4CEB4D58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9" y="1644555"/>
            <a:ext cx="10313081" cy="421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02CC259-69DC-89C7-CBA2-973B3CDC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977" y="661051"/>
            <a:ext cx="6036646" cy="1325563"/>
          </a:xfrm>
        </p:spPr>
        <p:txBody>
          <a:bodyPr/>
          <a:lstStyle/>
          <a:p>
            <a:r>
              <a:rPr lang="es-MX" dirty="0"/>
              <a:t>Versiones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89581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D3840DF-4BC7-5412-317F-2D0539F7A3AA}"/>
              </a:ext>
            </a:extLst>
          </p:cNvPr>
          <p:cNvSpPr/>
          <p:nvPr/>
        </p:nvSpPr>
        <p:spPr>
          <a:xfrm>
            <a:off x="5336275" y="681037"/>
            <a:ext cx="3261815" cy="6176963"/>
          </a:xfrm>
          <a:prstGeom prst="rect">
            <a:avLst/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45ADED-2498-7986-F8E5-6EB254CEBE92}"/>
              </a:ext>
            </a:extLst>
          </p:cNvPr>
          <p:cNvSpPr/>
          <p:nvPr/>
        </p:nvSpPr>
        <p:spPr>
          <a:xfrm>
            <a:off x="8598090" y="0"/>
            <a:ext cx="359391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8ABF712-B7A3-444C-CEE7-EE2A491DAA0A}"/>
              </a:ext>
            </a:extLst>
          </p:cNvPr>
          <p:cNvSpPr/>
          <p:nvPr/>
        </p:nvSpPr>
        <p:spPr>
          <a:xfrm>
            <a:off x="0" y="5377218"/>
            <a:ext cx="12192000" cy="1480782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1FFB0E-BAB1-DD7E-CFAA-CEF4CEA3025E}"/>
              </a:ext>
            </a:extLst>
          </p:cNvPr>
          <p:cNvSpPr/>
          <p:nvPr/>
        </p:nvSpPr>
        <p:spPr>
          <a:xfrm>
            <a:off x="0" y="0"/>
            <a:ext cx="3780430" cy="294791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C600B0-A01D-EA26-3193-DE63297DEBA7}"/>
              </a:ext>
            </a:extLst>
          </p:cNvPr>
          <p:cNvSpPr/>
          <p:nvPr/>
        </p:nvSpPr>
        <p:spPr>
          <a:xfrm>
            <a:off x="655093" y="1825625"/>
            <a:ext cx="10385946" cy="4042912"/>
          </a:xfrm>
          <a:prstGeom prst="rect">
            <a:avLst/>
          </a:prstGeom>
          <a:solidFill>
            <a:schemeClr val="bg1"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339C13E-5A0E-52BF-DD1B-E254933F7571}"/>
              </a:ext>
            </a:extLst>
          </p:cNvPr>
          <p:cNvSpPr/>
          <p:nvPr/>
        </p:nvSpPr>
        <p:spPr>
          <a:xfrm>
            <a:off x="838200" y="477672"/>
            <a:ext cx="2191603" cy="1105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0D1222-6B45-3A3E-84C9-DEDB8FFB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90459-788C-6378-36D1-70C0CE5E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4" y="1825625"/>
            <a:ext cx="10385946" cy="40429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La aplicación se venderá a un precio establecido y en caso de que se requiera lucrar con la aplicación, la empresa se quedará con un 15% de ganancias que generen en un futuro.</a:t>
            </a:r>
          </a:p>
          <a:p>
            <a:r>
              <a:rPr lang="es-MX" dirty="0"/>
              <a:t>El código fuente no puede ser reutilizado para fines de lucro si es vendido.</a:t>
            </a:r>
          </a:p>
          <a:p>
            <a:r>
              <a:rPr lang="es-MX" dirty="0"/>
              <a:t>Las actualizaciones y el soporte de la aplicación deberán ser gratuitos.</a:t>
            </a:r>
          </a:p>
          <a:p>
            <a:r>
              <a:rPr lang="es-MX" dirty="0"/>
              <a:t>La aplicación no se puede revender a más de su precio establecido.</a:t>
            </a:r>
          </a:p>
          <a:p>
            <a:r>
              <a:rPr lang="es-MX" dirty="0"/>
              <a:t>La aplicación se puede reembolsar en una semana.</a:t>
            </a:r>
          </a:p>
        </p:txBody>
      </p:sp>
    </p:spTree>
    <p:extLst>
      <p:ext uri="{BB962C8B-B14F-4D97-AF65-F5344CB8AC3E}">
        <p14:creationId xmlns:p14="http://schemas.microsoft.com/office/powerpoint/2010/main" val="409242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19082D4-AF4B-36B1-9EAC-35812CD7A3A2}"/>
              </a:ext>
            </a:extLst>
          </p:cNvPr>
          <p:cNvSpPr/>
          <p:nvPr/>
        </p:nvSpPr>
        <p:spPr>
          <a:xfrm>
            <a:off x="-68239" y="5008728"/>
            <a:ext cx="10181230" cy="1897039"/>
          </a:xfrm>
          <a:custGeom>
            <a:avLst/>
            <a:gdLst>
              <a:gd name="connsiteX0" fmla="*/ 0 w 10181230"/>
              <a:gd name="connsiteY0" fmla="*/ 13648 h 1897039"/>
              <a:gd name="connsiteX1" fmla="*/ 10181230 w 10181230"/>
              <a:gd name="connsiteY1" fmla="*/ 0 h 1897039"/>
              <a:gd name="connsiteX2" fmla="*/ 8420669 w 10181230"/>
              <a:gd name="connsiteY2" fmla="*/ 1883391 h 1897039"/>
              <a:gd name="connsiteX3" fmla="*/ 54591 w 10181230"/>
              <a:gd name="connsiteY3" fmla="*/ 1897039 h 1897039"/>
              <a:gd name="connsiteX4" fmla="*/ 0 w 10181230"/>
              <a:gd name="connsiteY4" fmla="*/ 13648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230" h="1897039">
                <a:moveTo>
                  <a:pt x="0" y="13648"/>
                </a:moveTo>
                <a:lnTo>
                  <a:pt x="10181230" y="0"/>
                </a:lnTo>
                <a:lnTo>
                  <a:pt x="8420669" y="1883391"/>
                </a:lnTo>
                <a:lnTo>
                  <a:pt x="54591" y="1897039"/>
                </a:lnTo>
                <a:lnTo>
                  <a:pt x="0" y="1364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A0E4F11-E95E-98D2-AAE4-08D9B0BB7317}"/>
              </a:ext>
            </a:extLst>
          </p:cNvPr>
          <p:cNvSpPr/>
          <p:nvPr/>
        </p:nvSpPr>
        <p:spPr>
          <a:xfrm>
            <a:off x="8366078" y="-13648"/>
            <a:ext cx="3848668" cy="6878472"/>
          </a:xfrm>
          <a:custGeom>
            <a:avLst/>
            <a:gdLst>
              <a:gd name="connsiteX0" fmla="*/ 3835021 w 3848668"/>
              <a:gd name="connsiteY0" fmla="*/ 0 h 6878472"/>
              <a:gd name="connsiteX1" fmla="*/ 1542197 w 3848668"/>
              <a:gd name="connsiteY1" fmla="*/ 0 h 6878472"/>
              <a:gd name="connsiteX2" fmla="*/ 3002507 w 3848668"/>
              <a:gd name="connsiteY2" fmla="*/ 1815152 h 6878472"/>
              <a:gd name="connsiteX3" fmla="*/ 2975212 w 3848668"/>
              <a:gd name="connsiteY3" fmla="*/ 6209732 h 6878472"/>
              <a:gd name="connsiteX4" fmla="*/ 655092 w 3848668"/>
              <a:gd name="connsiteY4" fmla="*/ 6209732 h 6878472"/>
              <a:gd name="connsiteX5" fmla="*/ 0 w 3848668"/>
              <a:gd name="connsiteY5" fmla="*/ 6878472 h 6878472"/>
              <a:gd name="connsiteX6" fmla="*/ 3848668 w 3848668"/>
              <a:gd name="connsiteY6" fmla="*/ 6878472 h 6878472"/>
              <a:gd name="connsiteX7" fmla="*/ 3835021 w 3848668"/>
              <a:gd name="connsiteY7" fmla="*/ 0 h 687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668" h="6878472">
                <a:moveTo>
                  <a:pt x="3835021" y="0"/>
                </a:moveTo>
                <a:lnTo>
                  <a:pt x="1542197" y="0"/>
                </a:lnTo>
                <a:lnTo>
                  <a:pt x="3002507" y="1815152"/>
                </a:lnTo>
                <a:lnTo>
                  <a:pt x="2975212" y="6209732"/>
                </a:lnTo>
                <a:lnTo>
                  <a:pt x="655092" y="6209732"/>
                </a:lnTo>
                <a:lnTo>
                  <a:pt x="0" y="6878472"/>
                </a:lnTo>
                <a:lnTo>
                  <a:pt x="3848668" y="6878472"/>
                </a:lnTo>
                <a:lnTo>
                  <a:pt x="3835021" y="0"/>
                </a:lnTo>
                <a:close/>
              </a:path>
            </a:pathLst>
          </a:cu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7E993E12-2FE5-7AFD-489C-48F060DAFE13}"/>
              </a:ext>
            </a:extLst>
          </p:cNvPr>
          <p:cNvSpPr/>
          <p:nvPr/>
        </p:nvSpPr>
        <p:spPr>
          <a:xfrm>
            <a:off x="1869743" y="4053385"/>
            <a:ext cx="3725839" cy="2838734"/>
          </a:xfrm>
          <a:custGeom>
            <a:avLst/>
            <a:gdLst>
              <a:gd name="connsiteX0" fmla="*/ 0 w 3725839"/>
              <a:gd name="connsiteY0" fmla="*/ 2838734 h 2838734"/>
              <a:gd name="connsiteX1" fmla="*/ 0 w 3725839"/>
              <a:gd name="connsiteY1" fmla="*/ 2838734 h 2838734"/>
              <a:gd name="connsiteX2" fmla="*/ 2279176 w 3725839"/>
              <a:gd name="connsiteY2" fmla="*/ 0 h 2838734"/>
              <a:gd name="connsiteX3" fmla="*/ 3725839 w 3725839"/>
              <a:gd name="connsiteY3" fmla="*/ 832514 h 2838734"/>
              <a:gd name="connsiteX4" fmla="*/ 2074460 w 3725839"/>
              <a:gd name="connsiteY4" fmla="*/ 2811439 h 2838734"/>
              <a:gd name="connsiteX5" fmla="*/ 0 w 3725839"/>
              <a:gd name="connsiteY5" fmla="*/ 2838734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839" h="2838734">
                <a:moveTo>
                  <a:pt x="0" y="2838734"/>
                </a:moveTo>
                <a:lnTo>
                  <a:pt x="0" y="2838734"/>
                </a:lnTo>
                <a:lnTo>
                  <a:pt x="2279176" y="0"/>
                </a:lnTo>
                <a:lnTo>
                  <a:pt x="3725839" y="832514"/>
                </a:lnTo>
                <a:lnTo>
                  <a:pt x="2074460" y="2811439"/>
                </a:lnTo>
                <a:lnTo>
                  <a:pt x="0" y="2838734"/>
                </a:lnTo>
                <a:close/>
              </a:path>
            </a:pathLst>
          </a:cu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271A9F8-0B14-6DF3-94FE-439DA57B7F1F}"/>
              </a:ext>
            </a:extLst>
          </p:cNvPr>
          <p:cNvSpPr/>
          <p:nvPr/>
        </p:nvSpPr>
        <p:spPr>
          <a:xfrm>
            <a:off x="-27296" y="1146411"/>
            <a:ext cx="4339989" cy="5759355"/>
          </a:xfrm>
          <a:custGeom>
            <a:avLst/>
            <a:gdLst>
              <a:gd name="connsiteX0" fmla="*/ 0 w 4339989"/>
              <a:gd name="connsiteY0" fmla="*/ 2770495 h 5732060"/>
              <a:gd name="connsiteX1" fmla="*/ 2442950 w 4339989"/>
              <a:gd name="connsiteY1" fmla="*/ 0 h 5732060"/>
              <a:gd name="connsiteX2" fmla="*/ 4339989 w 4339989"/>
              <a:gd name="connsiteY2" fmla="*/ 1214651 h 5732060"/>
              <a:gd name="connsiteX3" fmla="*/ 696036 w 4339989"/>
              <a:gd name="connsiteY3" fmla="*/ 5704764 h 5732060"/>
              <a:gd name="connsiteX4" fmla="*/ 0 w 4339989"/>
              <a:gd name="connsiteY4" fmla="*/ 5732060 h 5732060"/>
              <a:gd name="connsiteX5" fmla="*/ 0 w 4339989"/>
              <a:gd name="connsiteY5" fmla="*/ 2770495 h 573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9989" h="5732060">
                <a:moveTo>
                  <a:pt x="0" y="2770495"/>
                </a:moveTo>
                <a:lnTo>
                  <a:pt x="2442950" y="0"/>
                </a:lnTo>
                <a:lnTo>
                  <a:pt x="4339989" y="1214651"/>
                </a:lnTo>
                <a:lnTo>
                  <a:pt x="696036" y="5704764"/>
                </a:lnTo>
                <a:lnTo>
                  <a:pt x="0" y="5732060"/>
                </a:lnTo>
                <a:lnTo>
                  <a:pt x="0" y="2770495"/>
                </a:lnTo>
                <a:close/>
              </a:path>
            </a:pathLst>
          </a:cu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566C81-8F9B-7453-32E9-78313FFE2205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498800-91D2-328D-774E-A4BDEB109059}"/>
              </a:ext>
            </a:extLst>
          </p:cNvPr>
          <p:cNvSpPr/>
          <p:nvPr/>
        </p:nvSpPr>
        <p:spPr>
          <a:xfrm>
            <a:off x="838200" y="365125"/>
            <a:ext cx="3160594" cy="13255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D23A6-A3DE-699E-8499-D1BEDC9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11872-0773-6224-C456-9209C68C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Se cumplieron con las tareas y pendientes de forma satisfactoria.</a:t>
            </a:r>
          </a:p>
          <a:p>
            <a:r>
              <a:rPr lang="es-MX" dirty="0"/>
              <a:t>La aplicación es completamente funcional para el usuario y también se le implementó un instalador y se hizo una versión portable.</a:t>
            </a:r>
          </a:p>
          <a:p>
            <a:r>
              <a:rPr lang="es-MX" dirty="0"/>
              <a:t>Nos gustaría seguir agregando y actualizando funciones a nuestra app y también exportarla para dispositivos móviles.</a:t>
            </a:r>
          </a:p>
          <a:p>
            <a:r>
              <a:rPr lang="es-MX" dirty="0"/>
              <a:t>Logramos los objetivos y metas que teníamos planeados.</a:t>
            </a:r>
          </a:p>
          <a:p>
            <a:r>
              <a:rPr lang="es-MX" dirty="0"/>
              <a:t>Hubieron complicaciones en nuestro proyecto pero no impidió que se realizara este mismo.</a:t>
            </a:r>
          </a:p>
        </p:txBody>
      </p:sp>
    </p:spTree>
    <p:extLst>
      <p:ext uri="{BB962C8B-B14F-4D97-AF65-F5344CB8AC3E}">
        <p14:creationId xmlns:p14="http://schemas.microsoft.com/office/powerpoint/2010/main" val="301811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5C5B2C7-29B1-BF93-260F-E5AB0FF501FC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5F3653-E92D-6403-3B8F-DB7ECED74155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5BA5D616-56F3-6B35-1A30-3F2077D386BE}"/>
              </a:ext>
            </a:extLst>
          </p:cNvPr>
          <p:cNvSpPr/>
          <p:nvPr/>
        </p:nvSpPr>
        <p:spPr>
          <a:xfrm flipV="1">
            <a:off x="838200" y="0"/>
            <a:ext cx="10515600" cy="1660750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4E84FE5-1C8E-2F09-05CF-34DBD49D0374}"/>
              </a:ext>
            </a:extLst>
          </p:cNvPr>
          <p:cNvSpPr/>
          <p:nvPr/>
        </p:nvSpPr>
        <p:spPr>
          <a:xfrm>
            <a:off x="838200" y="6073254"/>
            <a:ext cx="10515600" cy="78474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D16FBD-DBA8-1A68-D46C-44DA5536AE66}"/>
              </a:ext>
            </a:extLst>
          </p:cNvPr>
          <p:cNvSpPr/>
          <p:nvPr/>
        </p:nvSpPr>
        <p:spPr>
          <a:xfrm>
            <a:off x="838200" y="477672"/>
            <a:ext cx="2860343" cy="103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730B98-0349-3E11-52F7-4ED2BE04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ED7518-D70C-0E31-5F43-3873CB2BC640}"/>
              </a:ext>
            </a:extLst>
          </p:cNvPr>
          <p:cNvSpPr/>
          <p:nvPr/>
        </p:nvSpPr>
        <p:spPr>
          <a:xfrm>
            <a:off x="838200" y="1690688"/>
            <a:ext cx="10515600" cy="435262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EDA52-DA34-5CCD-2476-FA7E78F3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2566"/>
          </a:xfrm>
        </p:spPr>
        <p:txBody>
          <a:bodyPr>
            <a:noAutofit/>
          </a:bodyPr>
          <a:lstStyle/>
          <a:p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Pilalonga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«Modelo de Calidad Mc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,» 27 10 2017. [En línea].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https://sites.google.com/site/moduloevaluacionred/modelo-mc-call. [Último acceso: 21 11 2022].</a:t>
            </a:r>
          </a:p>
          <a:p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Drumond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«ATTLASIAN,» [En línea].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https://www.atlassian.com/es/agile/scrum. [Último acceso: 21 11 2022].</a:t>
            </a:r>
          </a:p>
          <a:p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CASorin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«Controlar Gastos,» Google Play, [En línea]. 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Available: https://play.google.com/store/apps/details?id=com.smartexpenditure&amp;hl=es_MX&amp;pli=1. 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[Último acceso: 21 11 2022].</a:t>
            </a:r>
          </a:p>
          <a:p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Reflectly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«Monefy: Presupuesto y finanzas,» Google Play, [En línea]. 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Available: https://play.google.com/store/apps/details?id=com.monefy.app.lite&amp;hl=es_MX&amp;gl=US. 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[Último acceso: 21 11 2022].</a:t>
            </a:r>
          </a:p>
          <a:p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«Registro Contable,» Google Play, [En línea]. 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Available: https://play.google.com/store/apps/details?id=com.realbyteapps.moneymanagerfree&amp;hl=es_MX. 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[Último acceso: 21 11 2022].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4856185-CAC7-736C-455F-A4F9B3520583}"/>
              </a:ext>
            </a:extLst>
          </p:cNvPr>
          <p:cNvSpPr/>
          <p:nvPr/>
        </p:nvSpPr>
        <p:spPr>
          <a:xfrm>
            <a:off x="0" y="1568450"/>
            <a:ext cx="12192000" cy="528955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1FC0A3-D60E-B367-1828-E7E25C9B3E3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E466E0-C237-2344-E7F3-CBC66FC8A069}"/>
              </a:ext>
            </a:extLst>
          </p:cNvPr>
          <p:cNvSpPr/>
          <p:nvPr/>
        </p:nvSpPr>
        <p:spPr>
          <a:xfrm>
            <a:off x="0" y="500063"/>
            <a:ext cx="12192000" cy="1042988"/>
          </a:xfrm>
          <a:prstGeom prst="rect">
            <a:avLst/>
          </a:prstGeom>
          <a:solidFill>
            <a:srgbClr val="FFC000">
              <a:alpha val="90000"/>
            </a:srgbClr>
          </a:solidFill>
          <a:ln w="762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99222-F1EE-21C1-9F6B-B198FFA4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979EF9-52BD-4EA6-65F7-CA0004B9DDB7}"/>
              </a:ext>
            </a:extLst>
          </p:cNvPr>
          <p:cNvSpPr/>
          <p:nvPr/>
        </p:nvSpPr>
        <p:spPr>
          <a:xfrm>
            <a:off x="628650" y="1690688"/>
            <a:ext cx="10934700" cy="4667249"/>
          </a:xfrm>
          <a:prstGeom prst="rect">
            <a:avLst/>
          </a:prstGeom>
          <a:solidFill>
            <a:schemeClr val="bg1">
              <a:lumMod val="95000"/>
              <a:alpha val="99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B75F3-71DD-75DA-4FE7-62CA05F2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s-MX" dirty="0"/>
              <a:t>Introducción.</a:t>
            </a:r>
          </a:p>
          <a:p>
            <a:pPr marL="514350" indent="-514350">
              <a:buAutoNum type="arabicPeriod"/>
            </a:pPr>
            <a:r>
              <a:rPr lang="es-MX" dirty="0"/>
              <a:t>Antecedentes, Problemática y Justificación.</a:t>
            </a:r>
          </a:p>
          <a:p>
            <a:pPr marL="514350" indent="-514350">
              <a:buAutoNum type="arabicPeriod"/>
            </a:pPr>
            <a:r>
              <a:rPr lang="es-MX" dirty="0"/>
              <a:t>Estándar en el Desarrollo de Software.</a:t>
            </a:r>
          </a:p>
          <a:p>
            <a:pPr marL="514350" indent="-514350">
              <a:buAutoNum type="arabicPeriod"/>
            </a:pPr>
            <a:r>
              <a:rPr lang="es-MX" dirty="0"/>
              <a:t>Metodología.</a:t>
            </a:r>
          </a:p>
          <a:p>
            <a:pPr marL="514350" indent="-514350">
              <a:buAutoNum type="arabicPeriod"/>
            </a:pPr>
            <a:r>
              <a:rPr lang="es-MX" dirty="0"/>
              <a:t>Casos de Éxito.</a:t>
            </a:r>
          </a:p>
          <a:p>
            <a:pPr marL="514350" indent="-514350">
              <a:buAutoNum type="arabicPeriod"/>
            </a:pPr>
            <a:r>
              <a:rPr lang="es-MX" dirty="0"/>
              <a:t>Sustentabilidad (Administración y Financiamiento).</a:t>
            </a:r>
          </a:p>
          <a:p>
            <a:pPr marL="514350" indent="-514350">
              <a:buAutoNum type="arabicPeriod"/>
            </a:pPr>
            <a:r>
              <a:rPr lang="es-MX" dirty="0"/>
              <a:t>Contrato.</a:t>
            </a:r>
          </a:p>
          <a:p>
            <a:pPr marL="514350" indent="-514350">
              <a:buAutoNum type="arabicPeriod"/>
            </a:pPr>
            <a:r>
              <a:rPr lang="es-MX" dirty="0"/>
              <a:t>Conclusiones.</a:t>
            </a:r>
          </a:p>
          <a:p>
            <a:pPr marL="514350" indent="-514350">
              <a:buAutoNum type="arabicPeriod"/>
            </a:pPr>
            <a:r>
              <a:rPr lang="es-MX" dirty="0"/>
              <a:t>Referencias.</a:t>
            </a:r>
          </a:p>
        </p:txBody>
      </p:sp>
    </p:spTree>
    <p:extLst>
      <p:ext uri="{BB962C8B-B14F-4D97-AF65-F5344CB8AC3E}">
        <p14:creationId xmlns:p14="http://schemas.microsoft.com/office/powerpoint/2010/main" val="256821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272ED0FD-A0EE-D1F1-ABF8-1F1512036B20}"/>
              </a:ext>
            </a:extLst>
          </p:cNvPr>
          <p:cNvSpPr/>
          <p:nvPr/>
        </p:nvSpPr>
        <p:spPr>
          <a:xfrm flipV="1">
            <a:off x="4934095" y="-1"/>
            <a:ext cx="7257905" cy="6857999"/>
          </a:xfrm>
          <a:prstGeom prst="triangle">
            <a:avLst>
              <a:gd name="adj" fmla="val 100000"/>
            </a:avLst>
          </a:prstGeom>
          <a:solidFill>
            <a:srgbClr val="CC6600">
              <a:alpha val="5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BE289307-3931-72D9-94B0-C372DE8A1565}"/>
              </a:ext>
            </a:extLst>
          </p:cNvPr>
          <p:cNvSpPr/>
          <p:nvPr/>
        </p:nvSpPr>
        <p:spPr>
          <a:xfrm>
            <a:off x="0" y="0"/>
            <a:ext cx="7765576" cy="6858000"/>
          </a:xfrm>
          <a:prstGeom prst="triangle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FAE399-BF82-CA01-756E-D7816250CB83}"/>
              </a:ext>
            </a:extLst>
          </p:cNvPr>
          <p:cNvSpPr/>
          <p:nvPr/>
        </p:nvSpPr>
        <p:spPr>
          <a:xfrm>
            <a:off x="790433" y="1769400"/>
            <a:ext cx="10611134" cy="4723475"/>
          </a:xfrm>
          <a:prstGeom prst="roundRect">
            <a:avLst/>
          </a:prstGeom>
          <a:solidFill>
            <a:schemeClr val="bg2"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62255E4-D2C6-DA16-6F79-1430D4E2416A}"/>
              </a:ext>
            </a:extLst>
          </p:cNvPr>
          <p:cNvSpPr/>
          <p:nvPr/>
        </p:nvSpPr>
        <p:spPr>
          <a:xfrm>
            <a:off x="742666" y="365125"/>
            <a:ext cx="3269776" cy="1325563"/>
          </a:xfrm>
          <a:prstGeom prst="ellipse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A42739-605A-8F2A-E177-2834B28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D9DE2-121F-98D4-BC38-BD227BB4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200" b="1" dirty="0"/>
              <a:t>¿Qué es Perfinance?</a:t>
            </a:r>
          </a:p>
          <a:p>
            <a:r>
              <a:rPr lang="es-MX" sz="2200" u="sng" dirty="0"/>
              <a:t>Perfinance</a:t>
            </a:r>
            <a:r>
              <a:rPr lang="es-MX" sz="2200" dirty="0"/>
              <a:t> es una aplicación software para computadoras, su función es de administrar los ingresos del usuario, los cuales se pueden agregar y remover, para después en el análisis mostrar gráficas con porcentajes como muestra de que tantos gastos hubieron.</a:t>
            </a:r>
            <a:br>
              <a:rPr lang="es-MX" sz="2200" dirty="0"/>
            </a:br>
            <a:br>
              <a:rPr lang="es-MX" sz="2200" dirty="0"/>
            </a:br>
            <a:r>
              <a:rPr lang="es-MX" sz="2200" dirty="0"/>
              <a:t>También tiene para un calendario que muestra el balance general y total del mes, y por último hay funciones secundarias como cambiar el color de la aplicación a un tomo mas claro y el escalado de las letras.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6BC2A5-FF2C-A2D9-509C-C2E4CF34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5" y="4805534"/>
            <a:ext cx="2323809" cy="13714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2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9DA6C4B-41EA-1936-74CE-C98C7BF6CB46}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206DD0-94C1-4DC7-D5DC-79D4FBB51F7D}"/>
              </a:ext>
            </a:extLst>
          </p:cNvPr>
          <p:cNvSpPr/>
          <p:nvPr/>
        </p:nvSpPr>
        <p:spPr>
          <a:xfrm>
            <a:off x="838200" y="514350"/>
            <a:ext cx="3276600" cy="1014413"/>
          </a:xfrm>
          <a:prstGeom prst="roundRect">
            <a:avLst/>
          </a:prstGeom>
          <a:solidFill>
            <a:srgbClr val="CC6600"/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B3EFA1-CFCD-B85E-3D85-39B6B7ADA4D2}"/>
              </a:ext>
            </a:extLst>
          </p:cNvPr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9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01416F-94E5-A231-300D-2EBFFAE6AD85}"/>
              </a:ext>
            </a:extLst>
          </p:cNvPr>
          <p:cNvSpPr/>
          <p:nvPr/>
        </p:nvSpPr>
        <p:spPr>
          <a:xfrm>
            <a:off x="3048000" y="5100638"/>
            <a:ext cx="6096000" cy="1757362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F9943-6660-2D8F-17B1-57643A37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Antecedentes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9F90B-B215-9CD9-8811-DBBB582C1EB4}"/>
              </a:ext>
            </a:extLst>
          </p:cNvPr>
          <p:cNvSpPr/>
          <p:nvPr/>
        </p:nvSpPr>
        <p:spPr>
          <a:xfrm>
            <a:off x="838200" y="1690688"/>
            <a:ext cx="10515600" cy="3409950"/>
          </a:xfrm>
          <a:prstGeom prst="rect">
            <a:avLst/>
          </a:prstGeom>
          <a:solidFill>
            <a:schemeClr val="bg1"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FA5D8-33A1-BF31-0963-6B275DC1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/>
              <a:t>¿Porqué y para qué?</a:t>
            </a:r>
          </a:p>
          <a:p>
            <a:r>
              <a:rPr lang="es-MX" dirty="0"/>
              <a:t>En la actualidad las personas no tienen el conocimiento adecuado sobre la administración de su dinero y lo tienden a gastar sin tener un control, y desconocen el total de los gastos de todo el mes.</a:t>
            </a:r>
          </a:p>
          <a:p>
            <a:r>
              <a:rPr lang="es-MX" dirty="0"/>
              <a:t>La aplicación busca que los usuarios aprendan a tener contados sus gastos y también a como administrarlos, para evitar tener deudas y conocer aquellos gastos que realizaron al mes.</a:t>
            </a:r>
          </a:p>
        </p:txBody>
      </p:sp>
      <p:pic>
        <p:nvPicPr>
          <p:cNvPr id="2050" name="Picture 2" descr="Pérdida de dinero - Iconos gratis de negocios y finanzas">
            <a:extLst>
              <a:ext uri="{FF2B5EF4-FFF2-40B4-BE49-F238E27FC236}">
                <a16:creationId xmlns:a16="http://schemas.microsoft.com/office/drawing/2014/main" id="{5A6E7908-9B57-48C7-9A7E-B65345CE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44" y="5254625"/>
            <a:ext cx="1478756" cy="14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érdida de ingresos de dinero ilustración vectorial de dibujos animados  concepto financiero con monedas de oro esquema de icono plano | Vector  Premium">
            <a:extLst>
              <a:ext uri="{FF2B5EF4-FFF2-40B4-BE49-F238E27FC236}">
                <a16:creationId xmlns:a16="http://schemas.microsoft.com/office/drawing/2014/main" id="{0410D3D1-2C3B-6982-EA61-8EC90C29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44" y="114301"/>
            <a:ext cx="1433512" cy="149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érdida de dinero - Iconos gratis de negocio">
            <a:extLst>
              <a:ext uri="{FF2B5EF4-FFF2-40B4-BE49-F238E27FC236}">
                <a16:creationId xmlns:a16="http://schemas.microsoft.com/office/drawing/2014/main" id="{8282C700-B449-5D43-804E-C1A610F3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6" y="5213747"/>
            <a:ext cx="1454944" cy="14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816098-193F-9B08-5832-DFCD57604D57}"/>
              </a:ext>
            </a:extLst>
          </p:cNvPr>
          <p:cNvSpPr/>
          <p:nvPr/>
        </p:nvSpPr>
        <p:spPr>
          <a:xfrm>
            <a:off x="0" y="-16329"/>
            <a:ext cx="1036864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3AC4DF8-4F4C-8569-6DF1-2F2A38A995DF}"/>
              </a:ext>
            </a:extLst>
          </p:cNvPr>
          <p:cNvSpPr/>
          <p:nvPr/>
        </p:nvSpPr>
        <p:spPr>
          <a:xfrm>
            <a:off x="1" y="5829300"/>
            <a:ext cx="12192000" cy="10287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41C4BEA-DB42-DF8B-0CCE-F6B05C7DD222}"/>
              </a:ext>
            </a:extLst>
          </p:cNvPr>
          <p:cNvSpPr/>
          <p:nvPr/>
        </p:nvSpPr>
        <p:spPr>
          <a:xfrm>
            <a:off x="10368643" y="-16329"/>
            <a:ext cx="1861457" cy="6874329"/>
          </a:xfrm>
          <a:custGeom>
            <a:avLst/>
            <a:gdLst>
              <a:gd name="connsiteX0" fmla="*/ 4572000 w 4604657"/>
              <a:gd name="connsiteY0" fmla="*/ 0 h 6874329"/>
              <a:gd name="connsiteX1" fmla="*/ 0 w 4604657"/>
              <a:gd name="connsiteY1" fmla="*/ 3102429 h 6874329"/>
              <a:gd name="connsiteX2" fmla="*/ 4604657 w 4604657"/>
              <a:gd name="connsiteY2" fmla="*/ 6874329 h 6874329"/>
              <a:gd name="connsiteX3" fmla="*/ 4572000 w 4604657"/>
              <a:gd name="connsiteY3" fmla="*/ 0 h 68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657" h="6874329">
                <a:moveTo>
                  <a:pt x="4572000" y="0"/>
                </a:moveTo>
                <a:lnTo>
                  <a:pt x="0" y="3102429"/>
                </a:lnTo>
                <a:lnTo>
                  <a:pt x="4604657" y="6874329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149BDC-D5C6-ABEE-AEAE-57F552E362FB}"/>
              </a:ext>
            </a:extLst>
          </p:cNvPr>
          <p:cNvSpPr/>
          <p:nvPr/>
        </p:nvSpPr>
        <p:spPr>
          <a:xfrm>
            <a:off x="636813" y="365125"/>
            <a:ext cx="9731829" cy="1325563"/>
          </a:xfrm>
          <a:prstGeom prst="rect">
            <a:avLst/>
          </a:prstGeom>
          <a:solidFill>
            <a:srgbClr val="CC66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56EB4-B4A0-4E56-CC8E-5FCAE762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Estándar en el Desarrollo de Software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A3690E-2F76-6D41-81B5-B488DB21775E}"/>
              </a:ext>
            </a:extLst>
          </p:cNvPr>
          <p:cNvSpPr/>
          <p:nvPr/>
        </p:nvSpPr>
        <p:spPr>
          <a:xfrm>
            <a:off x="636814" y="2072142"/>
            <a:ext cx="9731829" cy="2483529"/>
          </a:xfrm>
          <a:prstGeom prst="rect">
            <a:avLst/>
          </a:prstGeom>
          <a:solidFill>
            <a:schemeClr val="bg1">
              <a:alpha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E0159-864A-E9CF-8E31-0C2B31F9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MX" dirty="0"/>
              <a:t>Nuestro estándar que utilizamos para el desarrollo de nuestro Software fue el de McCall.</a:t>
            </a:r>
          </a:p>
          <a:p>
            <a:r>
              <a:rPr lang="es-MX" dirty="0"/>
              <a:t>Un modelo que permite calcular nuestra calidad de Software, utilizando cantidades del 0 (lo mas bajo) y 5 (lo mas alto).</a:t>
            </a:r>
          </a:p>
          <a:p>
            <a:r>
              <a:rPr lang="es-MX" dirty="0"/>
              <a:t>Se califica conforme al punto de vista del Usuario.</a:t>
            </a:r>
          </a:p>
        </p:txBody>
      </p:sp>
    </p:spTree>
    <p:extLst>
      <p:ext uri="{BB962C8B-B14F-4D97-AF65-F5344CB8AC3E}">
        <p14:creationId xmlns:p14="http://schemas.microsoft.com/office/powerpoint/2010/main" val="34832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AA37A3B-EB88-E575-AD52-07291D30E27E}"/>
              </a:ext>
            </a:extLst>
          </p:cNvPr>
          <p:cNvSpPr/>
          <p:nvPr/>
        </p:nvSpPr>
        <p:spPr>
          <a:xfrm>
            <a:off x="11353800" y="16329"/>
            <a:ext cx="91167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CBFD67-7F6E-A604-A551-C95F6194F5F0}"/>
              </a:ext>
            </a:extLst>
          </p:cNvPr>
          <p:cNvSpPr/>
          <p:nvPr/>
        </p:nvSpPr>
        <p:spPr>
          <a:xfrm>
            <a:off x="0" y="-149225"/>
            <a:ext cx="12192000" cy="66784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6F7CD071-60D9-AA36-AF79-6FF8B6AB1409}"/>
              </a:ext>
            </a:extLst>
          </p:cNvPr>
          <p:cNvSpPr/>
          <p:nvPr/>
        </p:nvSpPr>
        <p:spPr>
          <a:xfrm flipH="1">
            <a:off x="0" y="16329"/>
            <a:ext cx="838200" cy="6874329"/>
          </a:xfrm>
          <a:custGeom>
            <a:avLst/>
            <a:gdLst>
              <a:gd name="connsiteX0" fmla="*/ 4572000 w 4604657"/>
              <a:gd name="connsiteY0" fmla="*/ 0 h 6874329"/>
              <a:gd name="connsiteX1" fmla="*/ 0 w 4604657"/>
              <a:gd name="connsiteY1" fmla="*/ 3102429 h 6874329"/>
              <a:gd name="connsiteX2" fmla="*/ 4604657 w 4604657"/>
              <a:gd name="connsiteY2" fmla="*/ 6874329 h 6874329"/>
              <a:gd name="connsiteX3" fmla="*/ 4572000 w 4604657"/>
              <a:gd name="connsiteY3" fmla="*/ 0 h 68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657" h="6874329">
                <a:moveTo>
                  <a:pt x="4572000" y="0"/>
                </a:moveTo>
                <a:lnTo>
                  <a:pt x="0" y="3102429"/>
                </a:lnTo>
                <a:lnTo>
                  <a:pt x="4604657" y="6874329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E7DAB9-FC58-1DFE-80C4-7F2E67A91E84}"/>
              </a:ext>
            </a:extLst>
          </p:cNvPr>
          <p:cNvSpPr/>
          <p:nvPr/>
        </p:nvSpPr>
        <p:spPr>
          <a:xfrm>
            <a:off x="630353" y="199571"/>
            <a:ext cx="9731829" cy="1325563"/>
          </a:xfrm>
          <a:prstGeom prst="rect">
            <a:avLst/>
          </a:prstGeom>
          <a:solidFill>
            <a:srgbClr val="CC66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EBC070-5863-64FB-47B3-7A75017A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67" y="186941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Estándar de Código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FEE31-D4D2-FF25-9839-12C4D3F9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3" y="1678058"/>
            <a:ext cx="7823374" cy="26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646091-DD0F-7BE0-4ED7-BC3AB6B7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3" y="4335759"/>
            <a:ext cx="9478327" cy="23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1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C9D0620-DCA9-12DD-801F-1F87126E6F83}"/>
              </a:ext>
            </a:extLst>
          </p:cNvPr>
          <p:cNvSpPr/>
          <p:nvPr/>
        </p:nvSpPr>
        <p:spPr>
          <a:xfrm>
            <a:off x="0" y="0"/>
            <a:ext cx="6946710" cy="6858000"/>
          </a:xfrm>
          <a:prstGeom prst="triangle">
            <a:avLst>
              <a:gd name="adj" fmla="val 0"/>
            </a:avLst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BBEBC66-594A-4731-4682-E23FBDA6B7F2}"/>
              </a:ext>
            </a:extLst>
          </p:cNvPr>
          <p:cNvSpPr/>
          <p:nvPr/>
        </p:nvSpPr>
        <p:spPr>
          <a:xfrm>
            <a:off x="655093" y="516114"/>
            <a:ext cx="3466531" cy="1023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9DA9BED-FF07-2AF8-67CA-AD714AC9331F}"/>
              </a:ext>
            </a:extLst>
          </p:cNvPr>
          <p:cNvSpPr/>
          <p:nvPr/>
        </p:nvSpPr>
        <p:spPr>
          <a:xfrm flipV="1">
            <a:off x="6096001" y="0"/>
            <a:ext cx="6096000" cy="6858000"/>
          </a:xfrm>
          <a:prstGeom prst="triangle">
            <a:avLst>
              <a:gd name="adj" fmla="val 99913"/>
            </a:avLst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DF526-8736-8153-CFA1-903AE862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37E9AE-5D8F-5B49-8D0D-A53B76C19190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2"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8E7CE-035A-024B-A8B0-01F0EED4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170"/>
            <a:ext cx="10515600" cy="4351338"/>
          </a:xfrm>
        </p:spPr>
        <p:txBody>
          <a:bodyPr/>
          <a:lstStyle/>
          <a:p>
            <a:r>
              <a:rPr lang="es-MX" dirty="0"/>
              <a:t>La metodología que se empleo para el desarrollo de este proyecto fue la Scrum.</a:t>
            </a:r>
          </a:p>
          <a:p>
            <a:r>
              <a:rPr lang="es-MX" dirty="0"/>
              <a:t>Trabajamos con periodos de tiempo semanales llamados ‘Sprint’, utilizando un total de 10 Sprint totales desde el 12 de Septiembre hasta el 18 de Noviembre del presente año. </a:t>
            </a:r>
          </a:p>
          <a:p>
            <a:r>
              <a:rPr lang="es-MX" dirty="0"/>
              <a:t>Durante el Sprint, nos dividimos los trabajos pendientes, y en algunos requerían a más de una persona para realizar dicha tarea.</a:t>
            </a:r>
          </a:p>
        </p:txBody>
      </p:sp>
    </p:spTree>
    <p:extLst>
      <p:ext uri="{BB962C8B-B14F-4D97-AF65-F5344CB8AC3E}">
        <p14:creationId xmlns:p14="http://schemas.microsoft.com/office/powerpoint/2010/main" val="37217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6C6323D-A1E6-C76E-4643-E24BF53928EF}"/>
              </a:ext>
            </a:extLst>
          </p:cNvPr>
          <p:cNvSpPr/>
          <p:nvPr/>
        </p:nvSpPr>
        <p:spPr>
          <a:xfrm>
            <a:off x="9826388" y="1825625"/>
            <a:ext cx="2365612" cy="5032375"/>
          </a:xfrm>
          <a:prstGeom prst="rect">
            <a:avLst/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101A00-7C33-D28F-0B84-89FD96543EE3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A4AFF4-ACE1-9E15-AB93-BCA9AB6574C8}"/>
              </a:ext>
            </a:extLst>
          </p:cNvPr>
          <p:cNvSpPr/>
          <p:nvPr/>
        </p:nvSpPr>
        <p:spPr>
          <a:xfrm>
            <a:off x="838199" y="2027126"/>
            <a:ext cx="10420367" cy="1742025"/>
          </a:xfrm>
          <a:prstGeom prst="rect">
            <a:avLst/>
          </a:prstGeom>
          <a:solidFill>
            <a:schemeClr val="bg2"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F4F13B-40E3-1474-E18A-DE26A4E03751}"/>
              </a:ext>
            </a:extLst>
          </p:cNvPr>
          <p:cNvSpPr/>
          <p:nvPr/>
        </p:nvSpPr>
        <p:spPr>
          <a:xfrm>
            <a:off x="668740" y="250231"/>
            <a:ext cx="3766782" cy="1325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5E5CF-8CF6-363A-9FB6-9BBB78FA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231"/>
            <a:ext cx="10515600" cy="1325563"/>
          </a:xfrm>
        </p:spPr>
        <p:txBody>
          <a:bodyPr/>
          <a:lstStyle/>
          <a:p>
            <a:r>
              <a:rPr lang="es-MX" dirty="0"/>
              <a:t>Casos de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AA7A0-91AD-62E6-5CD8-BE041F6C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34" y="2111297"/>
            <a:ext cx="10515600" cy="4351338"/>
          </a:xfrm>
        </p:spPr>
        <p:txBody>
          <a:bodyPr/>
          <a:lstStyle/>
          <a:p>
            <a:r>
              <a:rPr lang="es-MX" dirty="0"/>
              <a:t>Expense Manager / Money Tracker.</a:t>
            </a:r>
          </a:p>
          <a:p>
            <a:r>
              <a:rPr lang="es-MX" dirty="0"/>
              <a:t>Monefy: Money Tracker.</a:t>
            </a:r>
          </a:p>
          <a:p>
            <a:r>
              <a:rPr lang="es-MX" dirty="0"/>
              <a:t>Money Manager Expense.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FEEC37-08F1-CD8A-D302-DDBC22665EB0}"/>
              </a:ext>
            </a:extLst>
          </p:cNvPr>
          <p:cNvSpPr/>
          <p:nvPr/>
        </p:nvSpPr>
        <p:spPr>
          <a:xfrm>
            <a:off x="773543" y="3930577"/>
            <a:ext cx="10515600" cy="2775334"/>
          </a:xfrm>
          <a:prstGeom prst="rect">
            <a:avLst/>
          </a:prstGeom>
          <a:solidFill>
            <a:schemeClr val="tx1"/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8CD639-920E-99CC-93F2-560CC990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86" y="4028344"/>
            <a:ext cx="4907280" cy="13981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5B95C8-C2DD-15FF-FB85-1F787A5D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78" y="3962611"/>
            <a:ext cx="4583430" cy="1355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F4D1CE-7A43-D967-8BA8-27775F3DA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67" y="5293939"/>
            <a:ext cx="4907280" cy="12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A746D49-7254-68E1-6D60-5833ECA7D773}"/>
              </a:ext>
            </a:extLst>
          </p:cNvPr>
          <p:cNvSpPr/>
          <p:nvPr/>
        </p:nvSpPr>
        <p:spPr>
          <a:xfrm>
            <a:off x="0" y="5104263"/>
            <a:ext cx="12192000" cy="1753737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E8C40895-C229-7E2E-1765-DE6C433DCE1B}"/>
              </a:ext>
            </a:extLst>
          </p:cNvPr>
          <p:cNvSpPr/>
          <p:nvPr/>
        </p:nvSpPr>
        <p:spPr>
          <a:xfrm>
            <a:off x="0" y="0"/>
            <a:ext cx="7083188" cy="6858000"/>
          </a:xfrm>
          <a:prstGeom prst="triangle">
            <a:avLst>
              <a:gd name="adj" fmla="val 0"/>
            </a:avLst>
          </a:prstGeom>
          <a:solidFill>
            <a:srgbClr val="CC6600">
              <a:alpha val="50000"/>
            </a:srgb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400E6ED-9AC1-B91B-5A07-78030EB6B200}"/>
              </a:ext>
            </a:extLst>
          </p:cNvPr>
          <p:cNvSpPr/>
          <p:nvPr/>
        </p:nvSpPr>
        <p:spPr>
          <a:xfrm>
            <a:off x="1537648" y="432593"/>
            <a:ext cx="3720152" cy="1325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B0F4A-5A20-DEFC-B1C1-25B1B932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48" y="469401"/>
            <a:ext cx="10515600" cy="1325563"/>
          </a:xfrm>
        </p:spPr>
        <p:txBody>
          <a:bodyPr/>
          <a:lstStyle/>
          <a:p>
            <a:r>
              <a:rPr lang="es-MX" dirty="0"/>
              <a:t>Sustentabilidad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DF02F7-0F5C-A435-96FC-FB14C840D305}"/>
              </a:ext>
            </a:extLst>
          </p:cNvPr>
          <p:cNvSpPr/>
          <p:nvPr/>
        </p:nvSpPr>
        <p:spPr>
          <a:xfrm>
            <a:off x="838199" y="1876273"/>
            <a:ext cx="9847997" cy="322799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38100">
            <a:solidFill>
              <a:srgbClr val="FFC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12494-4678-73CC-9B5D-4A1B8912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59"/>
            <a:ext cx="9847997" cy="3247886"/>
          </a:xfrm>
        </p:spPr>
        <p:txBody>
          <a:bodyPr>
            <a:normAutofit/>
          </a:bodyPr>
          <a:lstStyle/>
          <a:p>
            <a:r>
              <a:rPr lang="es-MX" dirty="0"/>
              <a:t>El desarrollo de nuestra aplicación no requirió de gastos al inicio, la mayoría de aplicaciones y servicios utilizados fueron gratuitos.</a:t>
            </a:r>
          </a:p>
          <a:p>
            <a:r>
              <a:rPr lang="es-MX" dirty="0"/>
              <a:t>Los únicos gastos que se realizaron fueron el dominio y host del servidor para la página web, siendo un total de $47.</a:t>
            </a:r>
          </a:p>
          <a:p>
            <a:r>
              <a:rPr lang="es-MX" dirty="0"/>
              <a:t>Obtuvimos un Costo Total para desarrollar nuestra aplicación siendo como resultado $40,362.14</a:t>
            </a:r>
          </a:p>
        </p:txBody>
      </p:sp>
    </p:spTree>
    <p:extLst>
      <p:ext uri="{BB962C8B-B14F-4D97-AF65-F5344CB8AC3E}">
        <p14:creationId xmlns:p14="http://schemas.microsoft.com/office/powerpoint/2010/main" val="193437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1134</Words>
  <Application>Microsoft Office PowerPoint</Application>
  <PresentationFormat>Panorámica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Tema de Office</vt:lpstr>
      <vt:lpstr>Presentación de PowerPoint</vt:lpstr>
      <vt:lpstr>Índice</vt:lpstr>
      <vt:lpstr>Introducción</vt:lpstr>
      <vt:lpstr>Antecedentes</vt:lpstr>
      <vt:lpstr>Estándar en el Desarrollo de Software </vt:lpstr>
      <vt:lpstr>Estándar de Código</vt:lpstr>
      <vt:lpstr>Metodología</vt:lpstr>
      <vt:lpstr>Casos de Éxito</vt:lpstr>
      <vt:lpstr>Sustentabilidad</vt:lpstr>
      <vt:lpstr>Presentación de PowerPoint</vt:lpstr>
      <vt:lpstr>Sustentabilidad</vt:lpstr>
      <vt:lpstr>Presentación de PowerPoint</vt:lpstr>
      <vt:lpstr>Herramientas</vt:lpstr>
      <vt:lpstr>Versiones de la Aplicación</vt:lpstr>
      <vt:lpstr>Contrato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PERFINANCE</dc:title>
  <dc:creator>Eduardo Guerrero</dc:creator>
  <cp:lastModifiedBy>Eduardo Guerrero</cp:lastModifiedBy>
  <cp:revision>81</cp:revision>
  <dcterms:created xsi:type="dcterms:W3CDTF">2022-11-12T03:10:51Z</dcterms:created>
  <dcterms:modified xsi:type="dcterms:W3CDTF">2022-11-25T02:03:08Z</dcterms:modified>
</cp:coreProperties>
</file>