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jalla One"/>
      <p:regular r:id="rId19"/>
    </p:embeddedFont>
    <p:embeddedFont>
      <p:font typeface="Barlow Semi Condensed Medium"/>
      <p:regular r:id="rId20"/>
      <p:bold r:id="rId21"/>
      <p:italic r:id="rId22"/>
      <p:boldItalic r:id="rId23"/>
    </p:embeddedFont>
    <p:embeddedFont>
      <p:font typeface="Barlow Semi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regular.fntdata"/><Relationship Id="rId22" Type="http://schemas.openxmlformats.org/officeDocument/2006/relationships/font" Target="fonts/BarlowSemiCondensedMedium-italic.fntdata"/><Relationship Id="rId21" Type="http://schemas.openxmlformats.org/officeDocument/2006/relationships/font" Target="fonts/BarlowSemiCondensedMedium-bold.fntdata"/><Relationship Id="rId24" Type="http://schemas.openxmlformats.org/officeDocument/2006/relationships/font" Target="fonts/BarlowSemiCondensed-regular.fntdata"/><Relationship Id="rId23" Type="http://schemas.openxmlformats.org/officeDocument/2006/relationships/font" Target="fonts/BarlowSemi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italic.fntdata"/><Relationship Id="rId25" Type="http://schemas.openxmlformats.org/officeDocument/2006/relationships/font" Target="fonts/BarlowSemiCondensed-bold.fntdata"/><Relationship Id="rId27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jallaOn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36423f93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36423f93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36423f93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136423f93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36423f93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136423f93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36423f93a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136423f93a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136423f93a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136423f93a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36423f93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36423f93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36423f93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36423f93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36423f93a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136423f93a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36423f93a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136423f93a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36423f93a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36423f93a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36423f93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36423f93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endASnack/core_backend/blob/main/.circleci/config.y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Send A Snack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/>
        </p:nvSpPr>
        <p:spPr>
          <a:xfrm>
            <a:off x="6244950" y="3794725"/>
            <a:ext cx="2268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Pedro Monteiro [97484]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Daniela Dias</a:t>
            </a:r>
            <a:r>
              <a:rPr i="1"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[98039]</a:t>
            </a:r>
            <a:endParaRPr i="1"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Hugo Gonçalves [98497]</a:t>
            </a:r>
            <a:endParaRPr i="1"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Eduardo Fernandes [98512]</a:t>
            </a:r>
            <a:endParaRPr i="1"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TQS 2021/2022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Code Analysis</a:t>
            </a:r>
            <a:endParaRPr/>
          </a:p>
        </p:txBody>
      </p:sp>
      <p:sp>
        <p:nvSpPr>
          <p:cNvPr id="1950" name="Google Shape;1950;p42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Static Code Analysis was performed using </a:t>
            </a:r>
            <a:r>
              <a:rPr b="1" lang="en" sz="1400"/>
              <a:t>Codacy;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Quality Gates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1" name="Google Shape;19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01" y="2056797"/>
            <a:ext cx="6021448" cy="220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Tool</a:t>
            </a:r>
            <a:endParaRPr/>
          </a:p>
        </p:txBody>
      </p:sp>
      <p:sp>
        <p:nvSpPr>
          <p:cNvPr id="1957" name="Google Shape;1957;p4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manage the sprints, user stories and tasks we’ve used </a:t>
            </a:r>
            <a:r>
              <a:rPr b="1" lang="en" sz="1500"/>
              <a:t>JIRA.</a:t>
            </a:r>
            <a:br>
              <a:rPr b="1" lang="en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●"/>
            </a:pPr>
            <a:r>
              <a:rPr lang="en" sz="1500"/>
              <a:t>The tasks were written as User Stories, Tasks or Issues and were associated with a team member that would be responsible for implementing/fixing the user story or issue.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Jira Workflow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8" name="Google Shape;19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25" y="2759499"/>
            <a:ext cx="7749151" cy="19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and CD</a:t>
            </a:r>
            <a:endParaRPr/>
          </a:p>
        </p:txBody>
      </p:sp>
      <p:sp>
        <p:nvSpPr>
          <p:cNvPr id="1964" name="Google Shape;1964;p44"/>
          <p:cNvSpPr txBox="1"/>
          <p:nvPr>
            <p:ph idx="1" type="body"/>
          </p:nvPr>
        </p:nvSpPr>
        <p:spPr>
          <a:xfrm>
            <a:off x="714650" y="1152150"/>
            <a:ext cx="77055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project modules were deployed in Azure Cloud</a:t>
            </a:r>
            <a:r>
              <a:rPr b="1" lang="en" sz="1500"/>
              <a:t>.</a:t>
            </a:r>
            <a:br>
              <a:rPr b="1" lang="en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CI and CD pipeline was powered by </a:t>
            </a:r>
            <a:r>
              <a:rPr b="1" lang="en" sz="1500"/>
              <a:t>CircleCI</a:t>
            </a:r>
            <a:r>
              <a:rPr lang="en" sz="1500"/>
              <a:t>, and it allowed us to deploy new feature when they were either on </a:t>
            </a:r>
            <a:r>
              <a:rPr i="1" lang="en" sz="1500"/>
              <a:t>master</a:t>
            </a:r>
            <a:r>
              <a:rPr lang="en" sz="1500"/>
              <a:t> or </a:t>
            </a:r>
            <a:r>
              <a:rPr i="1" lang="en" sz="1500"/>
              <a:t>develop</a:t>
            </a:r>
            <a:r>
              <a:rPr lang="en" sz="1500"/>
              <a:t> branches.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example of a config.yml file that contains the CI and CD pipeline is available on: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https://github.com/SendASnack/core_backend/blob/main/.circleci/config.yml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Technologies</a:t>
            </a:r>
            <a:endParaRPr/>
          </a:p>
        </p:txBody>
      </p:sp>
      <p:pic>
        <p:nvPicPr>
          <p:cNvPr id="1970" name="Google Shape;19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325" y="1587075"/>
            <a:ext cx="2607399" cy="7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22" y="1322500"/>
            <a:ext cx="3624749" cy="1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325" y="2940550"/>
            <a:ext cx="1527750" cy="15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0875" y="2877162"/>
            <a:ext cx="2737126" cy="13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46"/>
          <p:cNvSpPr txBox="1"/>
          <p:nvPr>
            <p:ph type="title"/>
          </p:nvPr>
        </p:nvSpPr>
        <p:spPr>
          <a:xfrm>
            <a:off x="2971800" y="2231125"/>
            <a:ext cx="32004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Demo</a:t>
            </a:r>
            <a:endParaRPr sz="4700"/>
          </a:p>
        </p:txBody>
      </p:sp>
      <p:sp>
        <p:nvSpPr>
          <p:cNvPr id="1979" name="Google Shape;1979;p4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971800" y="2231125"/>
            <a:ext cx="32004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Product Concept</a:t>
            </a:r>
            <a:endParaRPr sz="4700"/>
          </a:p>
        </p:txBody>
      </p:sp>
      <p:sp>
        <p:nvSpPr>
          <p:cNvPr id="1887" name="Google Shape;1887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893" name="Google Shape;1893;p3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5" name="Google Shape;1895;p35"/>
          <p:cNvSpPr txBox="1"/>
          <p:nvPr>
            <p:ph idx="1" type="subTitle"/>
          </p:nvPr>
        </p:nvSpPr>
        <p:spPr>
          <a:xfrm>
            <a:off x="1035623" y="3080450"/>
            <a:ext cx="36087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SendASnack Core</a:t>
            </a:r>
            <a:r>
              <a:rPr lang="en" sz="1500"/>
              <a:t> is a deliveries platform that empowers traditional businesses to easily create deliveries for their products by using SendASnack’s riders taskforce. 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96" name="Google Shape;18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62" y="799487"/>
            <a:ext cx="1311324" cy="11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35"/>
          <p:cNvSpPr txBox="1"/>
          <p:nvPr>
            <p:ph type="title"/>
          </p:nvPr>
        </p:nvSpPr>
        <p:spPr>
          <a:xfrm>
            <a:off x="1035626" y="2406775"/>
            <a:ext cx="360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SendASnack Core</a:t>
            </a:r>
            <a:endParaRPr/>
          </a:p>
        </p:txBody>
      </p:sp>
      <p:sp>
        <p:nvSpPr>
          <p:cNvPr id="1898" name="Google Shape;1898;p35"/>
          <p:cNvSpPr txBox="1"/>
          <p:nvPr>
            <p:ph idx="1" type="subTitle"/>
          </p:nvPr>
        </p:nvSpPr>
        <p:spPr>
          <a:xfrm>
            <a:off x="4644323" y="3080450"/>
            <a:ext cx="36087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SendASnack Store</a:t>
            </a:r>
            <a:r>
              <a:rPr lang="en" sz="1500"/>
              <a:t> is a food store that sells </a:t>
            </a:r>
            <a:r>
              <a:rPr lang="en" sz="1500"/>
              <a:t>Hamburgers</a:t>
            </a:r>
            <a:r>
              <a:rPr lang="en" sz="1500"/>
              <a:t> and other consumables. It uses the SendASnack Core to make deliveries of their products.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9" name="Google Shape;1899;p35"/>
          <p:cNvSpPr txBox="1"/>
          <p:nvPr>
            <p:ph type="title"/>
          </p:nvPr>
        </p:nvSpPr>
        <p:spPr>
          <a:xfrm>
            <a:off x="4644326" y="2406775"/>
            <a:ext cx="360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SendASnack Store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6"/>
          <p:cNvSpPr txBox="1"/>
          <p:nvPr>
            <p:ph type="title"/>
          </p:nvPr>
        </p:nvSpPr>
        <p:spPr>
          <a:xfrm>
            <a:off x="2971800" y="2231125"/>
            <a:ext cx="32004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Architecture</a:t>
            </a:r>
            <a:endParaRPr sz="4700"/>
          </a:p>
        </p:txBody>
      </p:sp>
      <p:sp>
        <p:nvSpPr>
          <p:cNvPr id="1905" name="Google Shape;1905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0" name="Google Shape;19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50" y="1439062"/>
            <a:ext cx="6983701" cy="2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38"/>
          <p:cNvSpPr txBox="1"/>
          <p:nvPr>
            <p:ph type="title"/>
          </p:nvPr>
        </p:nvSpPr>
        <p:spPr>
          <a:xfrm>
            <a:off x="2971800" y="2231125"/>
            <a:ext cx="32004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Features</a:t>
            </a:r>
            <a:endParaRPr sz="4700"/>
          </a:p>
        </p:txBody>
      </p:sp>
      <p:sp>
        <p:nvSpPr>
          <p:cNvPr id="1916" name="Google Shape;1916;p3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SendASnack Core</a:t>
            </a:r>
            <a:endParaRPr/>
          </a:p>
        </p:txBody>
      </p:sp>
      <p:sp>
        <p:nvSpPr>
          <p:cNvPr id="1922" name="Google Shape;1922;p39"/>
          <p:cNvSpPr txBox="1"/>
          <p:nvPr>
            <p:ph idx="1" type="subTitle"/>
          </p:nvPr>
        </p:nvSpPr>
        <p:spPr>
          <a:xfrm>
            <a:off x="1522425" y="1688300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orders as Business</a:t>
            </a:r>
            <a:endParaRPr/>
          </a:p>
        </p:txBody>
      </p:sp>
      <p:sp>
        <p:nvSpPr>
          <p:cNvPr id="1923" name="Google Shape;1923;p39"/>
          <p:cNvSpPr txBox="1"/>
          <p:nvPr>
            <p:ph idx="3" type="subTitle"/>
          </p:nvPr>
        </p:nvSpPr>
        <p:spPr>
          <a:xfrm>
            <a:off x="3689550" y="1688295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Order Status as Business</a:t>
            </a:r>
            <a:endParaRPr/>
          </a:p>
        </p:txBody>
      </p:sp>
      <p:sp>
        <p:nvSpPr>
          <p:cNvPr id="1924" name="Google Shape;1924;p39"/>
          <p:cNvSpPr txBox="1"/>
          <p:nvPr>
            <p:ph idx="5" type="subTitle"/>
          </p:nvPr>
        </p:nvSpPr>
        <p:spPr>
          <a:xfrm>
            <a:off x="1522425" y="2808695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Accept/Reject Deliveries as Rider</a:t>
            </a:r>
            <a:endParaRPr/>
          </a:p>
        </p:txBody>
      </p:sp>
      <p:sp>
        <p:nvSpPr>
          <p:cNvPr id="1925" name="Google Shape;1925;p39"/>
          <p:cNvSpPr txBox="1"/>
          <p:nvPr>
            <p:ph idx="7" type="subTitle"/>
          </p:nvPr>
        </p:nvSpPr>
        <p:spPr>
          <a:xfrm>
            <a:off x="3689625" y="2808697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Availability as Rider</a:t>
            </a:r>
            <a:endParaRPr/>
          </a:p>
        </p:txBody>
      </p:sp>
      <p:sp>
        <p:nvSpPr>
          <p:cNvPr id="1926" name="Google Shape;1926;p39"/>
          <p:cNvSpPr txBox="1"/>
          <p:nvPr>
            <p:ph idx="9" type="subTitle"/>
          </p:nvPr>
        </p:nvSpPr>
        <p:spPr>
          <a:xfrm>
            <a:off x="5764575" y="2808695"/>
            <a:ext cx="194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WebHooks to update orders status </a:t>
            </a:r>
            <a:endParaRPr/>
          </a:p>
        </p:txBody>
      </p:sp>
      <p:sp>
        <p:nvSpPr>
          <p:cNvPr id="1927" name="Google Shape;1927;p39"/>
          <p:cNvSpPr txBox="1"/>
          <p:nvPr>
            <p:ph idx="14" type="subTitle"/>
          </p:nvPr>
        </p:nvSpPr>
        <p:spPr>
          <a:xfrm>
            <a:off x="5890450" y="1688297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 for Businesses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40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SendASnack Store</a:t>
            </a:r>
            <a:endParaRPr/>
          </a:p>
        </p:txBody>
      </p:sp>
      <p:sp>
        <p:nvSpPr>
          <p:cNvPr id="1933" name="Google Shape;1933;p40"/>
          <p:cNvSpPr txBox="1"/>
          <p:nvPr>
            <p:ph idx="1" type="subTitle"/>
          </p:nvPr>
        </p:nvSpPr>
        <p:spPr>
          <a:xfrm>
            <a:off x="1522425" y="1688300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for Products</a:t>
            </a:r>
            <a:endParaRPr/>
          </a:p>
        </p:txBody>
      </p:sp>
      <p:sp>
        <p:nvSpPr>
          <p:cNvPr id="1934" name="Google Shape;1934;p40"/>
          <p:cNvSpPr txBox="1"/>
          <p:nvPr>
            <p:ph idx="3" type="subTitle"/>
          </p:nvPr>
        </p:nvSpPr>
        <p:spPr>
          <a:xfrm>
            <a:off x="3689550" y="1688300"/>
            <a:ext cx="194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Add/remove products as a admin</a:t>
            </a:r>
            <a:endParaRPr/>
          </a:p>
        </p:txBody>
      </p:sp>
      <p:sp>
        <p:nvSpPr>
          <p:cNvPr id="1935" name="Google Shape;1935;p40"/>
          <p:cNvSpPr txBox="1"/>
          <p:nvPr>
            <p:ph idx="5" type="subTitle"/>
          </p:nvPr>
        </p:nvSpPr>
        <p:spPr>
          <a:xfrm>
            <a:off x="5856675" y="1688295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 settings</a:t>
            </a:r>
            <a:endParaRPr/>
          </a:p>
        </p:txBody>
      </p:sp>
      <p:sp>
        <p:nvSpPr>
          <p:cNvPr id="1936" name="Google Shape;1936;p40"/>
          <p:cNvSpPr txBox="1"/>
          <p:nvPr>
            <p:ph idx="7" type="subTitle"/>
          </p:nvPr>
        </p:nvSpPr>
        <p:spPr>
          <a:xfrm>
            <a:off x="1522425" y="2761147"/>
            <a:ext cx="1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products</a:t>
            </a:r>
            <a:endParaRPr/>
          </a:p>
        </p:txBody>
      </p:sp>
      <p:sp>
        <p:nvSpPr>
          <p:cNvPr id="1937" name="Google Shape;1937;p40"/>
          <p:cNvSpPr txBox="1"/>
          <p:nvPr>
            <p:ph idx="9" type="subTitle"/>
          </p:nvPr>
        </p:nvSpPr>
        <p:spPr>
          <a:xfrm>
            <a:off x="5764575" y="2761145"/>
            <a:ext cx="194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WebHooks to update orders status </a:t>
            </a:r>
            <a:endParaRPr/>
          </a:p>
        </p:txBody>
      </p:sp>
      <p:sp>
        <p:nvSpPr>
          <p:cNvPr id="1938" name="Google Shape;1938;p40"/>
          <p:cNvSpPr txBox="1"/>
          <p:nvPr>
            <p:ph idx="9" type="subTitle"/>
          </p:nvPr>
        </p:nvSpPr>
        <p:spPr>
          <a:xfrm>
            <a:off x="3597450" y="2761145"/>
            <a:ext cx="194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orders history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41"/>
          <p:cNvSpPr txBox="1"/>
          <p:nvPr>
            <p:ph type="title"/>
          </p:nvPr>
        </p:nvSpPr>
        <p:spPr>
          <a:xfrm>
            <a:off x="2971800" y="2231125"/>
            <a:ext cx="32004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QA Strategy</a:t>
            </a:r>
            <a:endParaRPr sz="4700"/>
          </a:p>
        </p:txBody>
      </p:sp>
      <p:sp>
        <p:nvSpPr>
          <p:cNvPr id="1944" name="Google Shape;1944;p4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