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118" d="100"/>
          <a:sy n="118" d="100"/>
        </p:scale>
        <p:origin x="26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9/9/2021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book/en/v2/Getting-Started-About-Version-Control" TargetMode="External"/><Relationship Id="rId2" Type="http://schemas.openxmlformats.org/officeDocument/2006/relationships/hyperlink" Target="https://www.atlassian.com/git/tutorials/source-code-manag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nu.org/software/r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SCM and </a:t>
            </a:r>
            <a:r>
              <a:rPr lang="en-US" dirty="0" err="1" smtClean="0"/>
              <a:t>Git</a:t>
            </a:r>
            <a:r>
              <a:rPr lang="en-US" dirty="0" smtClean="0"/>
              <a:t> Hub Intro</a:t>
            </a:r>
            <a:endParaRPr lang="en-US" dirty="0"/>
          </a:p>
        </p:txBody>
      </p:sp>
      <p:sp>
        <p:nvSpPr>
          <p:cNvPr id="3" name="Subtitle 2"/>
          <p:cNvSpPr>
            <a:spLocks noGrp="1"/>
          </p:cNvSpPr>
          <p:nvPr>
            <p:ph type="subTitle" idx="1"/>
          </p:nvPr>
        </p:nvSpPr>
        <p:spPr/>
        <p:txBody>
          <a:bodyPr/>
          <a:lstStyle/>
          <a:p>
            <a:r>
              <a:rPr lang="en-US" dirty="0" smtClean="0"/>
              <a:t>By Prof Ronak </a:t>
            </a:r>
            <a:r>
              <a:rPr lang="en-US" dirty="0" err="1" smtClean="0"/>
              <a:t>Sheth</a:t>
            </a:r>
            <a:endParaRPr lang="en-US" dirty="0"/>
          </a:p>
        </p:txBody>
      </p:sp>
    </p:spTree>
    <p:extLst>
      <p:ext uri="{BB962C8B-B14F-4D97-AF65-F5344CB8AC3E}">
        <p14:creationId xmlns:p14="http://schemas.microsoft.com/office/powerpoint/2010/main" val="189628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BASICS</a:t>
            </a:r>
            <a:endParaRPr lang="en-US" dirty="0"/>
          </a:p>
        </p:txBody>
      </p:sp>
      <p:sp>
        <p:nvSpPr>
          <p:cNvPr id="3" name="Content Placeholder 2"/>
          <p:cNvSpPr>
            <a:spLocks noGrp="1"/>
          </p:cNvSpPr>
          <p:nvPr>
            <p:ph idx="1"/>
          </p:nvPr>
        </p:nvSpPr>
        <p:spPr/>
        <p:txBody>
          <a:bodyPr/>
          <a:lstStyle/>
          <a:p>
            <a:r>
              <a:rPr lang="en-US" b="1" dirty="0"/>
              <a:t>The Three States</a:t>
            </a:r>
          </a:p>
          <a:p>
            <a:r>
              <a:rPr lang="en-US" u="sng" dirty="0"/>
              <a:t>Modified </a:t>
            </a:r>
            <a:r>
              <a:rPr lang="en-US" dirty="0"/>
              <a:t>means that you have changed the file but have not committed it to your database yet.</a:t>
            </a:r>
          </a:p>
          <a:p>
            <a:r>
              <a:rPr lang="en-US" u="sng" dirty="0"/>
              <a:t>Staged </a:t>
            </a:r>
            <a:r>
              <a:rPr lang="en-US" dirty="0"/>
              <a:t>means that you have marked a modified file in its current version to go into your next commit snapshot.</a:t>
            </a:r>
          </a:p>
          <a:p>
            <a:r>
              <a:rPr lang="en-US" u="sng" dirty="0"/>
              <a:t>Committed </a:t>
            </a:r>
            <a:r>
              <a:rPr lang="en-US" dirty="0"/>
              <a:t>means that the data is safely stored in your local database.</a:t>
            </a:r>
          </a:p>
          <a:p>
            <a:endParaRPr lang="en-US" dirty="0"/>
          </a:p>
        </p:txBody>
      </p:sp>
    </p:spTree>
    <p:extLst>
      <p:ext uri="{BB962C8B-B14F-4D97-AF65-F5344CB8AC3E}">
        <p14:creationId xmlns:p14="http://schemas.microsoft.com/office/powerpoint/2010/main" val="214424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1"/>
            <a:r>
              <a:rPr lang="en-US" dirty="0">
                <a:hlinkClick r:id="rId2"/>
              </a:rPr>
              <a:t>https://</a:t>
            </a:r>
            <a:r>
              <a:rPr lang="en-US" dirty="0" smtClean="0">
                <a:hlinkClick r:id="rId2"/>
              </a:rPr>
              <a:t>www.atlassian.com/git/tutorials/source-code-management</a:t>
            </a:r>
            <a:endParaRPr lang="en-US" dirty="0" smtClean="0"/>
          </a:p>
          <a:p>
            <a:pPr lvl="1"/>
            <a:r>
              <a:rPr lang="en-US" dirty="0">
                <a:hlinkClick r:id="rId3"/>
              </a:rPr>
              <a:t>https://</a:t>
            </a:r>
            <a:r>
              <a:rPr lang="en-US" dirty="0" smtClean="0">
                <a:hlinkClick r:id="rId3"/>
              </a:rPr>
              <a:t>git-scm.com/book/en/v2/Getting-Started-About-Version-Control</a:t>
            </a:r>
            <a:endParaRPr lang="en-US" dirty="0" smtClean="0"/>
          </a:p>
          <a:p>
            <a:pPr lvl="1"/>
            <a:endParaRPr lang="en-US" dirty="0"/>
          </a:p>
        </p:txBody>
      </p:sp>
    </p:spTree>
    <p:extLst>
      <p:ext uri="{BB962C8B-B14F-4D97-AF65-F5344CB8AC3E}">
        <p14:creationId xmlns:p14="http://schemas.microsoft.com/office/powerpoint/2010/main" val="205266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Souce</a:t>
            </a:r>
            <a:r>
              <a:rPr lang="en-US" dirty="0" smtClean="0"/>
              <a:t> CODE MANAGEMENT</a:t>
            </a:r>
            <a:endParaRPr lang="en-US" dirty="0"/>
          </a:p>
        </p:txBody>
      </p:sp>
      <p:sp>
        <p:nvSpPr>
          <p:cNvPr id="3" name="Content Placeholder 2"/>
          <p:cNvSpPr>
            <a:spLocks noGrp="1"/>
          </p:cNvSpPr>
          <p:nvPr>
            <p:ph idx="1"/>
          </p:nvPr>
        </p:nvSpPr>
        <p:spPr>
          <a:xfrm>
            <a:off x="1024127" y="1812588"/>
            <a:ext cx="9720073" cy="4023360"/>
          </a:xfrm>
        </p:spPr>
        <p:txBody>
          <a:bodyPr/>
          <a:lstStyle/>
          <a:p>
            <a:r>
              <a:rPr lang="en-US" dirty="0"/>
              <a:t>Source code management (SCM) is used to track modifications to a source code repository. </a:t>
            </a:r>
            <a:endParaRPr lang="en-US" dirty="0" smtClean="0"/>
          </a:p>
          <a:p>
            <a:r>
              <a:rPr lang="en-US" dirty="0" smtClean="0"/>
              <a:t>SCM </a:t>
            </a:r>
            <a:r>
              <a:rPr lang="en-US" dirty="0"/>
              <a:t>tracks a running history of changes to a code base </a:t>
            </a:r>
            <a:r>
              <a:rPr lang="en-US" dirty="0" smtClean="0"/>
              <a:t>when </a:t>
            </a:r>
            <a:r>
              <a:rPr lang="en-US" dirty="0"/>
              <a:t>merging updates from multiple contributors. </a:t>
            </a:r>
            <a:endParaRPr lang="en-US" dirty="0" smtClean="0"/>
          </a:p>
          <a:p>
            <a:r>
              <a:rPr lang="en-US" dirty="0" smtClean="0"/>
              <a:t>SCM </a:t>
            </a:r>
            <a:r>
              <a:rPr lang="en-US" dirty="0"/>
              <a:t>is also synonymous with Version control. </a:t>
            </a:r>
          </a:p>
        </p:txBody>
      </p:sp>
    </p:spTree>
    <p:extLst>
      <p:ext uri="{BB962C8B-B14F-4D97-AF65-F5344CB8AC3E}">
        <p14:creationId xmlns:p14="http://schemas.microsoft.com/office/powerpoint/2010/main" val="30433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SCM</a:t>
            </a:r>
            <a:endParaRPr lang="en-US" dirty="0"/>
          </a:p>
        </p:txBody>
      </p:sp>
      <p:sp>
        <p:nvSpPr>
          <p:cNvPr id="3" name="Content Placeholder 2"/>
          <p:cNvSpPr>
            <a:spLocks noGrp="1"/>
          </p:cNvSpPr>
          <p:nvPr>
            <p:ph idx="1"/>
          </p:nvPr>
        </p:nvSpPr>
        <p:spPr/>
        <p:txBody>
          <a:bodyPr/>
          <a:lstStyle/>
          <a:p>
            <a:r>
              <a:rPr lang="en-US" dirty="0"/>
              <a:t>When multiple developers are working within a shared codebase it is a common occurrence to make edits to a shared piece of code. </a:t>
            </a:r>
            <a:endParaRPr lang="en-US" dirty="0" smtClean="0"/>
          </a:p>
          <a:p>
            <a:r>
              <a:rPr lang="en-US" dirty="0" smtClean="0"/>
              <a:t>Separate </a:t>
            </a:r>
            <a:r>
              <a:rPr lang="en-US" dirty="0"/>
              <a:t>developers may be working on a seemingly isolated feature, however this feature may use a shared code module. </a:t>
            </a:r>
            <a:endParaRPr lang="en-US" dirty="0" smtClean="0"/>
          </a:p>
          <a:p>
            <a:r>
              <a:rPr lang="en-US" dirty="0" smtClean="0"/>
              <a:t>Therefore </a:t>
            </a:r>
            <a:r>
              <a:rPr lang="en-US" dirty="0"/>
              <a:t>developer 1 working on Feature 1 could make some edits and find out later that Developer 2 working on Feature 2 has conflicting edits</a:t>
            </a:r>
            <a:r>
              <a:rPr lang="en-US" dirty="0" smtClean="0"/>
              <a:t>.</a:t>
            </a:r>
          </a:p>
          <a:p>
            <a:r>
              <a:rPr lang="en-US" dirty="0"/>
              <a:t>Before the adoption of SCM this was a nightmare scenario. </a:t>
            </a:r>
            <a:endParaRPr lang="en-US" dirty="0" smtClean="0"/>
          </a:p>
          <a:p>
            <a:r>
              <a:rPr lang="en-US" dirty="0"/>
              <a:t>SCM brought version control safeguards to prevent loss of work due to conflict overwriting. These safeguards work by tracking changes from each individual developer and identifying areas of conflict and preventing overwrites.</a:t>
            </a:r>
          </a:p>
        </p:txBody>
      </p:sp>
    </p:spTree>
    <p:extLst>
      <p:ext uri="{BB962C8B-B14F-4D97-AF65-F5344CB8AC3E}">
        <p14:creationId xmlns:p14="http://schemas.microsoft.com/office/powerpoint/2010/main" val="52025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CONTROL(Part of SCM)</a:t>
            </a:r>
            <a:endParaRPr lang="en-US" dirty="0"/>
          </a:p>
        </p:txBody>
      </p:sp>
      <p:sp>
        <p:nvSpPr>
          <p:cNvPr id="3" name="Content Placeholder 2"/>
          <p:cNvSpPr>
            <a:spLocks noGrp="1"/>
          </p:cNvSpPr>
          <p:nvPr>
            <p:ph idx="1"/>
          </p:nvPr>
        </p:nvSpPr>
        <p:spPr/>
        <p:txBody>
          <a:bodyPr/>
          <a:lstStyle/>
          <a:p>
            <a:r>
              <a:rPr lang="en-US" dirty="0"/>
              <a:t>Version control is a system that records changes to a file or set of files over time so that you can recall specific versions later</a:t>
            </a:r>
          </a:p>
          <a:p>
            <a:r>
              <a:rPr lang="en-US" dirty="0" smtClean="0"/>
              <a:t>1) Local Version Control</a:t>
            </a:r>
          </a:p>
          <a:p>
            <a:r>
              <a:rPr lang="en-US" dirty="0" smtClean="0"/>
              <a:t>2) Centralized </a:t>
            </a:r>
            <a:r>
              <a:rPr lang="en-US" dirty="0"/>
              <a:t>Version </a:t>
            </a:r>
            <a:r>
              <a:rPr lang="en-US" dirty="0" smtClean="0"/>
              <a:t>Control</a:t>
            </a:r>
          </a:p>
          <a:p>
            <a:r>
              <a:rPr lang="en-US" dirty="0" smtClean="0"/>
              <a:t>3) Distributed Version Control</a:t>
            </a:r>
            <a:endParaRPr lang="en-US" dirty="0"/>
          </a:p>
        </p:txBody>
      </p:sp>
    </p:spTree>
    <p:extLst>
      <p:ext uri="{BB962C8B-B14F-4D97-AF65-F5344CB8AC3E}">
        <p14:creationId xmlns:p14="http://schemas.microsoft.com/office/powerpoint/2010/main" val="326634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1499616"/>
          </a:xfrm>
        </p:spPr>
        <p:txBody>
          <a:bodyPr/>
          <a:lstStyle/>
          <a:p>
            <a:r>
              <a:rPr lang="en-US" dirty="0" smtClean="0"/>
              <a:t>Local Version CONTROL</a:t>
            </a:r>
            <a:endParaRPr lang="en-US" dirty="0"/>
          </a:p>
        </p:txBody>
      </p:sp>
      <p:sp>
        <p:nvSpPr>
          <p:cNvPr id="3" name="Content Placeholder 2"/>
          <p:cNvSpPr>
            <a:spLocks noGrp="1"/>
          </p:cNvSpPr>
          <p:nvPr>
            <p:ph idx="1"/>
          </p:nvPr>
        </p:nvSpPr>
        <p:spPr>
          <a:xfrm>
            <a:off x="4802245" y="1171705"/>
            <a:ext cx="7084956" cy="5365282"/>
          </a:xfrm>
        </p:spPr>
        <p:txBody>
          <a:bodyPr>
            <a:normAutofit/>
          </a:bodyPr>
          <a:lstStyle/>
          <a:p>
            <a:r>
              <a:rPr lang="en-US" dirty="0"/>
              <a:t>Many people’s version-control method of choice is to copy files into another directory (perhaps a time-stamped directory, if they’re clever). </a:t>
            </a:r>
            <a:endParaRPr lang="en-US" dirty="0" smtClean="0"/>
          </a:p>
          <a:p>
            <a:r>
              <a:rPr lang="en-US" dirty="0" smtClean="0"/>
              <a:t>This </a:t>
            </a:r>
            <a:r>
              <a:rPr lang="en-US" dirty="0"/>
              <a:t>approach is very common because it is so simple, but it is also incredibly error prone. It is easy to forget which directory you’re in and accidentally write to the wrong file or copy over files you don’t mean to</a:t>
            </a:r>
            <a:r>
              <a:rPr lang="en-US" dirty="0" smtClean="0"/>
              <a:t>.</a:t>
            </a:r>
          </a:p>
          <a:p>
            <a:r>
              <a:rPr lang="en-US" dirty="0" smtClean="0"/>
              <a:t>One </a:t>
            </a:r>
            <a:r>
              <a:rPr lang="en-US" dirty="0"/>
              <a:t>of the most popular VCS tools was a system called </a:t>
            </a:r>
            <a:r>
              <a:rPr lang="en-US" dirty="0" smtClean="0"/>
              <a:t>RCS(Revision Control System), </a:t>
            </a:r>
            <a:r>
              <a:rPr lang="en-US" dirty="0"/>
              <a:t>which is still distributed with many computers today</a:t>
            </a:r>
            <a:r>
              <a:rPr lang="en-US" dirty="0" smtClean="0"/>
              <a:t>.</a:t>
            </a:r>
          </a:p>
          <a:p>
            <a:r>
              <a:rPr lang="en-US" dirty="0" smtClean="0"/>
              <a:t> </a:t>
            </a:r>
            <a:r>
              <a:rPr lang="en-US" dirty="0">
                <a:hlinkClick r:id="rId2"/>
              </a:rPr>
              <a:t>RCS</a:t>
            </a:r>
            <a:r>
              <a:rPr lang="en-US" dirty="0"/>
              <a:t> works by keeping patch sets (that is, the differences between files) in a special format on disk; it can then re-create what any file looked like at any point in time by adding up all the patches.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60" y="1392199"/>
            <a:ext cx="3933436" cy="4522218"/>
          </a:xfrm>
          <a:prstGeom prst="rect">
            <a:avLst/>
          </a:prstGeom>
        </p:spPr>
      </p:pic>
    </p:spTree>
    <p:extLst>
      <p:ext uri="{BB962C8B-B14F-4D97-AF65-F5344CB8AC3E}">
        <p14:creationId xmlns:p14="http://schemas.microsoft.com/office/powerpoint/2010/main" val="116487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Version Control</a:t>
            </a:r>
            <a:br>
              <a:rPr lang="en-US" dirty="0"/>
            </a:br>
            <a:endParaRPr lang="en-US" dirty="0"/>
          </a:p>
        </p:txBody>
      </p:sp>
      <p:sp>
        <p:nvSpPr>
          <p:cNvPr id="3" name="Content Placeholder 2"/>
          <p:cNvSpPr>
            <a:spLocks noGrp="1"/>
          </p:cNvSpPr>
          <p:nvPr>
            <p:ph idx="1"/>
          </p:nvPr>
        </p:nvSpPr>
        <p:spPr>
          <a:xfrm>
            <a:off x="5557737" y="1449016"/>
            <a:ext cx="3941324" cy="4023360"/>
          </a:xfrm>
        </p:spPr>
        <p:txBody>
          <a:bodyPr>
            <a:normAutofit fontScale="85000" lnSpcReduction="20000"/>
          </a:bodyPr>
          <a:lstStyle/>
          <a:p>
            <a:r>
              <a:rPr lang="en-US" dirty="0"/>
              <a:t>The next major issue that people encounter is that they need to collaborate with developers on other systems. To deal with this problem, Centralized Version Control Systems (CVCSs) were developed. </a:t>
            </a:r>
          </a:p>
          <a:p>
            <a:r>
              <a:rPr lang="en-US" dirty="0" smtClean="0"/>
              <a:t>These </a:t>
            </a:r>
            <a:r>
              <a:rPr lang="en-US" dirty="0"/>
              <a:t>systems </a:t>
            </a:r>
            <a:r>
              <a:rPr lang="en-US" dirty="0" smtClean="0"/>
              <a:t>have </a:t>
            </a:r>
            <a:r>
              <a:rPr lang="en-US" dirty="0"/>
              <a:t>a single server that contains all the versioned files, and a number of clients that check out files from that central place. </a:t>
            </a:r>
            <a:endParaRPr lang="en-US" dirty="0" smtClean="0"/>
          </a:p>
          <a:p>
            <a:r>
              <a:rPr lang="en-US" u="sng" dirty="0"/>
              <a:t>Advantage: </a:t>
            </a:r>
            <a:r>
              <a:rPr lang="en-US" dirty="0"/>
              <a:t>everyone knows to a certain degree what everyone else on the project is doing. Administrators have fine-grained control over who can do </a:t>
            </a:r>
            <a:r>
              <a:rPr lang="en-US" dirty="0" smtClean="0"/>
              <a:t>what.</a:t>
            </a:r>
          </a:p>
          <a:p>
            <a:r>
              <a:rPr lang="en-US" u="sng" dirty="0" smtClean="0"/>
              <a:t>Disadvantage</a:t>
            </a:r>
            <a:r>
              <a:rPr lang="en-US" dirty="0" smtClean="0"/>
              <a:t>: single point of failure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17" y="1449016"/>
            <a:ext cx="3803515" cy="3567409"/>
          </a:xfrm>
          <a:prstGeom prst="rect">
            <a:avLst/>
          </a:prstGeom>
        </p:spPr>
      </p:pic>
    </p:spTree>
    <p:extLst>
      <p:ext uri="{BB962C8B-B14F-4D97-AF65-F5344CB8AC3E}">
        <p14:creationId xmlns:p14="http://schemas.microsoft.com/office/powerpoint/2010/main" val="221825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Version </a:t>
            </a:r>
            <a:r>
              <a:rPr lang="en-US" dirty="0"/>
              <a:t>Control</a:t>
            </a:r>
          </a:p>
        </p:txBody>
      </p:sp>
      <p:sp>
        <p:nvSpPr>
          <p:cNvPr id="3" name="Content Placeholder 2"/>
          <p:cNvSpPr>
            <a:spLocks noGrp="1"/>
          </p:cNvSpPr>
          <p:nvPr>
            <p:ph idx="1"/>
          </p:nvPr>
        </p:nvSpPr>
        <p:spPr>
          <a:xfrm>
            <a:off x="6271098" y="2286000"/>
            <a:ext cx="4473103" cy="4023360"/>
          </a:xfrm>
        </p:spPr>
        <p:txBody>
          <a:bodyPr>
            <a:normAutofit fontScale="92500"/>
          </a:bodyPr>
          <a:lstStyle/>
          <a:p>
            <a:r>
              <a:rPr lang="en-US" dirty="0"/>
              <a:t>DVCS (such as </a:t>
            </a:r>
            <a:r>
              <a:rPr lang="en-US" dirty="0" err="1"/>
              <a:t>Git</a:t>
            </a:r>
            <a:r>
              <a:rPr lang="en-US" dirty="0"/>
              <a:t>, Mercurial, Bazaar or </a:t>
            </a:r>
            <a:r>
              <a:rPr lang="en-US" dirty="0" err="1"/>
              <a:t>Darcs</a:t>
            </a:r>
            <a:r>
              <a:rPr lang="en-US" dirty="0"/>
              <a:t>), clients don’t just check out the latest snapshot of the files; rather, they fully mirror the repository, including its full history. </a:t>
            </a:r>
            <a:endParaRPr lang="en-US" dirty="0" smtClean="0"/>
          </a:p>
          <a:p>
            <a:r>
              <a:rPr lang="en-US" dirty="0" smtClean="0"/>
              <a:t>Thus</a:t>
            </a:r>
            <a:r>
              <a:rPr lang="en-US" dirty="0"/>
              <a:t>, if any server dies, and these systems were collaborating via that server, any of the client repositories can be copied back up to the server to restore it</a:t>
            </a:r>
            <a:r>
              <a:rPr lang="en-US" dirty="0" smtClean="0"/>
              <a:t>.</a:t>
            </a:r>
          </a:p>
          <a:p>
            <a:endParaRPr lang="en-US" dirty="0"/>
          </a:p>
          <a:p>
            <a:r>
              <a:rPr lang="en-US" dirty="0" smtClean="0"/>
              <a:t> </a:t>
            </a:r>
            <a:r>
              <a:rPr lang="en-US" dirty="0"/>
              <a:t>Every clone is really a full backup of all the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1587617"/>
            <a:ext cx="4108356" cy="4920187"/>
          </a:xfrm>
          <a:prstGeom prst="rect">
            <a:avLst/>
          </a:prstGeom>
        </p:spPr>
      </p:pic>
    </p:spTree>
    <p:extLst>
      <p:ext uri="{BB962C8B-B14F-4D97-AF65-F5344CB8AC3E}">
        <p14:creationId xmlns:p14="http://schemas.microsoft.com/office/powerpoint/2010/main" val="174971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Git</a:t>
            </a:r>
            <a:r>
              <a:rPr lang="en-US" dirty="0" smtClean="0"/>
              <a:t> : EXAMPLE OF DISTRIBUTED VERSION CONTROL SYSTEM</a:t>
            </a:r>
            <a:br>
              <a:rPr lang="en-US" dirty="0" smtClean="0"/>
            </a:br>
            <a:r>
              <a:rPr lang="en-US" dirty="0" smtClean="0"/>
              <a:t>HISTORY</a:t>
            </a:r>
            <a:endParaRPr lang="en-US" dirty="0"/>
          </a:p>
        </p:txBody>
      </p:sp>
      <p:sp>
        <p:nvSpPr>
          <p:cNvPr id="3" name="Content Placeholder 2"/>
          <p:cNvSpPr>
            <a:spLocks noGrp="1"/>
          </p:cNvSpPr>
          <p:nvPr>
            <p:ph idx="1"/>
          </p:nvPr>
        </p:nvSpPr>
        <p:spPr/>
        <p:txBody>
          <a:bodyPr>
            <a:normAutofit fontScale="85000" lnSpcReduction="20000"/>
          </a:bodyPr>
          <a:lstStyle/>
          <a:p>
            <a:r>
              <a:rPr lang="en-US" dirty="0"/>
              <a:t>During the early years of the Linux kernel maintenance (1991–2002), changes to the software were passed around as patches and archived files. In 2002, the Linux kernel project began using a proprietary DVCS called </a:t>
            </a:r>
            <a:r>
              <a:rPr lang="en-US" dirty="0" err="1"/>
              <a:t>BitKeeper</a:t>
            </a:r>
            <a:r>
              <a:rPr lang="en-US" dirty="0" smtClean="0"/>
              <a:t>.</a:t>
            </a:r>
          </a:p>
          <a:p>
            <a:endParaRPr lang="en-US" dirty="0"/>
          </a:p>
          <a:p>
            <a:r>
              <a:rPr lang="en-US" dirty="0"/>
              <a:t>n 2005, the relationship between the community that developed the Linux kernel and the commercial company that developed </a:t>
            </a:r>
            <a:r>
              <a:rPr lang="en-US" dirty="0" err="1"/>
              <a:t>BitKeeper</a:t>
            </a:r>
            <a:r>
              <a:rPr lang="en-US" dirty="0"/>
              <a:t> broke down, and the tool’s free-of-charge status was revoked. This prompted the Linux development community (and in particular Linus Torvalds, the creator of Linux) to develop their own tool based on some of the lessons they learned while using </a:t>
            </a:r>
            <a:r>
              <a:rPr lang="en-US" dirty="0" err="1"/>
              <a:t>BitKeeper</a:t>
            </a:r>
            <a:r>
              <a:rPr lang="en-US" dirty="0"/>
              <a:t>. Some of the goals of the new system were as follows:</a:t>
            </a:r>
          </a:p>
          <a:p>
            <a:r>
              <a:rPr lang="en-US" dirty="0" smtClean="0"/>
              <a:t>Speed ,Simple design, Strong </a:t>
            </a:r>
            <a:r>
              <a:rPr lang="en-US" dirty="0"/>
              <a:t>support for non-linear development (thousands of parallel branches</a:t>
            </a:r>
            <a:r>
              <a:rPr lang="en-US" dirty="0" smtClean="0"/>
              <a:t>),Fully distributed ,Able </a:t>
            </a:r>
            <a:r>
              <a:rPr lang="en-US" dirty="0"/>
              <a:t>to handle large projects like the Linux kernel efficiently (speed and data size)</a:t>
            </a:r>
          </a:p>
          <a:p>
            <a:r>
              <a:rPr lang="en-US" dirty="0"/>
              <a:t>Since its birth in 2005, </a:t>
            </a:r>
            <a:r>
              <a:rPr lang="en-US" dirty="0" err="1"/>
              <a:t>Git</a:t>
            </a:r>
            <a:r>
              <a:rPr lang="en-US" dirty="0"/>
              <a:t> has evolved and matured to be easy to use and yet retain these initial qualities. It’s amazingly fast, it’s very efficient with large projects, and it has an incredible branching system for non-linear </a:t>
            </a:r>
            <a:r>
              <a:rPr lang="en-US" dirty="0" smtClean="0"/>
              <a:t>development</a:t>
            </a:r>
            <a:endParaRPr lang="en-US" dirty="0"/>
          </a:p>
        </p:txBody>
      </p:sp>
    </p:spTree>
    <p:extLst>
      <p:ext uri="{BB962C8B-B14F-4D97-AF65-F5344CB8AC3E}">
        <p14:creationId xmlns:p14="http://schemas.microsoft.com/office/powerpoint/2010/main" val="85161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a:t>
            </a:r>
            <a:r>
              <a:rPr lang="en-US" b="1" dirty="0"/>
              <a:t>Snapshots, Not Differences</a:t>
            </a:r>
          </a:p>
          <a:p>
            <a:r>
              <a:rPr lang="en-US" dirty="0" err="1"/>
              <a:t>Git</a:t>
            </a:r>
            <a:r>
              <a:rPr lang="en-US" dirty="0"/>
              <a:t> basically takes a picture of what all your files look like at that moment and stores a reference to that snapshot. To be efficient, if files have not changed, </a:t>
            </a:r>
            <a:r>
              <a:rPr lang="en-US" dirty="0" err="1"/>
              <a:t>Git</a:t>
            </a:r>
            <a:r>
              <a:rPr lang="en-US" dirty="0"/>
              <a:t> doesn’t store the file again, just a link to the previous identical file it has already stored. </a:t>
            </a:r>
            <a:r>
              <a:rPr lang="en-US" dirty="0" err="1"/>
              <a:t>Git</a:t>
            </a:r>
            <a:r>
              <a:rPr lang="en-US" dirty="0"/>
              <a:t> thinks about its data more like a </a:t>
            </a:r>
            <a:r>
              <a:rPr lang="en-US" b="1" dirty="0"/>
              <a:t>stream of </a:t>
            </a:r>
            <a:r>
              <a:rPr lang="en-US" b="1" dirty="0" smtClean="0"/>
              <a:t>snapshots</a:t>
            </a:r>
          </a:p>
          <a:p>
            <a:r>
              <a:rPr lang="en-US" b="1" dirty="0"/>
              <a:t>2) Nearly Every Operation Is Local</a:t>
            </a:r>
          </a:p>
          <a:p>
            <a:r>
              <a:rPr lang="en-US" dirty="0"/>
              <a:t>Most operations in </a:t>
            </a:r>
            <a:r>
              <a:rPr lang="en-US" dirty="0" err="1"/>
              <a:t>Git</a:t>
            </a:r>
            <a:r>
              <a:rPr lang="en-US" dirty="0"/>
              <a:t> need only local files and resources to operate — generally no information is needed from another computer on your </a:t>
            </a:r>
            <a:r>
              <a:rPr lang="en-US" dirty="0" smtClean="0"/>
              <a:t>network</a:t>
            </a:r>
          </a:p>
          <a:p>
            <a:r>
              <a:rPr lang="en-US" dirty="0" smtClean="0"/>
              <a:t>3) </a:t>
            </a:r>
            <a:r>
              <a:rPr lang="en-US" b="1" dirty="0" err="1"/>
              <a:t>Git</a:t>
            </a:r>
            <a:r>
              <a:rPr lang="en-US" b="1" dirty="0"/>
              <a:t> Has Integrity</a:t>
            </a:r>
          </a:p>
          <a:p>
            <a:r>
              <a:rPr lang="en-US" dirty="0"/>
              <a:t>Everything in </a:t>
            </a:r>
            <a:r>
              <a:rPr lang="en-US" dirty="0" err="1"/>
              <a:t>Git</a:t>
            </a:r>
            <a:r>
              <a:rPr lang="en-US" dirty="0"/>
              <a:t> is </a:t>
            </a:r>
            <a:r>
              <a:rPr lang="en-US" dirty="0" err="1"/>
              <a:t>checksummed</a:t>
            </a:r>
            <a:r>
              <a:rPr lang="en-US" dirty="0"/>
              <a:t> before it is stored and is then referred to by that checksum. This means it’s impossible to change the contents of any file or directory without </a:t>
            </a:r>
            <a:r>
              <a:rPr lang="en-US" dirty="0" err="1"/>
              <a:t>Git</a:t>
            </a:r>
            <a:r>
              <a:rPr lang="en-US" dirty="0"/>
              <a:t> knowing about it. This functionality is built into </a:t>
            </a:r>
            <a:r>
              <a:rPr lang="en-US" dirty="0" err="1"/>
              <a:t>Git</a:t>
            </a:r>
            <a:r>
              <a:rPr lang="en-US" dirty="0"/>
              <a:t> at the lowest levels and is integral to its philosophy.</a:t>
            </a:r>
          </a:p>
        </p:txBody>
      </p:sp>
    </p:spTree>
    <p:extLst>
      <p:ext uri="{BB962C8B-B14F-4D97-AF65-F5344CB8AC3E}">
        <p14:creationId xmlns:p14="http://schemas.microsoft.com/office/powerpoint/2010/main" val="3595127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44</TotalTime>
  <Words>901</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SCM and Git Hub Intro</vt:lpstr>
      <vt:lpstr>Souce CODE MANAGEMENT</vt:lpstr>
      <vt:lpstr>IMPORTANCE of SCM</vt:lpstr>
      <vt:lpstr>VERSION CONTROL(Part of SCM)</vt:lpstr>
      <vt:lpstr>Local Version CONTROL</vt:lpstr>
      <vt:lpstr>Centralized Version Control </vt:lpstr>
      <vt:lpstr>DISTRIBUTED Version Control</vt:lpstr>
      <vt:lpstr>Git : EXAMPLE OF DISTRIBUTED VERSION CONTROL SYSTEM HISTORY</vt:lpstr>
      <vt:lpstr>GIT </vt:lpstr>
      <vt:lpstr>GIT: BASICS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SCM and Git Hub Intro</dc:title>
  <dc:creator>Ronak</dc:creator>
  <cp:lastModifiedBy>Ronak</cp:lastModifiedBy>
  <cp:revision>7</cp:revision>
  <dcterms:created xsi:type="dcterms:W3CDTF">2021-09-09T04:27:20Z</dcterms:created>
  <dcterms:modified xsi:type="dcterms:W3CDTF">2021-09-09T05:11:58Z</dcterms:modified>
</cp:coreProperties>
</file>