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56" r:id="rId205"/>
    <p:sldId id="457" r:id="rId206"/>
    <p:sldId id="458" r:id="rId207"/>
    <p:sldId id="459" r:id="rId208"/>
    <p:sldId id="460" r:id="rId209"/>
    <p:sldId id="461" r:id="rId210"/>
    <p:sldId id="462" r:id="rId211"/>
    <p:sldId id="463" r:id="rId212"/>
    <p:sldId id="464" r:id="rId213"/>
    <p:sldId id="465" r:id="rId214"/>
    <p:sldId id="466" r:id="rId215"/>
    <p:sldId id="467" r:id="rId216"/>
    <p:sldId id="468" r:id="rId217"/>
    <p:sldId id="469" r:id="rId218"/>
    <p:sldId id="470" r:id="rId219"/>
    <p:sldId id="471" r:id="rId220"/>
    <p:sldId id="472" r:id="rId221"/>
    <p:sldId id="473" r:id="rId222"/>
    <p:sldId id="474" r:id="rId223"/>
    <p:sldId id="475" r:id="rId224"/>
    <p:sldId id="476" r:id="rId225"/>
    <p:sldId id="477" r:id="rId226"/>
    <p:sldId id="478" r:id="rId227"/>
    <p:sldId id="479" r:id="rId228"/>
  </p:sldIdLst>
  <p:sldSz cy="5143500" cx="9144000"/>
  <p:notesSz cx="6858000" cy="9144000"/>
  <p:embeddedFontLst>
    <p:embeddedFont>
      <p:font typeface="Raleway"/>
      <p:regular r:id="rId229"/>
      <p:bold r:id="rId230"/>
      <p:italic r:id="rId231"/>
      <p:boldItalic r:id="rId232"/>
    </p:embeddedFont>
    <p:embeddedFont>
      <p:font typeface="Roboto Thin"/>
      <p:regular r:id="rId233"/>
      <p:bold r:id="rId234"/>
      <p:italic r:id="rId235"/>
      <p:boldItalic r:id="rId236"/>
    </p:embeddedFont>
    <p:embeddedFont>
      <p:font typeface="Roboto"/>
      <p:regular r:id="rId237"/>
      <p:bold r:id="rId238"/>
      <p:italic r:id="rId239"/>
      <p:boldItalic r:id="rId240"/>
    </p:embeddedFont>
    <p:embeddedFont>
      <p:font typeface="Roboto Medium"/>
      <p:regular r:id="rId241"/>
      <p:bold r:id="rId242"/>
      <p:italic r:id="rId243"/>
      <p:boldItalic r:id="rId244"/>
    </p:embeddedFont>
    <p:embeddedFont>
      <p:font typeface="Open Sans"/>
      <p:regular r:id="rId245"/>
      <p:bold r:id="rId246"/>
      <p:italic r:id="rId247"/>
      <p:boldItalic r:id="rId2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194" Type="http://schemas.openxmlformats.org/officeDocument/2006/relationships/slide" Target="slides/slide19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98" Type="http://schemas.openxmlformats.org/officeDocument/2006/relationships/slide" Target="slides/slide194.xml"/><Relationship Id="rId14" Type="http://schemas.openxmlformats.org/officeDocument/2006/relationships/slide" Target="slides/slide10.xml"/><Relationship Id="rId197" Type="http://schemas.openxmlformats.org/officeDocument/2006/relationships/slide" Target="slides/slide193.xml"/><Relationship Id="rId17" Type="http://schemas.openxmlformats.org/officeDocument/2006/relationships/slide" Target="slides/slide13.xml"/><Relationship Id="rId196" Type="http://schemas.openxmlformats.org/officeDocument/2006/relationships/slide" Target="slides/slide192.xml"/><Relationship Id="rId16" Type="http://schemas.openxmlformats.org/officeDocument/2006/relationships/slide" Target="slides/slide12.xml"/><Relationship Id="rId195" Type="http://schemas.openxmlformats.org/officeDocument/2006/relationships/slide" Target="slides/slide191.xml"/><Relationship Id="rId19" Type="http://schemas.openxmlformats.org/officeDocument/2006/relationships/slide" Target="slides/slide15.xml"/><Relationship Id="rId18" Type="http://schemas.openxmlformats.org/officeDocument/2006/relationships/slide" Target="slides/slide14.xml"/><Relationship Id="rId199" Type="http://schemas.openxmlformats.org/officeDocument/2006/relationships/slide" Target="slides/slide195.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228" Type="http://schemas.openxmlformats.org/officeDocument/2006/relationships/slide" Target="slides/slide224.xml"/><Relationship Id="rId106" Type="http://schemas.openxmlformats.org/officeDocument/2006/relationships/slide" Target="slides/slide102.xml"/><Relationship Id="rId227" Type="http://schemas.openxmlformats.org/officeDocument/2006/relationships/slide" Target="slides/slide223.xml"/><Relationship Id="rId105" Type="http://schemas.openxmlformats.org/officeDocument/2006/relationships/slide" Target="slides/slide101.xml"/><Relationship Id="rId226" Type="http://schemas.openxmlformats.org/officeDocument/2006/relationships/slide" Target="slides/slide222.xml"/><Relationship Id="rId104" Type="http://schemas.openxmlformats.org/officeDocument/2006/relationships/slide" Target="slides/slide100.xml"/><Relationship Id="rId225" Type="http://schemas.openxmlformats.org/officeDocument/2006/relationships/slide" Target="slides/slide221.xml"/><Relationship Id="rId109" Type="http://schemas.openxmlformats.org/officeDocument/2006/relationships/slide" Target="slides/slide105.xml"/><Relationship Id="rId108" Type="http://schemas.openxmlformats.org/officeDocument/2006/relationships/slide" Target="slides/slide104.xml"/><Relationship Id="rId229" Type="http://schemas.openxmlformats.org/officeDocument/2006/relationships/font" Target="fonts/Raleway-regular.fntdata"/><Relationship Id="rId220" Type="http://schemas.openxmlformats.org/officeDocument/2006/relationships/slide" Target="slides/slide216.xml"/><Relationship Id="rId103" Type="http://schemas.openxmlformats.org/officeDocument/2006/relationships/slide" Target="slides/slide99.xml"/><Relationship Id="rId224" Type="http://schemas.openxmlformats.org/officeDocument/2006/relationships/slide" Target="slides/slide220.xml"/><Relationship Id="rId102" Type="http://schemas.openxmlformats.org/officeDocument/2006/relationships/slide" Target="slides/slide98.xml"/><Relationship Id="rId223" Type="http://schemas.openxmlformats.org/officeDocument/2006/relationships/slide" Target="slides/slide219.xml"/><Relationship Id="rId101" Type="http://schemas.openxmlformats.org/officeDocument/2006/relationships/slide" Target="slides/slide97.xml"/><Relationship Id="rId222" Type="http://schemas.openxmlformats.org/officeDocument/2006/relationships/slide" Target="slides/slide218.xml"/><Relationship Id="rId100" Type="http://schemas.openxmlformats.org/officeDocument/2006/relationships/slide" Target="slides/slide96.xml"/><Relationship Id="rId221" Type="http://schemas.openxmlformats.org/officeDocument/2006/relationships/slide" Target="slides/slide217.xml"/><Relationship Id="rId217" Type="http://schemas.openxmlformats.org/officeDocument/2006/relationships/slide" Target="slides/slide213.xml"/><Relationship Id="rId216" Type="http://schemas.openxmlformats.org/officeDocument/2006/relationships/slide" Target="slides/slide212.xml"/><Relationship Id="rId215" Type="http://schemas.openxmlformats.org/officeDocument/2006/relationships/slide" Target="slides/slide211.xml"/><Relationship Id="rId214" Type="http://schemas.openxmlformats.org/officeDocument/2006/relationships/slide" Target="slides/slide210.xml"/><Relationship Id="rId219" Type="http://schemas.openxmlformats.org/officeDocument/2006/relationships/slide" Target="slides/slide215.xml"/><Relationship Id="rId218" Type="http://schemas.openxmlformats.org/officeDocument/2006/relationships/slide" Target="slides/slide214.xml"/><Relationship Id="rId213" Type="http://schemas.openxmlformats.org/officeDocument/2006/relationships/slide" Target="slides/slide209.xml"/><Relationship Id="rId212" Type="http://schemas.openxmlformats.org/officeDocument/2006/relationships/slide" Target="slides/slide208.xml"/><Relationship Id="rId211" Type="http://schemas.openxmlformats.org/officeDocument/2006/relationships/slide" Target="slides/slide207.xml"/><Relationship Id="rId210" Type="http://schemas.openxmlformats.org/officeDocument/2006/relationships/slide" Target="slides/slide206.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248" Type="http://schemas.openxmlformats.org/officeDocument/2006/relationships/font" Target="fonts/OpenSans-boldItalic.fntdata"/><Relationship Id="rId126" Type="http://schemas.openxmlformats.org/officeDocument/2006/relationships/slide" Target="slides/slide122.xml"/><Relationship Id="rId247" Type="http://schemas.openxmlformats.org/officeDocument/2006/relationships/font" Target="fonts/OpenSans-italic.fntdata"/><Relationship Id="rId121" Type="http://schemas.openxmlformats.org/officeDocument/2006/relationships/slide" Target="slides/slide117.xml"/><Relationship Id="rId242" Type="http://schemas.openxmlformats.org/officeDocument/2006/relationships/font" Target="fonts/RobotoMedium-bold.fntdata"/><Relationship Id="rId120" Type="http://schemas.openxmlformats.org/officeDocument/2006/relationships/slide" Target="slides/slide116.xml"/><Relationship Id="rId241" Type="http://schemas.openxmlformats.org/officeDocument/2006/relationships/font" Target="fonts/RobotoMedium-regular.fntdata"/><Relationship Id="rId240" Type="http://schemas.openxmlformats.org/officeDocument/2006/relationships/font" Target="fonts/Roboto-boldItalic.fntdata"/><Relationship Id="rId125" Type="http://schemas.openxmlformats.org/officeDocument/2006/relationships/slide" Target="slides/slide121.xml"/><Relationship Id="rId246" Type="http://schemas.openxmlformats.org/officeDocument/2006/relationships/font" Target="fonts/OpenSans-bold.fntdata"/><Relationship Id="rId124" Type="http://schemas.openxmlformats.org/officeDocument/2006/relationships/slide" Target="slides/slide120.xml"/><Relationship Id="rId245" Type="http://schemas.openxmlformats.org/officeDocument/2006/relationships/font" Target="fonts/OpenSans-regular.fntdata"/><Relationship Id="rId123" Type="http://schemas.openxmlformats.org/officeDocument/2006/relationships/slide" Target="slides/slide119.xml"/><Relationship Id="rId244" Type="http://schemas.openxmlformats.org/officeDocument/2006/relationships/font" Target="fonts/RobotoMedium-boldItalic.fntdata"/><Relationship Id="rId122" Type="http://schemas.openxmlformats.org/officeDocument/2006/relationships/slide" Target="slides/slide118.xml"/><Relationship Id="rId243" Type="http://schemas.openxmlformats.org/officeDocument/2006/relationships/font" Target="fonts/RobotoMedium-italic.fntdata"/><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239" Type="http://schemas.openxmlformats.org/officeDocument/2006/relationships/font" Target="fonts/Roboto-italic.fntdata"/><Relationship Id="rId117" Type="http://schemas.openxmlformats.org/officeDocument/2006/relationships/slide" Target="slides/slide113.xml"/><Relationship Id="rId238" Type="http://schemas.openxmlformats.org/officeDocument/2006/relationships/font" Target="fonts/Roboto-bold.fntdata"/><Relationship Id="rId116" Type="http://schemas.openxmlformats.org/officeDocument/2006/relationships/slide" Target="slides/slide112.xml"/><Relationship Id="rId237" Type="http://schemas.openxmlformats.org/officeDocument/2006/relationships/font" Target="fonts/Roboto-regular.fntdata"/><Relationship Id="rId115" Type="http://schemas.openxmlformats.org/officeDocument/2006/relationships/slide" Target="slides/slide111.xml"/><Relationship Id="rId236" Type="http://schemas.openxmlformats.org/officeDocument/2006/relationships/font" Target="fonts/RobotoThin-boldItalic.fntdata"/><Relationship Id="rId119" Type="http://schemas.openxmlformats.org/officeDocument/2006/relationships/slide" Target="slides/slide115.xml"/><Relationship Id="rId110" Type="http://schemas.openxmlformats.org/officeDocument/2006/relationships/slide" Target="slides/slide106.xml"/><Relationship Id="rId231" Type="http://schemas.openxmlformats.org/officeDocument/2006/relationships/font" Target="fonts/Raleway-italic.fntdata"/><Relationship Id="rId230" Type="http://schemas.openxmlformats.org/officeDocument/2006/relationships/font" Target="fonts/Raleway-bold.fntdata"/><Relationship Id="rId114" Type="http://schemas.openxmlformats.org/officeDocument/2006/relationships/slide" Target="slides/slide110.xml"/><Relationship Id="rId235" Type="http://schemas.openxmlformats.org/officeDocument/2006/relationships/font" Target="fonts/RobotoThin-italic.fntdata"/><Relationship Id="rId113" Type="http://schemas.openxmlformats.org/officeDocument/2006/relationships/slide" Target="slides/slide109.xml"/><Relationship Id="rId234" Type="http://schemas.openxmlformats.org/officeDocument/2006/relationships/font" Target="fonts/RobotoThin-bold.fntdata"/><Relationship Id="rId112" Type="http://schemas.openxmlformats.org/officeDocument/2006/relationships/slide" Target="slides/slide108.xml"/><Relationship Id="rId233" Type="http://schemas.openxmlformats.org/officeDocument/2006/relationships/font" Target="fonts/RobotoThin-regular.fntdata"/><Relationship Id="rId111" Type="http://schemas.openxmlformats.org/officeDocument/2006/relationships/slide" Target="slides/slide107.xml"/><Relationship Id="rId232" Type="http://schemas.openxmlformats.org/officeDocument/2006/relationships/font" Target="fonts/Raleway-boldItalic.fntdata"/><Relationship Id="rId206" Type="http://schemas.openxmlformats.org/officeDocument/2006/relationships/slide" Target="slides/slide202.xml"/><Relationship Id="rId205" Type="http://schemas.openxmlformats.org/officeDocument/2006/relationships/slide" Target="slides/slide201.xml"/><Relationship Id="rId204" Type="http://schemas.openxmlformats.org/officeDocument/2006/relationships/slide" Target="slides/slide200.xml"/><Relationship Id="rId203" Type="http://schemas.openxmlformats.org/officeDocument/2006/relationships/slide" Target="slides/slide199.xml"/><Relationship Id="rId209" Type="http://schemas.openxmlformats.org/officeDocument/2006/relationships/slide" Target="slides/slide205.xml"/><Relationship Id="rId208" Type="http://schemas.openxmlformats.org/officeDocument/2006/relationships/slide" Target="slides/slide204.xml"/><Relationship Id="rId207" Type="http://schemas.openxmlformats.org/officeDocument/2006/relationships/slide" Target="slides/slide203.xml"/><Relationship Id="rId202" Type="http://schemas.openxmlformats.org/officeDocument/2006/relationships/slide" Target="slides/slide198.xml"/><Relationship Id="rId201" Type="http://schemas.openxmlformats.org/officeDocument/2006/relationships/slide" Target="slides/slide197.xml"/><Relationship Id="rId200"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All right so the first thing that I would do after we set the vision all the stuff is I would print out an entire Excel spreadsheet of your entire book every household it doesn't necessarily have to be every client account needs to be every single household and it within each household it needs to show your trailing twelve trailing 12-month production credits or Revenue we can use this term production credits of Revenue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4" name="Shape 1444"/>
        <p:cNvGrpSpPr/>
        <p:nvPr/>
      </p:nvGrpSpPr>
      <p:grpSpPr>
        <a:xfrm>
          <a:off x="0" y="0"/>
          <a:ext cx="0" cy="0"/>
          <a:chOff x="0" y="0"/>
          <a:chExt cx="0" cy="0"/>
        </a:xfrm>
      </p:grpSpPr>
      <p:sp>
        <p:nvSpPr>
          <p:cNvPr id="1445" name="Shape 1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6" name="Shape 14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1" name="Shape 1451"/>
        <p:cNvGrpSpPr/>
        <p:nvPr/>
      </p:nvGrpSpPr>
      <p:grpSpPr>
        <a:xfrm>
          <a:off x="0" y="0"/>
          <a:ext cx="0" cy="0"/>
          <a:chOff x="0" y="0"/>
          <a:chExt cx="0" cy="0"/>
        </a:xfrm>
      </p:grpSpPr>
      <p:sp>
        <p:nvSpPr>
          <p:cNvPr id="1452" name="Shape 1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3" name="Shape 1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1" name="Shape 1461"/>
        <p:cNvGrpSpPr/>
        <p:nvPr/>
      </p:nvGrpSpPr>
      <p:grpSpPr>
        <a:xfrm>
          <a:off x="0" y="0"/>
          <a:ext cx="0" cy="0"/>
          <a:chOff x="0" y="0"/>
          <a:chExt cx="0" cy="0"/>
        </a:xfrm>
      </p:grpSpPr>
      <p:sp>
        <p:nvSpPr>
          <p:cNvPr id="1462" name="Shape 1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3" name="Shape 14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Shape 1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2" name="Shape 14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5" name="Shape 1475"/>
        <p:cNvGrpSpPr/>
        <p:nvPr/>
      </p:nvGrpSpPr>
      <p:grpSpPr>
        <a:xfrm>
          <a:off x="0" y="0"/>
          <a:ext cx="0" cy="0"/>
          <a:chOff x="0" y="0"/>
          <a:chExt cx="0" cy="0"/>
        </a:xfrm>
      </p:grpSpPr>
      <p:sp>
        <p:nvSpPr>
          <p:cNvPr id="1476" name="Shape 1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7" name="Shape 1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2" name="Shape 1482"/>
        <p:cNvGrpSpPr/>
        <p:nvPr/>
      </p:nvGrpSpPr>
      <p:grpSpPr>
        <a:xfrm>
          <a:off x="0" y="0"/>
          <a:ext cx="0" cy="0"/>
          <a:chOff x="0" y="0"/>
          <a:chExt cx="0" cy="0"/>
        </a:xfrm>
      </p:grpSpPr>
      <p:sp>
        <p:nvSpPr>
          <p:cNvPr id="1483" name="Shape 1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4" name="Shape 1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9" name="Shape 1509"/>
        <p:cNvGrpSpPr/>
        <p:nvPr/>
      </p:nvGrpSpPr>
      <p:grpSpPr>
        <a:xfrm>
          <a:off x="0" y="0"/>
          <a:ext cx="0" cy="0"/>
          <a:chOff x="0" y="0"/>
          <a:chExt cx="0" cy="0"/>
        </a:xfrm>
      </p:grpSpPr>
      <p:sp>
        <p:nvSpPr>
          <p:cNvPr id="1510" name="Shape 1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1" name="Shape 15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6" name="Shape 1516"/>
        <p:cNvGrpSpPr/>
        <p:nvPr/>
      </p:nvGrpSpPr>
      <p:grpSpPr>
        <a:xfrm>
          <a:off x="0" y="0"/>
          <a:ext cx="0" cy="0"/>
          <a:chOff x="0" y="0"/>
          <a:chExt cx="0" cy="0"/>
        </a:xfrm>
      </p:grpSpPr>
      <p:sp>
        <p:nvSpPr>
          <p:cNvPr id="1517" name="Shape 1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8" name="Shape 15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3" name="Shape 1523"/>
        <p:cNvGrpSpPr/>
        <p:nvPr/>
      </p:nvGrpSpPr>
      <p:grpSpPr>
        <a:xfrm>
          <a:off x="0" y="0"/>
          <a:ext cx="0" cy="0"/>
          <a:chOff x="0" y="0"/>
          <a:chExt cx="0" cy="0"/>
        </a:xfrm>
      </p:grpSpPr>
      <p:sp>
        <p:nvSpPr>
          <p:cNvPr id="1524" name="Shape 1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5" name="Shape 1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0" name="Shape 1530"/>
        <p:cNvGrpSpPr/>
        <p:nvPr/>
      </p:nvGrpSpPr>
      <p:grpSpPr>
        <a:xfrm>
          <a:off x="0" y="0"/>
          <a:ext cx="0" cy="0"/>
          <a:chOff x="0" y="0"/>
          <a:chExt cx="0" cy="0"/>
        </a:xfrm>
      </p:grpSpPr>
      <p:sp>
        <p:nvSpPr>
          <p:cNvPr id="1531" name="Shape 1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2" name="Shape 15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5" name="Shape 1535"/>
        <p:cNvGrpSpPr/>
        <p:nvPr/>
      </p:nvGrpSpPr>
      <p:grpSpPr>
        <a:xfrm>
          <a:off x="0" y="0"/>
          <a:ext cx="0" cy="0"/>
          <a:chOff x="0" y="0"/>
          <a:chExt cx="0" cy="0"/>
        </a:xfrm>
      </p:grpSpPr>
      <p:sp>
        <p:nvSpPr>
          <p:cNvPr id="1536" name="Shape 1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7" name="Shape 1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2" name="Shape 1542"/>
        <p:cNvGrpSpPr/>
        <p:nvPr/>
      </p:nvGrpSpPr>
      <p:grpSpPr>
        <a:xfrm>
          <a:off x="0" y="0"/>
          <a:ext cx="0" cy="0"/>
          <a:chOff x="0" y="0"/>
          <a:chExt cx="0" cy="0"/>
        </a:xfrm>
      </p:grpSpPr>
      <p:sp>
        <p:nvSpPr>
          <p:cNvPr id="1543" name="Shape 1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4" name="Shape 1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7" name="Shape 1577"/>
        <p:cNvGrpSpPr/>
        <p:nvPr/>
      </p:nvGrpSpPr>
      <p:grpSpPr>
        <a:xfrm>
          <a:off x="0" y="0"/>
          <a:ext cx="0" cy="0"/>
          <a:chOff x="0" y="0"/>
          <a:chExt cx="0" cy="0"/>
        </a:xfrm>
      </p:grpSpPr>
      <p:sp>
        <p:nvSpPr>
          <p:cNvPr id="1578" name="Shape 1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9" name="Shape 15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Shape 1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4" name="Shape 1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9" name="Shape 1589"/>
        <p:cNvGrpSpPr/>
        <p:nvPr/>
      </p:nvGrpSpPr>
      <p:grpSpPr>
        <a:xfrm>
          <a:off x="0" y="0"/>
          <a:ext cx="0" cy="0"/>
          <a:chOff x="0" y="0"/>
          <a:chExt cx="0" cy="0"/>
        </a:xfrm>
      </p:grpSpPr>
      <p:sp>
        <p:nvSpPr>
          <p:cNvPr id="1590" name="Shape 1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1" name="Shape 15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4" name="Shape 1594"/>
        <p:cNvGrpSpPr/>
        <p:nvPr/>
      </p:nvGrpSpPr>
      <p:grpSpPr>
        <a:xfrm>
          <a:off x="0" y="0"/>
          <a:ext cx="0" cy="0"/>
          <a:chOff x="0" y="0"/>
          <a:chExt cx="0" cy="0"/>
        </a:xfrm>
      </p:grpSpPr>
      <p:sp>
        <p:nvSpPr>
          <p:cNvPr id="1595" name="Shape 1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6" name="Shape 15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Shape 1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1" name="Shape 16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4" name="Shape 1634"/>
        <p:cNvGrpSpPr/>
        <p:nvPr/>
      </p:nvGrpSpPr>
      <p:grpSpPr>
        <a:xfrm>
          <a:off x="0" y="0"/>
          <a:ext cx="0" cy="0"/>
          <a:chOff x="0" y="0"/>
          <a:chExt cx="0" cy="0"/>
        </a:xfrm>
      </p:grpSpPr>
      <p:sp>
        <p:nvSpPr>
          <p:cNvPr id="1635" name="Shape 1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6" name="Shape 1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0" name="Shape 1640"/>
        <p:cNvGrpSpPr/>
        <p:nvPr/>
      </p:nvGrpSpPr>
      <p:grpSpPr>
        <a:xfrm>
          <a:off x="0" y="0"/>
          <a:ext cx="0" cy="0"/>
          <a:chOff x="0" y="0"/>
          <a:chExt cx="0" cy="0"/>
        </a:xfrm>
      </p:grpSpPr>
      <p:sp>
        <p:nvSpPr>
          <p:cNvPr id="1641" name="Shape 16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2" name="Shape 16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Shape 16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7" name="Shape 16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1" name="Shape 1651"/>
        <p:cNvGrpSpPr/>
        <p:nvPr/>
      </p:nvGrpSpPr>
      <p:grpSpPr>
        <a:xfrm>
          <a:off x="0" y="0"/>
          <a:ext cx="0" cy="0"/>
          <a:chOff x="0" y="0"/>
          <a:chExt cx="0" cy="0"/>
        </a:xfrm>
      </p:grpSpPr>
      <p:sp>
        <p:nvSpPr>
          <p:cNvPr id="1652" name="Shape 1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3" name="Shape 1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8" name="Shape 1658"/>
        <p:cNvGrpSpPr/>
        <p:nvPr/>
      </p:nvGrpSpPr>
      <p:grpSpPr>
        <a:xfrm>
          <a:off x="0" y="0"/>
          <a:ext cx="0" cy="0"/>
          <a:chOff x="0" y="0"/>
          <a:chExt cx="0" cy="0"/>
        </a:xfrm>
      </p:grpSpPr>
      <p:sp>
        <p:nvSpPr>
          <p:cNvPr id="1659" name="Shape 1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0" name="Shape 1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Shape 1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5" name="Shape 16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0" name="Shape 1700"/>
        <p:cNvGrpSpPr/>
        <p:nvPr/>
      </p:nvGrpSpPr>
      <p:grpSpPr>
        <a:xfrm>
          <a:off x="0" y="0"/>
          <a:ext cx="0" cy="0"/>
          <a:chOff x="0" y="0"/>
          <a:chExt cx="0" cy="0"/>
        </a:xfrm>
      </p:grpSpPr>
      <p:sp>
        <p:nvSpPr>
          <p:cNvPr id="1701" name="Shape 1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2" name="Shape 1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5" name="Shape 1705"/>
        <p:cNvGrpSpPr/>
        <p:nvPr/>
      </p:nvGrpSpPr>
      <p:grpSpPr>
        <a:xfrm>
          <a:off x="0" y="0"/>
          <a:ext cx="0" cy="0"/>
          <a:chOff x="0" y="0"/>
          <a:chExt cx="0" cy="0"/>
        </a:xfrm>
      </p:grpSpPr>
      <p:sp>
        <p:nvSpPr>
          <p:cNvPr id="1706" name="Shape 1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7" name="Shape 17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0" name="Shape 1710"/>
        <p:cNvGrpSpPr/>
        <p:nvPr/>
      </p:nvGrpSpPr>
      <p:grpSpPr>
        <a:xfrm>
          <a:off x="0" y="0"/>
          <a:ext cx="0" cy="0"/>
          <a:chOff x="0" y="0"/>
          <a:chExt cx="0" cy="0"/>
        </a:xfrm>
      </p:grpSpPr>
      <p:sp>
        <p:nvSpPr>
          <p:cNvPr id="1711" name="Shape 1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2" name="Shape 17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Shape 1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9" name="Shape 17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0" name="Shape 1740"/>
        <p:cNvGrpSpPr/>
        <p:nvPr/>
      </p:nvGrpSpPr>
      <p:grpSpPr>
        <a:xfrm>
          <a:off x="0" y="0"/>
          <a:ext cx="0" cy="0"/>
          <a:chOff x="0" y="0"/>
          <a:chExt cx="0" cy="0"/>
        </a:xfrm>
      </p:grpSpPr>
      <p:sp>
        <p:nvSpPr>
          <p:cNvPr id="1741" name="Shape 17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2" name="Shape 17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9" name="Shape 1759"/>
        <p:cNvGrpSpPr/>
        <p:nvPr/>
      </p:nvGrpSpPr>
      <p:grpSpPr>
        <a:xfrm>
          <a:off x="0" y="0"/>
          <a:ext cx="0" cy="0"/>
          <a:chOff x="0" y="0"/>
          <a:chExt cx="0" cy="0"/>
        </a:xfrm>
      </p:grpSpPr>
      <p:sp>
        <p:nvSpPr>
          <p:cNvPr id="1760" name="Shape 17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1" name="Shape 17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5" name="Shape 1775"/>
        <p:cNvGrpSpPr/>
        <p:nvPr/>
      </p:nvGrpSpPr>
      <p:grpSpPr>
        <a:xfrm>
          <a:off x="0" y="0"/>
          <a:ext cx="0" cy="0"/>
          <a:chOff x="0" y="0"/>
          <a:chExt cx="0" cy="0"/>
        </a:xfrm>
      </p:grpSpPr>
      <p:sp>
        <p:nvSpPr>
          <p:cNvPr id="1776" name="Shape 1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7" name="Shape 17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0" name="Shape 1780"/>
        <p:cNvGrpSpPr/>
        <p:nvPr/>
      </p:nvGrpSpPr>
      <p:grpSpPr>
        <a:xfrm>
          <a:off x="0" y="0"/>
          <a:ext cx="0" cy="0"/>
          <a:chOff x="0" y="0"/>
          <a:chExt cx="0" cy="0"/>
        </a:xfrm>
      </p:grpSpPr>
      <p:sp>
        <p:nvSpPr>
          <p:cNvPr id="1781" name="Shape 1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2" name="Shape 17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7" name="Shape 1787"/>
        <p:cNvGrpSpPr/>
        <p:nvPr/>
      </p:nvGrpSpPr>
      <p:grpSpPr>
        <a:xfrm>
          <a:off x="0" y="0"/>
          <a:ext cx="0" cy="0"/>
          <a:chOff x="0" y="0"/>
          <a:chExt cx="0" cy="0"/>
        </a:xfrm>
      </p:grpSpPr>
      <p:sp>
        <p:nvSpPr>
          <p:cNvPr id="1788" name="Shape 1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9" name="Shape 1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4" name="Shape 1854"/>
        <p:cNvGrpSpPr/>
        <p:nvPr/>
      </p:nvGrpSpPr>
      <p:grpSpPr>
        <a:xfrm>
          <a:off x="0" y="0"/>
          <a:ext cx="0" cy="0"/>
          <a:chOff x="0" y="0"/>
          <a:chExt cx="0" cy="0"/>
        </a:xfrm>
      </p:grpSpPr>
      <p:sp>
        <p:nvSpPr>
          <p:cNvPr id="1855" name="Shape 18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6" name="Shape 18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Shape 1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6" name="Shape 18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4" name="Shape 1874"/>
        <p:cNvGrpSpPr/>
        <p:nvPr/>
      </p:nvGrpSpPr>
      <p:grpSpPr>
        <a:xfrm>
          <a:off x="0" y="0"/>
          <a:ext cx="0" cy="0"/>
          <a:chOff x="0" y="0"/>
          <a:chExt cx="0" cy="0"/>
        </a:xfrm>
      </p:grpSpPr>
      <p:sp>
        <p:nvSpPr>
          <p:cNvPr id="1875" name="Shape 18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6" name="Shape 18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9" name="Shape 1879"/>
        <p:cNvGrpSpPr/>
        <p:nvPr/>
      </p:nvGrpSpPr>
      <p:grpSpPr>
        <a:xfrm>
          <a:off x="0" y="0"/>
          <a:ext cx="0" cy="0"/>
          <a:chOff x="0" y="0"/>
          <a:chExt cx="0" cy="0"/>
        </a:xfrm>
      </p:grpSpPr>
      <p:sp>
        <p:nvSpPr>
          <p:cNvPr id="1880" name="Shape 18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1" name="Shape 18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Shape 18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8" name="Shape 18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6" name="Shape 1896"/>
        <p:cNvGrpSpPr/>
        <p:nvPr/>
      </p:nvGrpSpPr>
      <p:grpSpPr>
        <a:xfrm>
          <a:off x="0" y="0"/>
          <a:ext cx="0" cy="0"/>
          <a:chOff x="0" y="0"/>
          <a:chExt cx="0" cy="0"/>
        </a:xfrm>
      </p:grpSpPr>
      <p:sp>
        <p:nvSpPr>
          <p:cNvPr id="1897" name="Shape 1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8" name="Shape 18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1" name="Shape 1901"/>
        <p:cNvGrpSpPr/>
        <p:nvPr/>
      </p:nvGrpSpPr>
      <p:grpSpPr>
        <a:xfrm>
          <a:off x="0" y="0"/>
          <a:ext cx="0" cy="0"/>
          <a:chOff x="0" y="0"/>
          <a:chExt cx="0" cy="0"/>
        </a:xfrm>
      </p:grpSpPr>
      <p:sp>
        <p:nvSpPr>
          <p:cNvPr id="1902" name="Shape 19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3" name="Shape 19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9" name="Shape 1909"/>
        <p:cNvGrpSpPr/>
        <p:nvPr/>
      </p:nvGrpSpPr>
      <p:grpSpPr>
        <a:xfrm>
          <a:off x="0" y="0"/>
          <a:ext cx="0" cy="0"/>
          <a:chOff x="0" y="0"/>
          <a:chExt cx="0" cy="0"/>
        </a:xfrm>
      </p:grpSpPr>
      <p:sp>
        <p:nvSpPr>
          <p:cNvPr id="1910" name="Shape 19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1" name="Shape 19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7" name="Shape 1917"/>
        <p:cNvGrpSpPr/>
        <p:nvPr/>
      </p:nvGrpSpPr>
      <p:grpSpPr>
        <a:xfrm>
          <a:off x="0" y="0"/>
          <a:ext cx="0" cy="0"/>
          <a:chOff x="0" y="0"/>
          <a:chExt cx="0" cy="0"/>
        </a:xfrm>
      </p:grpSpPr>
      <p:sp>
        <p:nvSpPr>
          <p:cNvPr id="1918" name="Shape 1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9" name="Shape 19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5" name="Shape 1925"/>
        <p:cNvGrpSpPr/>
        <p:nvPr/>
      </p:nvGrpSpPr>
      <p:grpSpPr>
        <a:xfrm>
          <a:off x="0" y="0"/>
          <a:ext cx="0" cy="0"/>
          <a:chOff x="0" y="0"/>
          <a:chExt cx="0" cy="0"/>
        </a:xfrm>
      </p:grpSpPr>
      <p:sp>
        <p:nvSpPr>
          <p:cNvPr id="1926" name="Shape 19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7" name="Shape 19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6" name="Shape 1966"/>
        <p:cNvGrpSpPr/>
        <p:nvPr/>
      </p:nvGrpSpPr>
      <p:grpSpPr>
        <a:xfrm>
          <a:off x="0" y="0"/>
          <a:ext cx="0" cy="0"/>
          <a:chOff x="0" y="0"/>
          <a:chExt cx="0" cy="0"/>
        </a:xfrm>
      </p:grpSpPr>
      <p:sp>
        <p:nvSpPr>
          <p:cNvPr id="1967" name="Shape 19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8" name="Shape 19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0" name="Shape 2010"/>
        <p:cNvGrpSpPr/>
        <p:nvPr/>
      </p:nvGrpSpPr>
      <p:grpSpPr>
        <a:xfrm>
          <a:off x="0" y="0"/>
          <a:ext cx="0" cy="0"/>
          <a:chOff x="0" y="0"/>
          <a:chExt cx="0" cy="0"/>
        </a:xfrm>
      </p:grpSpPr>
      <p:sp>
        <p:nvSpPr>
          <p:cNvPr id="2011" name="Shape 20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2" name="Shape 20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5" name="Shape 2015"/>
        <p:cNvGrpSpPr/>
        <p:nvPr/>
      </p:nvGrpSpPr>
      <p:grpSpPr>
        <a:xfrm>
          <a:off x="0" y="0"/>
          <a:ext cx="0" cy="0"/>
          <a:chOff x="0" y="0"/>
          <a:chExt cx="0" cy="0"/>
        </a:xfrm>
      </p:grpSpPr>
      <p:sp>
        <p:nvSpPr>
          <p:cNvPr id="2016" name="Shape 20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7" name="Shape 20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3" name="Shape 2023"/>
        <p:cNvGrpSpPr/>
        <p:nvPr/>
      </p:nvGrpSpPr>
      <p:grpSpPr>
        <a:xfrm>
          <a:off x="0" y="0"/>
          <a:ext cx="0" cy="0"/>
          <a:chOff x="0" y="0"/>
          <a:chExt cx="0" cy="0"/>
        </a:xfrm>
      </p:grpSpPr>
      <p:sp>
        <p:nvSpPr>
          <p:cNvPr id="2024" name="Shape 20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5" name="Shape 20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1" name="Shape 2031"/>
        <p:cNvGrpSpPr/>
        <p:nvPr/>
      </p:nvGrpSpPr>
      <p:grpSpPr>
        <a:xfrm>
          <a:off x="0" y="0"/>
          <a:ext cx="0" cy="0"/>
          <a:chOff x="0" y="0"/>
          <a:chExt cx="0" cy="0"/>
        </a:xfrm>
      </p:grpSpPr>
      <p:sp>
        <p:nvSpPr>
          <p:cNvPr id="2032" name="Shape 20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3" name="Shape 20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9" name="Shape 2039"/>
        <p:cNvGrpSpPr/>
        <p:nvPr/>
      </p:nvGrpSpPr>
      <p:grpSpPr>
        <a:xfrm>
          <a:off x="0" y="0"/>
          <a:ext cx="0" cy="0"/>
          <a:chOff x="0" y="0"/>
          <a:chExt cx="0" cy="0"/>
        </a:xfrm>
      </p:grpSpPr>
      <p:sp>
        <p:nvSpPr>
          <p:cNvPr id="2040" name="Shape 2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1" name="Shape 20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4" name="Shape 2044"/>
        <p:cNvGrpSpPr/>
        <p:nvPr/>
      </p:nvGrpSpPr>
      <p:grpSpPr>
        <a:xfrm>
          <a:off x="0" y="0"/>
          <a:ext cx="0" cy="0"/>
          <a:chOff x="0" y="0"/>
          <a:chExt cx="0" cy="0"/>
        </a:xfrm>
      </p:grpSpPr>
      <p:sp>
        <p:nvSpPr>
          <p:cNvPr id="2045" name="Shape 20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6" name="Shape 20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8" name="Shape 2068"/>
        <p:cNvGrpSpPr/>
        <p:nvPr/>
      </p:nvGrpSpPr>
      <p:grpSpPr>
        <a:xfrm>
          <a:off x="0" y="0"/>
          <a:ext cx="0" cy="0"/>
          <a:chOff x="0" y="0"/>
          <a:chExt cx="0" cy="0"/>
        </a:xfrm>
      </p:grpSpPr>
      <p:sp>
        <p:nvSpPr>
          <p:cNvPr id="2069" name="Shape 20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0" name="Shape 20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All right so the first thing that I would do after we set the vision all the stuff is I would print out an entire Excel spreadsheet of your entire book every household it doesn't necessarily have to be every client account needs to be every single household and it within each household it needs to show your trailing twelve trailing 12-month production credits or Revenue we can use this term production credits of Revenue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Shape 20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8" name="Shape 20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1" name="Shape 2081"/>
        <p:cNvGrpSpPr/>
        <p:nvPr/>
      </p:nvGrpSpPr>
      <p:grpSpPr>
        <a:xfrm>
          <a:off x="0" y="0"/>
          <a:ext cx="0" cy="0"/>
          <a:chOff x="0" y="0"/>
          <a:chExt cx="0" cy="0"/>
        </a:xfrm>
      </p:grpSpPr>
      <p:sp>
        <p:nvSpPr>
          <p:cNvPr id="2082" name="Shape 2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3" name="Shape 20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8" name="Shape 2128"/>
        <p:cNvGrpSpPr/>
        <p:nvPr/>
      </p:nvGrpSpPr>
      <p:grpSpPr>
        <a:xfrm>
          <a:off x="0" y="0"/>
          <a:ext cx="0" cy="0"/>
          <a:chOff x="0" y="0"/>
          <a:chExt cx="0" cy="0"/>
        </a:xfrm>
      </p:grpSpPr>
      <p:sp>
        <p:nvSpPr>
          <p:cNvPr id="2129" name="Shape 2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0" name="Shape 2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Shape 2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7" name="Shape 2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Shape 2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5" name="Shape 2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1" name="Shape 2191"/>
        <p:cNvGrpSpPr/>
        <p:nvPr/>
      </p:nvGrpSpPr>
      <p:grpSpPr>
        <a:xfrm>
          <a:off x="0" y="0"/>
          <a:ext cx="0" cy="0"/>
          <a:chOff x="0" y="0"/>
          <a:chExt cx="0" cy="0"/>
        </a:xfrm>
      </p:grpSpPr>
      <p:sp>
        <p:nvSpPr>
          <p:cNvPr id="2192" name="Shape 2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3" name="Shape 2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6" name="Shape 2196"/>
        <p:cNvGrpSpPr/>
        <p:nvPr/>
      </p:nvGrpSpPr>
      <p:grpSpPr>
        <a:xfrm>
          <a:off x="0" y="0"/>
          <a:ext cx="0" cy="0"/>
          <a:chOff x="0" y="0"/>
          <a:chExt cx="0" cy="0"/>
        </a:xfrm>
      </p:grpSpPr>
      <p:sp>
        <p:nvSpPr>
          <p:cNvPr id="2197" name="Shape 2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8" name="Shape 2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0" name="Shape 2220"/>
        <p:cNvGrpSpPr/>
        <p:nvPr/>
      </p:nvGrpSpPr>
      <p:grpSpPr>
        <a:xfrm>
          <a:off x="0" y="0"/>
          <a:ext cx="0" cy="0"/>
          <a:chOff x="0" y="0"/>
          <a:chExt cx="0" cy="0"/>
        </a:xfrm>
      </p:grpSpPr>
      <p:sp>
        <p:nvSpPr>
          <p:cNvPr id="2221" name="Shape 2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2" name="Shape 2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9" name="Shape 2229"/>
        <p:cNvGrpSpPr/>
        <p:nvPr/>
      </p:nvGrpSpPr>
      <p:grpSpPr>
        <a:xfrm>
          <a:off x="0" y="0"/>
          <a:ext cx="0" cy="0"/>
          <a:chOff x="0" y="0"/>
          <a:chExt cx="0" cy="0"/>
        </a:xfrm>
      </p:grpSpPr>
      <p:sp>
        <p:nvSpPr>
          <p:cNvPr id="2230" name="Shape 2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1" name="Shape 2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8" name="Shape 2238"/>
        <p:cNvGrpSpPr/>
        <p:nvPr/>
      </p:nvGrpSpPr>
      <p:grpSpPr>
        <a:xfrm>
          <a:off x="0" y="0"/>
          <a:ext cx="0" cy="0"/>
          <a:chOff x="0" y="0"/>
          <a:chExt cx="0" cy="0"/>
        </a:xfrm>
      </p:grpSpPr>
      <p:sp>
        <p:nvSpPr>
          <p:cNvPr id="2239" name="Shape 2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0" name="Shape 2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7" name="Shape 2247"/>
        <p:cNvGrpSpPr/>
        <p:nvPr/>
      </p:nvGrpSpPr>
      <p:grpSpPr>
        <a:xfrm>
          <a:off x="0" y="0"/>
          <a:ext cx="0" cy="0"/>
          <a:chOff x="0" y="0"/>
          <a:chExt cx="0" cy="0"/>
        </a:xfrm>
      </p:grpSpPr>
      <p:sp>
        <p:nvSpPr>
          <p:cNvPr id="2248" name="Shape 2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9" name="Shape 2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2" name="Shape 2252"/>
        <p:cNvGrpSpPr/>
        <p:nvPr/>
      </p:nvGrpSpPr>
      <p:grpSpPr>
        <a:xfrm>
          <a:off x="0" y="0"/>
          <a:ext cx="0" cy="0"/>
          <a:chOff x="0" y="0"/>
          <a:chExt cx="0" cy="0"/>
        </a:xfrm>
      </p:grpSpPr>
      <p:sp>
        <p:nvSpPr>
          <p:cNvPr id="2253" name="Shape 2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4" name="Shape 2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4" name="Shape 2304"/>
        <p:cNvGrpSpPr/>
        <p:nvPr/>
      </p:nvGrpSpPr>
      <p:grpSpPr>
        <a:xfrm>
          <a:off x="0" y="0"/>
          <a:ext cx="0" cy="0"/>
          <a:chOff x="0" y="0"/>
          <a:chExt cx="0" cy="0"/>
        </a:xfrm>
      </p:grpSpPr>
      <p:sp>
        <p:nvSpPr>
          <p:cNvPr id="2305" name="Shape 2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6" name="Shape 2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4" name="Shape 2354"/>
        <p:cNvGrpSpPr/>
        <p:nvPr/>
      </p:nvGrpSpPr>
      <p:grpSpPr>
        <a:xfrm>
          <a:off x="0" y="0"/>
          <a:ext cx="0" cy="0"/>
          <a:chOff x="0" y="0"/>
          <a:chExt cx="0" cy="0"/>
        </a:xfrm>
      </p:grpSpPr>
      <p:sp>
        <p:nvSpPr>
          <p:cNvPr id="2355" name="Shape 2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6" name="Shape 2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2" name="Shape 2392"/>
        <p:cNvGrpSpPr/>
        <p:nvPr/>
      </p:nvGrpSpPr>
      <p:grpSpPr>
        <a:xfrm>
          <a:off x="0" y="0"/>
          <a:ext cx="0" cy="0"/>
          <a:chOff x="0" y="0"/>
          <a:chExt cx="0" cy="0"/>
        </a:xfrm>
      </p:grpSpPr>
      <p:sp>
        <p:nvSpPr>
          <p:cNvPr id="2393" name="Shape 2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4" name="Shape 2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7" name="Shape 2397"/>
        <p:cNvGrpSpPr/>
        <p:nvPr/>
      </p:nvGrpSpPr>
      <p:grpSpPr>
        <a:xfrm>
          <a:off x="0" y="0"/>
          <a:ext cx="0" cy="0"/>
          <a:chOff x="0" y="0"/>
          <a:chExt cx="0" cy="0"/>
        </a:xfrm>
      </p:grpSpPr>
      <p:sp>
        <p:nvSpPr>
          <p:cNvPr id="2398" name="Shape 2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9" name="Shape 2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8" name="Shape 2448"/>
        <p:cNvGrpSpPr/>
        <p:nvPr/>
      </p:nvGrpSpPr>
      <p:grpSpPr>
        <a:xfrm>
          <a:off x="0" y="0"/>
          <a:ext cx="0" cy="0"/>
          <a:chOff x="0" y="0"/>
          <a:chExt cx="0" cy="0"/>
        </a:xfrm>
      </p:grpSpPr>
      <p:sp>
        <p:nvSpPr>
          <p:cNvPr id="2449" name="Shape 2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0" name="Shape 2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6" name="Shape 2506"/>
        <p:cNvGrpSpPr/>
        <p:nvPr/>
      </p:nvGrpSpPr>
      <p:grpSpPr>
        <a:xfrm>
          <a:off x="0" y="0"/>
          <a:ext cx="0" cy="0"/>
          <a:chOff x="0" y="0"/>
          <a:chExt cx="0" cy="0"/>
        </a:xfrm>
      </p:grpSpPr>
      <p:sp>
        <p:nvSpPr>
          <p:cNvPr id="2507" name="Shape 2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8" name="Shape 2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5" name="Shape 2515"/>
        <p:cNvGrpSpPr/>
        <p:nvPr/>
      </p:nvGrpSpPr>
      <p:grpSpPr>
        <a:xfrm>
          <a:off x="0" y="0"/>
          <a:ext cx="0" cy="0"/>
          <a:chOff x="0" y="0"/>
          <a:chExt cx="0" cy="0"/>
        </a:xfrm>
      </p:grpSpPr>
      <p:sp>
        <p:nvSpPr>
          <p:cNvPr id="2516" name="Shape 2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7" name="Shape 2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4" name="Shape 2524"/>
        <p:cNvGrpSpPr/>
        <p:nvPr/>
      </p:nvGrpSpPr>
      <p:grpSpPr>
        <a:xfrm>
          <a:off x="0" y="0"/>
          <a:ext cx="0" cy="0"/>
          <a:chOff x="0" y="0"/>
          <a:chExt cx="0" cy="0"/>
        </a:xfrm>
      </p:grpSpPr>
      <p:sp>
        <p:nvSpPr>
          <p:cNvPr id="2525" name="Shape 2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6" name="Shape 25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3" name="Shape 2533"/>
        <p:cNvGrpSpPr/>
        <p:nvPr/>
      </p:nvGrpSpPr>
      <p:grpSpPr>
        <a:xfrm>
          <a:off x="0" y="0"/>
          <a:ext cx="0" cy="0"/>
          <a:chOff x="0" y="0"/>
          <a:chExt cx="0" cy="0"/>
        </a:xfrm>
      </p:grpSpPr>
      <p:sp>
        <p:nvSpPr>
          <p:cNvPr id="2534" name="Shape 2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5" name="Shape 25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2" name="Shape 2542"/>
        <p:cNvGrpSpPr/>
        <p:nvPr/>
      </p:nvGrpSpPr>
      <p:grpSpPr>
        <a:xfrm>
          <a:off x="0" y="0"/>
          <a:ext cx="0" cy="0"/>
          <a:chOff x="0" y="0"/>
          <a:chExt cx="0" cy="0"/>
        </a:xfrm>
      </p:grpSpPr>
      <p:sp>
        <p:nvSpPr>
          <p:cNvPr id="2543" name="Shape 2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4" name="Shape 2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1" name="Shape 2551"/>
        <p:cNvGrpSpPr/>
        <p:nvPr/>
      </p:nvGrpSpPr>
      <p:grpSpPr>
        <a:xfrm>
          <a:off x="0" y="0"/>
          <a:ext cx="0" cy="0"/>
          <a:chOff x="0" y="0"/>
          <a:chExt cx="0" cy="0"/>
        </a:xfrm>
      </p:grpSpPr>
      <p:sp>
        <p:nvSpPr>
          <p:cNvPr id="2552" name="Shape 2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3" name="Shape 25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8" name="Shape 2558"/>
        <p:cNvGrpSpPr/>
        <p:nvPr/>
      </p:nvGrpSpPr>
      <p:grpSpPr>
        <a:xfrm>
          <a:off x="0" y="0"/>
          <a:ext cx="0" cy="0"/>
          <a:chOff x="0" y="0"/>
          <a:chExt cx="0" cy="0"/>
        </a:xfrm>
      </p:grpSpPr>
      <p:sp>
        <p:nvSpPr>
          <p:cNvPr id="2559" name="Shape 2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0" name="Shape 25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5" name="Shape 2565"/>
        <p:cNvGrpSpPr/>
        <p:nvPr/>
      </p:nvGrpSpPr>
      <p:grpSpPr>
        <a:xfrm>
          <a:off x="0" y="0"/>
          <a:ext cx="0" cy="0"/>
          <a:chOff x="0" y="0"/>
          <a:chExt cx="0" cy="0"/>
        </a:xfrm>
      </p:grpSpPr>
      <p:sp>
        <p:nvSpPr>
          <p:cNvPr id="2566" name="Shape 2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7" name="Shape 25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Shape 2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2" name="Shape 25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7" name="Shape 2577"/>
        <p:cNvGrpSpPr/>
        <p:nvPr/>
      </p:nvGrpSpPr>
      <p:grpSpPr>
        <a:xfrm>
          <a:off x="0" y="0"/>
          <a:ext cx="0" cy="0"/>
          <a:chOff x="0" y="0"/>
          <a:chExt cx="0" cy="0"/>
        </a:xfrm>
      </p:grpSpPr>
      <p:sp>
        <p:nvSpPr>
          <p:cNvPr id="2578" name="Shape 2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9" name="Shape 25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0" name="Shape 2610"/>
        <p:cNvGrpSpPr/>
        <p:nvPr/>
      </p:nvGrpSpPr>
      <p:grpSpPr>
        <a:xfrm>
          <a:off x="0" y="0"/>
          <a:ext cx="0" cy="0"/>
          <a:chOff x="0" y="0"/>
          <a:chExt cx="0" cy="0"/>
        </a:xfrm>
      </p:grpSpPr>
      <p:sp>
        <p:nvSpPr>
          <p:cNvPr id="2611" name="Shape 2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2" name="Shape 26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4" name="Shape 2644"/>
        <p:cNvGrpSpPr/>
        <p:nvPr/>
      </p:nvGrpSpPr>
      <p:grpSpPr>
        <a:xfrm>
          <a:off x="0" y="0"/>
          <a:ext cx="0" cy="0"/>
          <a:chOff x="0" y="0"/>
          <a:chExt cx="0" cy="0"/>
        </a:xfrm>
      </p:grpSpPr>
      <p:sp>
        <p:nvSpPr>
          <p:cNvPr id="2645" name="Shape 2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6" name="Shape 2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9" name="Shape 2649"/>
        <p:cNvGrpSpPr/>
        <p:nvPr/>
      </p:nvGrpSpPr>
      <p:grpSpPr>
        <a:xfrm>
          <a:off x="0" y="0"/>
          <a:ext cx="0" cy="0"/>
          <a:chOff x="0" y="0"/>
          <a:chExt cx="0" cy="0"/>
        </a:xfrm>
      </p:grpSpPr>
      <p:sp>
        <p:nvSpPr>
          <p:cNvPr id="2650" name="Shape 2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1" name="Shape 26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6" name="Shape 2656"/>
        <p:cNvGrpSpPr/>
        <p:nvPr/>
      </p:nvGrpSpPr>
      <p:grpSpPr>
        <a:xfrm>
          <a:off x="0" y="0"/>
          <a:ext cx="0" cy="0"/>
          <a:chOff x="0" y="0"/>
          <a:chExt cx="0" cy="0"/>
        </a:xfrm>
      </p:grpSpPr>
      <p:sp>
        <p:nvSpPr>
          <p:cNvPr id="2657" name="Shape 2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8" name="Shape 26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1" name="Shape 2661"/>
        <p:cNvGrpSpPr/>
        <p:nvPr/>
      </p:nvGrpSpPr>
      <p:grpSpPr>
        <a:xfrm>
          <a:off x="0" y="0"/>
          <a:ext cx="0" cy="0"/>
          <a:chOff x="0" y="0"/>
          <a:chExt cx="0" cy="0"/>
        </a:xfrm>
      </p:grpSpPr>
      <p:sp>
        <p:nvSpPr>
          <p:cNvPr id="2662" name="Shape 2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3" name="Shape 26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9" name="Shape 2669"/>
        <p:cNvGrpSpPr/>
        <p:nvPr/>
      </p:nvGrpSpPr>
      <p:grpSpPr>
        <a:xfrm>
          <a:off x="0" y="0"/>
          <a:ext cx="0" cy="0"/>
          <a:chOff x="0" y="0"/>
          <a:chExt cx="0" cy="0"/>
        </a:xfrm>
      </p:grpSpPr>
      <p:sp>
        <p:nvSpPr>
          <p:cNvPr id="2670" name="Shape 2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1" name="Shape 26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 name="Shape 2676"/>
        <p:cNvGrpSpPr/>
        <p:nvPr/>
      </p:nvGrpSpPr>
      <p:grpSpPr>
        <a:xfrm>
          <a:off x="0" y="0"/>
          <a:ext cx="0" cy="0"/>
          <a:chOff x="0" y="0"/>
          <a:chExt cx="0" cy="0"/>
        </a:xfrm>
      </p:grpSpPr>
      <p:sp>
        <p:nvSpPr>
          <p:cNvPr id="2677" name="Shape 26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8" name="Shape 26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Shape 2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4" name="Shape 26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9" name="Shape 2689"/>
        <p:cNvGrpSpPr/>
        <p:nvPr/>
      </p:nvGrpSpPr>
      <p:grpSpPr>
        <a:xfrm>
          <a:off x="0" y="0"/>
          <a:ext cx="0" cy="0"/>
          <a:chOff x="0" y="0"/>
          <a:chExt cx="0" cy="0"/>
        </a:xfrm>
      </p:grpSpPr>
      <p:sp>
        <p:nvSpPr>
          <p:cNvPr id="2690" name="Shape 26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1" name="Shape 26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7" name="Shape 2697"/>
        <p:cNvGrpSpPr/>
        <p:nvPr/>
      </p:nvGrpSpPr>
      <p:grpSpPr>
        <a:xfrm>
          <a:off x="0" y="0"/>
          <a:ext cx="0" cy="0"/>
          <a:chOff x="0" y="0"/>
          <a:chExt cx="0" cy="0"/>
        </a:xfrm>
      </p:grpSpPr>
      <p:sp>
        <p:nvSpPr>
          <p:cNvPr id="2698" name="Shape 2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9" name="Shape 26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4" name="Shape 2704"/>
        <p:cNvGrpSpPr/>
        <p:nvPr/>
      </p:nvGrpSpPr>
      <p:grpSpPr>
        <a:xfrm>
          <a:off x="0" y="0"/>
          <a:ext cx="0" cy="0"/>
          <a:chOff x="0" y="0"/>
          <a:chExt cx="0" cy="0"/>
        </a:xfrm>
      </p:grpSpPr>
      <p:sp>
        <p:nvSpPr>
          <p:cNvPr id="2705" name="Shape 2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6" name="Shape 27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9" name="Shape 2709"/>
        <p:cNvGrpSpPr/>
        <p:nvPr/>
      </p:nvGrpSpPr>
      <p:grpSpPr>
        <a:xfrm>
          <a:off x="0" y="0"/>
          <a:ext cx="0" cy="0"/>
          <a:chOff x="0" y="0"/>
          <a:chExt cx="0" cy="0"/>
        </a:xfrm>
      </p:grpSpPr>
      <p:sp>
        <p:nvSpPr>
          <p:cNvPr id="2710" name="Shape 2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1" name="Shape 27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6" name="Shape 2716"/>
        <p:cNvGrpSpPr/>
        <p:nvPr/>
      </p:nvGrpSpPr>
      <p:grpSpPr>
        <a:xfrm>
          <a:off x="0" y="0"/>
          <a:ext cx="0" cy="0"/>
          <a:chOff x="0" y="0"/>
          <a:chExt cx="0" cy="0"/>
        </a:xfrm>
      </p:grpSpPr>
      <p:sp>
        <p:nvSpPr>
          <p:cNvPr id="2717" name="Shape 2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8" name="Shape 27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Shape 27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3" name="Shape 27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6" name="Shape 2726"/>
        <p:cNvGrpSpPr/>
        <p:nvPr/>
      </p:nvGrpSpPr>
      <p:grpSpPr>
        <a:xfrm>
          <a:off x="0" y="0"/>
          <a:ext cx="0" cy="0"/>
          <a:chOff x="0" y="0"/>
          <a:chExt cx="0" cy="0"/>
        </a:xfrm>
      </p:grpSpPr>
      <p:sp>
        <p:nvSpPr>
          <p:cNvPr id="2727" name="Shape 2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8" name="Shape 27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2" name="Shape 2732"/>
        <p:cNvGrpSpPr/>
        <p:nvPr/>
      </p:nvGrpSpPr>
      <p:grpSpPr>
        <a:xfrm>
          <a:off x="0" y="0"/>
          <a:ext cx="0" cy="0"/>
          <a:chOff x="0" y="0"/>
          <a:chExt cx="0" cy="0"/>
        </a:xfrm>
      </p:grpSpPr>
      <p:sp>
        <p:nvSpPr>
          <p:cNvPr id="2733" name="Shape 27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4" name="Shape 27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9" name="Shape 2739"/>
        <p:cNvGrpSpPr/>
        <p:nvPr/>
      </p:nvGrpSpPr>
      <p:grpSpPr>
        <a:xfrm>
          <a:off x="0" y="0"/>
          <a:ext cx="0" cy="0"/>
          <a:chOff x="0" y="0"/>
          <a:chExt cx="0" cy="0"/>
        </a:xfrm>
      </p:grpSpPr>
      <p:sp>
        <p:nvSpPr>
          <p:cNvPr id="2740" name="Shape 2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1" name="Shape 2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9" name="Shape 2749"/>
        <p:cNvGrpSpPr/>
        <p:nvPr/>
      </p:nvGrpSpPr>
      <p:grpSpPr>
        <a:xfrm>
          <a:off x="0" y="0"/>
          <a:ext cx="0" cy="0"/>
          <a:chOff x="0" y="0"/>
          <a:chExt cx="0" cy="0"/>
        </a:xfrm>
      </p:grpSpPr>
      <p:sp>
        <p:nvSpPr>
          <p:cNvPr id="2750" name="Shape 27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1" name="Shape 27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6" name="Shape 2786"/>
        <p:cNvGrpSpPr/>
        <p:nvPr/>
      </p:nvGrpSpPr>
      <p:grpSpPr>
        <a:xfrm>
          <a:off x="0" y="0"/>
          <a:ext cx="0" cy="0"/>
          <a:chOff x="0" y="0"/>
          <a:chExt cx="0" cy="0"/>
        </a:xfrm>
      </p:grpSpPr>
      <p:sp>
        <p:nvSpPr>
          <p:cNvPr id="2787" name="Shape 27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8" name="Shape 27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1" name="Shape 2791"/>
        <p:cNvGrpSpPr/>
        <p:nvPr/>
      </p:nvGrpSpPr>
      <p:grpSpPr>
        <a:xfrm>
          <a:off x="0" y="0"/>
          <a:ext cx="0" cy="0"/>
          <a:chOff x="0" y="0"/>
          <a:chExt cx="0" cy="0"/>
        </a:xfrm>
      </p:grpSpPr>
      <p:sp>
        <p:nvSpPr>
          <p:cNvPr id="2792" name="Shape 27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3" name="Shape 27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6" name="Shape 2796"/>
        <p:cNvGrpSpPr/>
        <p:nvPr/>
      </p:nvGrpSpPr>
      <p:grpSpPr>
        <a:xfrm>
          <a:off x="0" y="0"/>
          <a:ext cx="0" cy="0"/>
          <a:chOff x="0" y="0"/>
          <a:chExt cx="0" cy="0"/>
        </a:xfrm>
      </p:grpSpPr>
      <p:sp>
        <p:nvSpPr>
          <p:cNvPr id="2797" name="Shape 27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8" name="Shape 27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9" name="Shape 2829"/>
        <p:cNvGrpSpPr/>
        <p:nvPr/>
      </p:nvGrpSpPr>
      <p:grpSpPr>
        <a:xfrm>
          <a:off x="0" y="0"/>
          <a:ext cx="0" cy="0"/>
          <a:chOff x="0" y="0"/>
          <a:chExt cx="0" cy="0"/>
        </a:xfrm>
      </p:grpSpPr>
      <p:sp>
        <p:nvSpPr>
          <p:cNvPr id="2830" name="Shape 2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1" name="Shape 28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7" name="Shape 2857"/>
        <p:cNvGrpSpPr/>
        <p:nvPr/>
      </p:nvGrpSpPr>
      <p:grpSpPr>
        <a:xfrm>
          <a:off x="0" y="0"/>
          <a:ext cx="0" cy="0"/>
          <a:chOff x="0" y="0"/>
          <a:chExt cx="0" cy="0"/>
        </a:xfrm>
      </p:grpSpPr>
      <p:sp>
        <p:nvSpPr>
          <p:cNvPr id="2858" name="Shape 2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9" name="Shape 28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0" name="Shape 2880"/>
        <p:cNvGrpSpPr/>
        <p:nvPr/>
      </p:nvGrpSpPr>
      <p:grpSpPr>
        <a:xfrm>
          <a:off x="0" y="0"/>
          <a:ext cx="0" cy="0"/>
          <a:chOff x="0" y="0"/>
          <a:chExt cx="0" cy="0"/>
        </a:xfrm>
      </p:grpSpPr>
      <p:sp>
        <p:nvSpPr>
          <p:cNvPr id="2881" name="Shape 28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2" name="Shape 28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5" name="Shape 2885"/>
        <p:cNvGrpSpPr/>
        <p:nvPr/>
      </p:nvGrpSpPr>
      <p:grpSpPr>
        <a:xfrm>
          <a:off x="0" y="0"/>
          <a:ext cx="0" cy="0"/>
          <a:chOff x="0" y="0"/>
          <a:chExt cx="0" cy="0"/>
        </a:xfrm>
      </p:grpSpPr>
      <p:sp>
        <p:nvSpPr>
          <p:cNvPr id="2886" name="Shape 28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7" name="Shape 28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2" name="Shape 2912"/>
        <p:cNvGrpSpPr/>
        <p:nvPr/>
      </p:nvGrpSpPr>
      <p:grpSpPr>
        <a:xfrm>
          <a:off x="0" y="0"/>
          <a:ext cx="0" cy="0"/>
          <a:chOff x="0" y="0"/>
          <a:chExt cx="0" cy="0"/>
        </a:xfrm>
      </p:grpSpPr>
      <p:sp>
        <p:nvSpPr>
          <p:cNvPr id="2913" name="Shape 29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4" name="Shape 29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7" name="Shape 2917"/>
        <p:cNvGrpSpPr/>
        <p:nvPr/>
      </p:nvGrpSpPr>
      <p:grpSpPr>
        <a:xfrm>
          <a:off x="0" y="0"/>
          <a:ext cx="0" cy="0"/>
          <a:chOff x="0" y="0"/>
          <a:chExt cx="0" cy="0"/>
        </a:xfrm>
      </p:grpSpPr>
      <p:sp>
        <p:nvSpPr>
          <p:cNvPr id="2918" name="Shape 2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9" name="Shape 29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2" name="Shape 2922"/>
        <p:cNvGrpSpPr/>
        <p:nvPr/>
      </p:nvGrpSpPr>
      <p:grpSpPr>
        <a:xfrm>
          <a:off x="0" y="0"/>
          <a:ext cx="0" cy="0"/>
          <a:chOff x="0" y="0"/>
          <a:chExt cx="0" cy="0"/>
        </a:xfrm>
      </p:grpSpPr>
      <p:sp>
        <p:nvSpPr>
          <p:cNvPr id="2923" name="Shape 29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4" name="Shape 29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6" name="Shape 2966"/>
        <p:cNvGrpSpPr/>
        <p:nvPr/>
      </p:nvGrpSpPr>
      <p:grpSpPr>
        <a:xfrm>
          <a:off x="0" y="0"/>
          <a:ext cx="0" cy="0"/>
          <a:chOff x="0" y="0"/>
          <a:chExt cx="0" cy="0"/>
        </a:xfrm>
      </p:grpSpPr>
      <p:sp>
        <p:nvSpPr>
          <p:cNvPr id="2967" name="Shape 29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8" name="Shape 29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5" name="Shape 2975"/>
        <p:cNvGrpSpPr/>
        <p:nvPr/>
      </p:nvGrpSpPr>
      <p:grpSpPr>
        <a:xfrm>
          <a:off x="0" y="0"/>
          <a:ext cx="0" cy="0"/>
          <a:chOff x="0" y="0"/>
          <a:chExt cx="0" cy="0"/>
        </a:xfrm>
      </p:grpSpPr>
      <p:sp>
        <p:nvSpPr>
          <p:cNvPr id="2976" name="Shape 2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7" name="Shape 29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0" name="Shape 2980"/>
        <p:cNvGrpSpPr/>
        <p:nvPr/>
      </p:nvGrpSpPr>
      <p:grpSpPr>
        <a:xfrm>
          <a:off x="0" y="0"/>
          <a:ext cx="0" cy="0"/>
          <a:chOff x="0" y="0"/>
          <a:chExt cx="0" cy="0"/>
        </a:xfrm>
      </p:grpSpPr>
      <p:sp>
        <p:nvSpPr>
          <p:cNvPr id="2981" name="Shape 29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2" name="Shape 29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6" name="Shape 2986"/>
        <p:cNvGrpSpPr/>
        <p:nvPr/>
      </p:nvGrpSpPr>
      <p:grpSpPr>
        <a:xfrm>
          <a:off x="0" y="0"/>
          <a:ext cx="0" cy="0"/>
          <a:chOff x="0" y="0"/>
          <a:chExt cx="0" cy="0"/>
        </a:xfrm>
      </p:grpSpPr>
      <p:sp>
        <p:nvSpPr>
          <p:cNvPr id="2987" name="Shape 29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8" name="Shape 29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4" name="Shape 2994"/>
        <p:cNvGrpSpPr/>
        <p:nvPr/>
      </p:nvGrpSpPr>
      <p:grpSpPr>
        <a:xfrm>
          <a:off x="0" y="0"/>
          <a:ext cx="0" cy="0"/>
          <a:chOff x="0" y="0"/>
          <a:chExt cx="0" cy="0"/>
        </a:xfrm>
      </p:grpSpPr>
      <p:sp>
        <p:nvSpPr>
          <p:cNvPr id="2995" name="Shape 2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6" name="Shape 29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2" name="Shape 3002"/>
        <p:cNvGrpSpPr/>
        <p:nvPr/>
      </p:nvGrpSpPr>
      <p:grpSpPr>
        <a:xfrm>
          <a:off x="0" y="0"/>
          <a:ext cx="0" cy="0"/>
          <a:chOff x="0" y="0"/>
          <a:chExt cx="0" cy="0"/>
        </a:xfrm>
      </p:grpSpPr>
      <p:sp>
        <p:nvSpPr>
          <p:cNvPr id="3003" name="Shape 30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4" name="Shape 30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7" name="Shape 3007"/>
        <p:cNvGrpSpPr/>
        <p:nvPr/>
      </p:nvGrpSpPr>
      <p:grpSpPr>
        <a:xfrm>
          <a:off x="0" y="0"/>
          <a:ext cx="0" cy="0"/>
          <a:chOff x="0" y="0"/>
          <a:chExt cx="0" cy="0"/>
        </a:xfrm>
      </p:grpSpPr>
      <p:sp>
        <p:nvSpPr>
          <p:cNvPr id="3008" name="Shape 30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9" name="Shape 30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3" name="Shape 3013"/>
        <p:cNvGrpSpPr/>
        <p:nvPr/>
      </p:nvGrpSpPr>
      <p:grpSpPr>
        <a:xfrm>
          <a:off x="0" y="0"/>
          <a:ext cx="0" cy="0"/>
          <a:chOff x="0" y="0"/>
          <a:chExt cx="0" cy="0"/>
        </a:xfrm>
      </p:grpSpPr>
      <p:sp>
        <p:nvSpPr>
          <p:cNvPr id="3014" name="Shape 30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5" name="Shape 30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8" name="Shape 3018"/>
        <p:cNvGrpSpPr/>
        <p:nvPr/>
      </p:nvGrpSpPr>
      <p:grpSpPr>
        <a:xfrm>
          <a:off x="0" y="0"/>
          <a:ext cx="0" cy="0"/>
          <a:chOff x="0" y="0"/>
          <a:chExt cx="0" cy="0"/>
        </a:xfrm>
      </p:grpSpPr>
      <p:sp>
        <p:nvSpPr>
          <p:cNvPr id="3019" name="Shape 30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0" name="Shape 30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7" name="Shape 3027"/>
        <p:cNvGrpSpPr/>
        <p:nvPr/>
      </p:nvGrpSpPr>
      <p:grpSpPr>
        <a:xfrm>
          <a:off x="0" y="0"/>
          <a:ext cx="0" cy="0"/>
          <a:chOff x="0" y="0"/>
          <a:chExt cx="0" cy="0"/>
        </a:xfrm>
      </p:grpSpPr>
      <p:sp>
        <p:nvSpPr>
          <p:cNvPr id="3028" name="Shape 3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9" name="Shape 30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6" name="Shape 3066"/>
        <p:cNvGrpSpPr/>
        <p:nvPr/>
      </p:nvGrpSpPr>
      <p:grpSpPr>
        <a:xfrm>
          <a:off x="0" y="0"/>
          <a:ext cx="0" cy="0"/>
          <a:chOff x="0" y="0"/>
          <a:chExt cx="0" cy="0"/>
        </a:xfrm>
      </p:grpSpPr>
      <p:sp>
        <p:nvSpPr>
          <p:cNvPr id="3067" name="Shape 30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68" name="Shape 30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6" name="Shape 3076"/>
        <p:cNvGrpSpPr/>
        <p:nvPr/>
      </p:nvGrpSpPr>
      <p:grpSpPr>
        <a:xfrm>
          <a:off x="0" y="0"/>
          <a:ext cx="0" cy="0"/>
          <a:chOff x="0" y="0"/>
          <a:chExt cx="0" cy="0"/>
        </a:xfrm>
      </p:grpSpPr>
      <p:sp>
        <p:nvSpPr>
          <p:cNvPr id="3077" name="Shape 30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78" name="Shape 30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6" name="Shape 3086"/>
        <p:cNvGrpSpPr/>
        <p:nvPr/>
      </p:nvGrpSpPr>
      <p:grpSpPr>
        <a:xfrm>
          <a:off x="0" y="0"/>
          <a:ext cx="0" cy="0"/>
          <a:chOff x="0" y="0"/>
          <a:chExt cx="0" cy="0"/>
        </a:xfrm>
      </p:grpSpPr>
      <p:sp>
        <p:nvSpPr>
          <p:cNvPr id="3087" name="Shape 30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8" name="Shape 30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1" name="Shape 3091"/>
        <p:cNvGrpSpPr/>
        <p:nvPr/>
      </p:nvGrpSpPr>
      <p:grpSpPr>
        <a:xfrm>
          <a:off x="0" y="0"/>
          <a:ext cx="0" cy="0"/>
          <a:chOff x="0" y="0"/>
          <a:chExt cx="0" cy="0"/>
        </a:xfrm>
      </p:grpSpPr>
      <p:sp>
        <p:nvSpPr>
          <p:cNvPr id="3092" name="Shape 30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3" name="Shape 30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0" name="Shape 3100"/>
        <p:cNvGrpSpPr/>
        <p:nvPr/>
      </p:nvGrpSpPr>
      <p:grpSpPr>
        <a:xfrm>
          <a:off x="0" y="0"/>
          <a:ext cx="0" cy="0"/>
          <a:chOff x="0" y="0"/>
          <a:chExt cx="0" cy="0"/>
        </a:xfrm>
      </p:grpSpPr>
      <p:sp>
        <p:nvSpPr>
          <p:cNvPr id="3101" name="Shape 3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2" name="Shape 3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9" name="Shape 3109"/>
        <p:cNvGrpSpPr/>
        <p:nvPr/>
      </p:nvGrpSpPr>
      <p:grpSpPr>
        <a:xfrm>
          <a:off x="0" y="0"/>
          <a:ext cx="0" cy="0"/>
          <a:chOff x="0" y="0"/>
          <a:chExt cx="0" cy="0"/>
        </a:xfrm>
      </p:grpSpPr>
      <p:sp>
        <p:nvSpPr>
          <p:cNvPr id="3110" name="Shape 3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1" name="Shape 3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8" name="Shape 3118"/>
        <p:cNvGrpSpPr/>
        <p:nvPr/>
      </p:nvGrpSpPr>
      <p:grpSpPr>
        <a:xfrm>
          <a:off x="0" y="0"/>
          <a:ext cx="0" cy="0"/>
          <a:chOff x="0" y="0"/>
          <a:chExt cx="0" cy="0"/>
        </a:xfrm>
      </p:grpSpPr>
      <p:sp>
        <p:nvSpPr>
          <p:cNvPr id="3119" name="Shape 3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0" name="Shape 3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3" name="Shape 3123"/>
        <p:cNvGrpSpPr/>
        <p:nvPr/>
      </p:nvGrpSpPr>
      <p:grpSpPr>
        <a:xfrm>
          <a:off x="0" y="0"/>
          <a:ext cx="0" cy="0"/>
          <a:chOff x="0" y="0"/>
          <a:chExt cx="0" cy="0"/>
        </a:xfrm>
      </p:grpSpPr>
      <p:sp>
        <p:nvSpPr>
          <p:cNvPr id="3124" name="Shape 3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5" name="Shape 3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2" name="Shape 3132"/>
        <p:cNvGrpSpPr/>
        <p:nvPr/>
      </p:nvGrpSpPr>
      <p:grpSpPr>
        <a:xfrm>
          <a:off x="0" y="0"/>
          <a:ext cx="0" cy="0"/>
          <a:chOff x="0" y="0"/>
          <a:chExt cx="0" cy="0"/>
        </a:xfrm>
      </p:grpSpPr>
      <p:sp>
        <p:nvSpPr>
          <p:cNvPr id="3133" name="Shape 3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4" name="Shape 3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1" name="Shape 3141"/>
        <p:cNvGrpSpPr/>
        <p:nvPr/>
      </p:nvGrpSpPr>
      <p:grpSpPr>
        <a:xfrm>
          <a:off x="0" y="0"/>
          <a:ext cx="0" cy="0"/>
          <a:chOff x="0" y="0"/>
          <a:chExt cx="0" cy="0"/>
        </a:xfrm>
      </p:grpSpPr>
      <p:sp>
        <p:nvSpPr>
          <p:cNvPr id="3142" name="Shape 3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3" name="Shape 3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that was for the LeBrons clients just get rid of them now here's an interesting thing that you can do with your silver clients and I'll remember in the digital service model I believe you should only have two tiers this is the biggest problem that I see in general With service models one is they don't generate any business into is Nate Ryan segment or book it's like 12 different tears that make no sense of it just it's just not meaningful so I'm again I'm all about making things simple for my advisors and reducing the psychological overwhelmed The best way you can do this by having only two segments platinum and gold platinum or the creme-de-la-creme gold are the ones that you want to get there and I will talk about how we split and actually make these two segments different but your silver class was at an opportunity for you to expand your team and you need to expand your team if you want to achieve a digital service model you have to do it I'm sure you're further than talking to you guys a million different ways about this type of stuff... So what you need to run a digital service model what key component of it is the what I call Strategic planner you need someone to run your goals based Financial plans live what if scenarios the net worth statements the risk allocation statements you don't you can't 2 scale that you can't do yourself Nor can you have you know some see a do this that's just it's just not their job that contributes to overwhelm they shouldn't be focused on that they should be focused on client service No ideally you would want someone in this position who actually not only can I just press buttons and operate the technology but people who have some experience you know with clients and know how to bring in business because if you've done planning and I'm sure most of you have planning is just one of the biggest new business development winners it's just so natural because right then Define they're outside assets you're providing real value, You're answering real questions for them and it just becomes up a seamless hey can you help me with this so having a senior advisor who isn't just a button Pusher but really just knows the art of planning and how to seamlessly mold planning and visit valve together is ideal the downfall is as those types of people could be more expensive so here's what I'm going to suggest for you identify Identify an up-and-comer someone who's in the development program who's made it at least a year and start talking with your resident director about interviewing some people and saying listen here's the exchange I'm going to and 1/4 for 12 months I'm going to place all of my silver clients into your soul production number you need to get them out of your number completely you can't they can't be part of a pool that comes back to you because then you will be killing your household numbers which are used to calculate certificate from compensation I want your book to be can transform clean so these are clients ultimately you want to get rid of Here's the ultimatum to him he has 12 months to meet with these clients to identify any outside outside assets and see if we can get them the gold if he can't he needs to send them to add fire them ultimately this is not just something where you give clients to this guy and then you know he goes away ideal you want to find a candidate that after the year and after he's proven himself or herself that you can fold directly into your team So after this 12 month. He's proved it proven himself you know he's identified the 12th the clients in The Sylvers that will go up to Gold everyone else will be fired and at that time you will shut down his production number and you'll bring him in to the big team pool production number that will just be his role help your strategic planner Obviously the huge benefits been doing it this way is that usually with these big firms is day will allow you know you're not paying his salary in that first year for the first two years the firm is so you're getting this for free on you're getting rid of these shity clients you're just killing two birds with one stone so you're saying up your software digital service model and you're adding and a very Key component which is the Strategic plan are you need him again I will show you this on here I'll show you this model we need a strategic planner by freeing up the bronze client in the silver clients you are now free none of your ca ca to a degree remember I don't want to see a dove on a lot of time to do silver coins either it's really on the Strategic planner he's got This is a huge move for this person is absolutely enormous you're going to help his production goals and probably you know graduate the person from the program which is a huge investment on your part so that's huge he needs to deliver and to be a lot of work on their part they're going to be doing a lot of planning Leave a lot of things to do and I'm going to make it easy for them I'm going to show you all the templates I'm going to give him the client interview calls and I'll scripts that the person will need to run these types of things but you know it's going to take practice and it's going to take work this person is going to be earning it. </a:t>
            </a:r>
            <a:endParaRPr/>
          </a:p>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1" name="Shape 6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3" name="Shape 7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5" name="Shape 8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9" name="Shape 8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Shape 8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4" name="Shape 8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1" name="Shape 8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1" name="Shape 9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Shape 9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7" name="Shape 9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Shape 9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9" name="Shape 9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Shape 9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6" name="Shape 9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Shape 9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9" name="Shape 9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Shape 10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6" name="Shape 10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Shape 10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3" name="Shape 10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Shape 10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8" name="Shape 10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Shape 10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5" name="Shape 10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Shape 10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2" name="Shape 10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Shape 10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2" name="Shape 10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Shape 10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4" name="Shape 10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Shape 10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1" name="Shape 10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2" name="Shape 1132"/>
        <p:cNvGrpSpPr/>
        <p:nvPr/>
      </p:nvGrpSpPr>
      <p:grpSpPr>
        <a:xfrm>
          <a:off x="0" y="0"/>
          <a:ext cx="0" cy="0"/>
          <a:chOff x="0" y="0"/>
          <a:chExt cx="0" cy="0"/>
        </a:xfrm>
      </p:grpSpPr>
      <p:sp>
        <p:nvSpPr>
          <p:cNvPr id="1133" name="Shape 1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4" name="Shape 1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Location independence</a:t>
            </a:r>
            <a:endParaRPr/>
          </a:p>
          <a:p>
            <a:pPr indent="0" lvl="0" marL="0">
              <a:spcBef>
                <a:spcPts val="0"/>
              </a:spcBef>
              <a:spcAft>
                <a:spcPts val="0"/>
              </a:spcAft>
              <a:buNone/>
            </a:pPr>
            <a:r>
              <a:rPr lang="en"/>
              <a:t>Automated, consistent client referrals &amp; organic growth</a:t>
            </a:r>
            <a:endParaRPr/>
          </a:p>
          <a:p>
            <a:pPr indent="0" lvl="0" marL="0" rtl="0">
              <a:spcBef>
                <a:spcPts val="0"/>
              </a:spcBef>
              <a:spcAft>
                <a:spcPts val="0"/>
              </a:spcAft>
              <a:buNone/>
            </a:pPr>
            <a:r>
              <a:rPr lang="en"/>
              <a:t>Focus on team health &amp; wellness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9" name="Shape 1189"/>
        <p:cNvGrpSpPr/>
        <p:nvPr/>
      </p:nvGrpSpPr>
      <p:grpSpPr>
        <a:xfrm>
          <a:off x="0" y="0"/>
          <a:ext cx="0" cy="0"/>
          <a:chOff x="0" y="0"/>
          <a:chExt cx="0" cy="0"/>
        </a:xfrm>
      </p:grpSpPr>
      <p:sp>
        <p:nvSpPr>
          <p:cNvPr id="1190" name="Shape 1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1" name="Shape 1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Shape 1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4" name="Shape 1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9" name="Shape 1299"/>
        <p:cNvGrpSpPr/>
        <p:nvPr/>
      </p:nvGrpSpPr>
      <p:grpSpPr>
        <a:xfrm>
          <a:off x="0" y="0"/>
          <a:ext cx="0" cy="0"/>
          <a:chOff x="0" y="0"/>
          <a:chExt cx="0" cy="0"/>
        </a:xfrm>
      </p:grpSpPr>
      <p:sp>
        <p:nvSpPr>
          <p:cNvPr id="1300" name="Shape 1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1" name="Shape 1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Shape 1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6" name="Shape 1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latin typeface="Open Sans"/>
              <a:ea typeface="Open Sans"/>
              <a:cs typeface="Open Sans"/>
              <a:sym typeface="Open San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1" name="Shape 1311"/>
        <p:cNvGrpSpPr/>
        <p:nvPr/>
      </p:nvGrpSpPr>
      <p:grpSpPr>
        <a:xfrm>
          <a:off x="0" y="0"/>
          <a:ext cx="0" cy="0"/>
          <a:chOff x="0" y="0"/>
          <a:chExt cx="0" cy="0"/>
        </a:xfrm>
      </p:grpSpPr>
      <p:sp>
        <p:nvSpPr>
          <p:cNvPr id="1312" name="Shape 1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3" name="Shape 1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0" name="Shape 1320"/>
        <p:cNvGrpSpPr/>
        <p:nvPr/>
      </p:nvGrpSpPr>
      <p:grpSpPr>
        <a:xfrm>
          <a:off x="0" y="0"/>
          <a:ext cx="0" cy="0"/>
          <a:chOff x="0" y="0"/>
          <a:chExt cx="0" cy="0"/>
        </a:xfrm>
      </p:grpSpPr>
      <p:sp>
        <p:nvSpPr>
          <p:cNvPr id="1321" name="Shape 1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2" name="Shape 1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5" name="Shape 1325"/>
        <p:cNvGrpSpPr/>
        <p:nvPr/>
      </p:nvGrpSpPr>
      <p:grpSpPr>
        <a:xfrm>
          <a:off x="0" y="0"/>
          <a:ext cx="0" cy="0"/>
          <a:chOff x="0" y="0"/>
          <a:chExt cx="0" cy="0"/>
        </a:xfrm>
      </p:grpSpPr>
      <p:sp>
        <p:nvSpPr>
          <p:cNvPr id="1326" name="Shape 1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7" name="Shape 1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Shape 1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4" name="Shape 1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7" name="Shape 1337"/>
        <p:cNvGrpSpPr/>
        <p:nvPr/>
      </p:nvGrpSpPr>
      <p:grpSpPr>
        <a:xfrm>
          <a:off x="0" y="0"/>
          <a:ext cx="0" cy="0"/>
          <a:chOff x="0" y="0"/>
          <a:chExt cx="0" cy="0"/>
        </a:xfrm>
      </p:grpSpPr>
      <p:sp>
        <p:nvSpPr>
          <p:cNvPr id="1338" name="Shape 1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9" name="Shape 1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Shape 1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6" name="Shape 1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9" name="Shape 1349"/>
        <p:cNvGrpSpPr/>
        <p:nvPr/>
      </p:nvGrpSpPr>
      <p:grpSpPr>
        <a:xfrm>
          <a:off x="0" y="0"/>
          <a:ext cx="0" cy="0"/>
          <a:chOff x="0" y="0"/>
          <a:chExt cx="0" cy="0"/>
        </a:xfrm>
      </p:grpSpPr>
      <p:sp>
        <p:nvSpPr>
          <p:cNvPr id="1350" name="Shape 1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1" name="Shape 1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Shape 1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8" name="Shape 1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4" name="Shape 1374"/>
        <p:cNvGrpSpPr/>
        <p:nvPr/>
      </p:nvGrpSpPr>
      <p:grpSpPr>
        <a:xfrm>
          <a:off x="0" y="0"/>
          <a:ext cx="0" cy="0"/>
          <a:chOff x="0" y="0"/>
          <a:chExt cx="0" cy="0"/>
        </a:xfrm>
      </p:grpSpPr>
      <p:sp>
        <p:nvSpPr>
          <p:cNvPr id="1375" name="Shape 1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6" name="Shape 1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1" name="Shape 1381"/>
        <p:cNvGrpSpPr/>
        <p:nvPr/>
      </p:nvGrpSpPr>
      <p:grpSpPr>
        <a:xfrm>
          <a:off x="0" y="0"/>
          <a:ext cx="0" cy="0"/>
          <a:chOff x="0" y="0"/>
          <a:chExt cx="0" cy="0"/>
        </a:xfrm>
      </p:grpSpPr>
      <p:sp>
        <p:nvSpPr>
          <p:cNvPr id="1382" name="Shape 1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3" name="Shape 1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Shape 1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0" name="Shape 1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Shape 1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8" name="Shape 1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1" name="Shape 1401"/>
        <p:cNvGrpSpPr/>
        <p:nvPr/>
      </p:nvGrpSpPr>
      <p:grpSpPr>
        <a:xfrm>
          <a:off x="0" y="0"/>
          <a:ext cx="0" cy="0"/>
          <a:chOff x="0" y="0"/>
          <a:chExt cx="0" cy="0"/>
        </a:xfrm>
      </p:grpSpPr>
      <p:sp>
        <p:nvSpPr>
          <p:cNvPr id="1402" name="Shape 1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3" name="Shape 1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6" name="Shape 1406"/>
        <p:cNvGrpSpPr/>
        <p:nvPr/>
      </p:nvGrpSpPr>
      <p:grpSpPr>
        <a:xfrm>
          <a:off x="0" y="0"/>
          <a:ext cx="0" cy="0"/>
          <a:chOff x="0" y="0"/>
          <a:chExt cx="0" cy="0"/>
        </a:xfrm>
      </p:grpSpPr>
      <p:sp>
        <p:nvSpPr>
          <p:cNvPr id="1407" name="Shape 1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8" name="Shape 1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6" name="Shape 1416"/>
        <p:cNvGrpSpPr/>
        <p:nvPr/>
      </p:nvGrpSpPr>
      <p:grpSpPr>
        <a:xfrm>
          <a:off x="0" y="0"/>
          <a:ext cx="0" cy="0"/>
          <a:chOff x="0" y="0"/>
          <a:chExt cx="0" cy="0"/>
        </a:xfrm>
      </p:grpSpPr>
      <p:sp>
        <p:nvSpPr>
          <p:cNvPr id="1417" name="Shape 1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8" name="Shape 14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9" name="Shape 1439"/>
        <p:cNvGrpSpPr/>
        <p:nvPr/>
      </p:nvGrpSpPr>
      <p:grpSpPr>
        <a:xfrm>
          <a:off x="0" y="0"/>
          <a:ext cx="0" cy="0"/>
          <a:chOff x="0" y="0"/>
          <a:chExt cx="0" cy="0"/>
        </a:xfrm>
      </p:grpSpPr>
      <p:sp>
        <p:nvSpPr>
          <p:cNvPr id="1440" name="Shape 1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1" name="Shape 1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2" name="Shape 82"/>
        <p:cNvGrpSpPr/>
        <p:nvPr/>
      </p:nvGrpSpPr>
      <p:grpSpPr>
        <a:xfrm>
          <a:off x="0" y="0"/>
          <a:ext cx="0" cy="0"/>
          <a:chOff x="0" y="0"/>
          <a:chExt cx="0" cy="0"/>
        </a:xfrm>
      </p:grpSpPr>
      <p:sp>
        <p:nvSpPr>
          <p:cNvPr id="83" name="Shape 8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 name="Shape 84"/>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5" name="Shape 8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86" name="Shape 86"/>
        <p:cNvGrpSpPr/>
        <p:nvPr/>
      </p:nvGrpSpPr>
      <p:grpSpPr>
        <a:xfrm>
          <a:off x="0" y="0"/>
          <a:ext cx="0" cy="0"/>
          <a:chOff x="0" y="0"/>
          <a:chExt cx="0" cy="0"/>
        </a:xfrm>
      </p:grpSpPr>
      <p:grpSp>
        <p:nvGrpSpPr>
          <p:cNvPr id="87" name="Shape 87"/>
          <p:cNvGrpSpPr/>
          <p:nvPr/>
        </p:nvGrpSpPr>
        <p:grpSpPr>
          <a:xfrm>
            <a:off x="6098378" y="5"/>
            <a:ext cx="3045625" cy="2030570"/>
            <a:chOff x="6098378" y="5"/>
            <a:chExt cx="3045625" cy="2030570"/>
          </a:xfrm>
        </p:grpSpPr>
        <p:sp>
          <p:nvSpPr>
            <p:cNvPr id="88" name="Shape 8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94" name="Shape 9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sp>
        <p:nvSpPr>
          <p:cNvPr id="96" name="Shape 96"/>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7" name="Shape 9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98" name="Shape 98"/>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9" name="Shape 9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0" name="Shape 10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101" name="Shape 10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2" name="Shape 102"/>
        <p:cNvGrpSpPr/>
        <p:nvPr/>
      </p:nvGrpSpPr>
      <p:grpSpPr>
        <a:xfrm>
          <a:off x="0" y="0"/>
          <a:ext cx="0" cy="0"/>
          <a:chOff x="0" y="0"/>
          <a:chExt cx="0" cy="0"/>
        </a:xfrm>
      </p:grpSpPr>
      <p:sp>
        <p:nvSpPr>
          <p:cNvPr id="103" name="Shape 103"/>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104" name="Shape 10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05" name="Shape 105"/>
        <p:cNvGrpSpPr/>
        <p:nvPr/>
      </p:nvGrpSpPr>
      <p:grpSpPr>
        <a:xfrm>
          <a:off x="0" y="0"/>
          <a:ext cx="0" cy="0"/>
          <a:chOff x="0" y="0"/>
          <a:chExt cx="0" cy="0"/>
        </a:xfrm>
      </p:grpSpPr>
      <p:grpSp>
        <p:nvGrpSpPr>
          <p:cNvPr id="106" name="Shape 106"/>
          <p:cNvGrpSpPr/>
          <p:nvPr/>
        </p:nvGrpSpPr>
        <p:grpSpPr>
          <a:xfrm>
            <a:off x="6098378" y="5"/>
            <a:ext cx="3045625" cy="2030570"/>
            <a:chOff x="6098378" y="5"/>
            <a:chExt cx="3045625" cy="2030570"/>
          </a:xfrm>
        </p:grpSpPr>
        <p:sp>
          <p:nvSpPr>
            <p:cNvPr id="107" name="Shape 10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2" name="Shape 112"/>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113" name="Shape 113"/>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114" name="Shape 1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Shape 1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bg>
      <p:bgPr>
        <a:solidFill>
          <a:schemeClr val="dk1"/>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1308150" y="1318650"/>
            <a:ext cx="7110000" cy="5352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119" name="Shape 1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
        <p:nvSpPr>
          <p:cNvPr id="120" name="Shape 120"/>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aleway"/>
                <a:ea typeface="Raleway"/>
                <a:cs typeface="Raleway"/>
                <a:sym typeface="Raleway"/>
              </a:rPr>
              <a:t>Confidential</a:t>
            </a:r>
            <a:endParaRPr b="1" sz="600">
              <a:solidFill>
                <a:srgbClr val="FFFFFF"/>
              </a:solidFill>
              <a:latin typeface="Raleway"/>
              <a:ea typeface="Raleway"/>
              <a:cs typeface="Raleway"/>
              <a:sym typeface="Raleway"/>
            </a:endParaRPr>
          </a:p>
        </p:txBody>
      </p:sp>
      <p:sp>
        <p:nvSpPr>
          <p:cNvPr id="121" name="Shape 121"/>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aleway"/>
                <a:ea typeface="Raleway"/>
                <a:cs typeface="Raleway"/>
                <a:sym typeface="Raleway"/>
              </a:rPr>
              <a:t>Customized for </a:t>
            </a:r>
            <a:r>
              <a:rPr b="1" lang="en" sz="600">
                <a:solidFill>
                  <a:srgbClr val="FFFFFF"/>
                </a:solidFill>
                <a:latin typeface="Raleway"/>
                <a:ea typeface="Raleway"/>
                <a:cs typeface="Raleway"/>
                <a:sym typeface="Raleway"/>
              </a:rPr>
              <a:t>Lorem Ipsum LLC</a:t>
            </a:r>
            <a:endParaRPr sz="600">
              <a:solidFill>
                <a:srgbClr val="FFFFFF"/>
              </a:solidFill>
              <a:latin typeface="Raleway"/>
              <a:ea typeface="Raleway"/>
              <a:cs typeface="Raleway"/>
              <a:sym typeface="Raleway"/>
            </a:endParaRPr>
          </a:p>
        </p:txBody>
      </p:sp>
      <p:sp>
        <p:nvSpPr>
          <p:cNvPr id="122" name="Shape 122"/>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aleway"/>
                <a:ea typeface="Raleway"/>
                <a:cs typeface="Raleway"/>
                <a:sym typeface="Raleway"/>
              </a:rPr>
              <a:t>Version 1.0</a:t>
            </a:r>
            <a:endParaRPr b="1" sz="600">
              <a:solidFill>
                <a:srgbClr val="FFFFFF"/>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1">
  <p:cSld name="SECTION_HEADER_2_1">
    <p:bg>
      <p:bgPr>
        <a:solidFill>
          <a:srgbClr val="0B51C4"/>
        </a:solidFill>
      </p:bgPr>
    </p:bg>
    <p:spTree>
      <p:nvGrpSpPr>
        <p:cNvPr id="28" name="Shape 28"/>
        <p:cNvGrpSpPr/>
        <p:nvPr/>
      </p:nvGrpSpPr>
      <p:grpSpPr>
        <a:xfrm>
          <a:off x="0" y="0"/>
          <a:ext cx="0" cy="0"/>
          <a:chOff x="0" y="0"/>
          <a:chExt cx="0" cy="0"/>
        </a:xfrm>
      </p:grpSpPr>
      <p:grpSp>
        <p:nvGrpSpPr>
          <p:cNvPr id="29" name="Shape 29"/>
          <p:cNvGrpSpPr/>
          <p:nvPr/>
        </p:nvGrpSpPr>
        <p:grpSpPr>
          <a:xfrm>
            <a:off x="6098378" y="5"/>
            <a:ext cx="3045625" cy="2030570"/>
            <a:chOff x="6098378" y="5"/>
            <a:chExt cx="3045625" cy="2030570"/>
          </a:xfrm>
        </p:grpSpPr>
        <p:sp>
          <p:nvSpPr>
            <p:cNvPr id="30" name="Shape 30"/>
            <p:cNvSpPr/>
            <p:nvPr/>
          </p:nvSpPr>
          <p:spPr>
            <a:xfrm>
              <a:off x="8128803" y="16"/>
              <a:ext cx="1015200" cy="1015200"/>
            </a:xfrm>
            <a:prstGeom prst="rect">
              <a:avLst/>
            </a:prstGeom>
            <a:solidFill>
              <a:srgbClr val="062E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7113463" y="5"/>
              <a:ext cx="1015200" cy="1015200"/>
            </a:xfrm>
            <a:prstGeom prst="rtTriangle">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flipH="1" rot="10800000">
              <a:off x="7113588" y="107"/>
              <a:ext cx="1015200" cy="1015200"/>
            </a:xfrm>
            <a:prstGeom prst="rtTriangle">
              <a:avLst/>
            </a:prstGeom>
            <a:solidFill>
              <a:srgbClr val="3281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6098378" y="97"/>
              <a:ext cx="1015200" cy="1015200"/>
            </a:xfrm>
            <a:prstGeom prst="rtTriangle">
              <a:avLst/>
            </a:prstGeom>
            <a:solidFill>
              <a:srgbClr val="062E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10800000">
              <a:off x="8128789" y="1015375"/>
              <a:ext cx="1015200" cy="1015200"/>
            </a:xfrm>
            <a:prstGeom prst="rtTriangle">
              <a:avLst/>
            </a:prstGeom>
            <a:solidFill>
              <a:srgbClr val="3281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36" name="Shape 3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1 2">
  <p:cSld name="SECTION_HEADER_2_1_2">
    <p:bg>
      <p:bgPr>
        <a:solidFill>
          <a:srgbClr val="0E2282"/>
        </a:solidFill>
      </p:bgPr>
    </p:bg>
    <p:spTree>
      <p:nvGrpSpPr>
        <p:cNvPr id="37" name="Shape 37"/>
        <p:cNvGrpSpPr/>
        <p:nvPr/>
      </p:nvGrpSpPr>
      <p:grpSpPr>
        <a:xfrm>
          <a:off x="0" y="0"/>
          <a:ext cx="0" cy="0"/>
          <a:chOff x="0" y="0"/>
          <a:chExt cx="0" cy="0"/>
        </a:xfrm>
      </p:grpSpPr>
      <p:grpSp>
        <p:nvGrpSpPr>
          <p:cNvPr id="38" name="Shape 38"/>
          <p:cNvGrpSpPr/>
          <p:nvPr/>
        </p:nvGrpSpPr>
        <p:grpSpPr>
          <a:xfrm>
            <a:off x="6098378" y="5"/>
            <a:ext cx="3045625" cy="2030570"/>
            <a:chOff x="6098378" y="5"/>
            <a:chExt cx="3045625" cy="2030570"/>
          </a:xfrm>
        </p:grpSpPr>
        <p:sp>
          <p:nvSpPr>
            <p:cNvPr id="39" name="Shape 39"/>
            <p:cNvSpPr/>
            <p:nvPr/>
          </p:nvSpPr>
          <p:spPr>
            <a:xfrm>
              <a:off x="8128803" y="16"/>
              <a:ext cx="1015200" cy="1015200"/>
            </a:xfrm>
            <a:prstGeom prst="rect">
              <a:avLst/>
            </a:prstGeom>
            <a:solidFill>
              <a:srgbClr val="0000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flipH="1">
              <a:off x="7113463" y="5"/>
              <a:ext cx="1015200" cy="1015200"/>
            </a:xfrm>
            <a:prstGeom prst="rtTriangle">
              <a:avLst/>
            </a:prstGeom>
            <a:solidFill>
              <a:srgbClr val="1D328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 name="Shape 41"/>
            <p:cNvSpPr/>
            <p:nvPr/>
          </p:nvSpPr>
          <p:spPr>
            <a:xfrm flipH="1" rot="10800000">
              <a:off x="7113588" y="107"/>
              <a:ext cx="1015200" cy="1015200"/>
            </a:xfrm>
            <a:prstGeom prst="rtTriangle">
              <a:avLst/>
            </a:prstGeom>
            <a:solidFill>
              <a:srgbClr val="3B50A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 name="Shape 42"/>
            <p:cNvSpPr/>
            <p:nvPr/>
          </p:nvSpPr>
          <p:spPr>
            <a:xfrm rot="10800000">
              <a:off x="6098378" y="97"/>
              <a:ext cx="1015200" cy="1015200"/>
            </a:xfrm>
            <a:prstGeom prst="rtTriangle">
              <a:avLst/>
            </a:prstGeom>
            <a:solidFill>
              <a:srgbClr val="0000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10800000">
              <a:off x="8128789" y="1015375"/>
              <a:ext cx="1015200" cy="1015200"/>
            </a:xfrm>
            <a:prstGeom prst="rtTriangle">
              <a:avLst/>
            </a:prstGeom>
            <a:solidFill>
              <a:srgbClr val="3B50A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 name="Shape 44"/>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2">
  <p:cSld name="SECTION_HEADER_2_2">
    <p:bg>
      <p:bgPr>
        <a:solidFill>
          <a:srgbClr val="085631"/>
        </a:solidFill>
      </p:bgPr>
    </p:bg>
    <p:spTree>
      <p:nvGrpSpPr>
        <p:cNvPr id="46" name="Shape 46"/>
        <p:cNvGrpSpPr/>
        <p:nvPr/>
      </p:nvGrpSpPr>
      <p:grpSpPr>
        <a:xfrm>
          <a:off x="0" y="0"/>
          <a:ext cx="0" cy="0"/>
          <a:chOff x="0" y="0"/>
          <a:chExt cx="0" cy="0"/>
        </a:xfrm>
      </p:grpSpPr>
      <p:grpSp>
        <p:nvGrpSpPr>
          <p:cNvPr id="47" name="Shape 47"/>
          <p:cNvGrpSpPr/>
          <p:nvPr/>
        </p:nvGrpSpPr>
        <p:grpSpPr>
          <a:xfrm>
            <a:off x="6098378" y="5"/>
            <a:ext cx="3045625" cy="2030570"/>
            <a:chOff x="6098378" y="5"/>
            <a:chExt cx="3045625" cy="2030570"/>
          </a:xfrm>
        </p:grpSpPr>
        <p:sp>
          <p:nvSpPr>
            <p:cNvPr id="48" name="Shape 48"/>
            <p:cNvSpPr/>
            <p:nvPr/>
          </p:nvSpPr>
          <p:spPr>
            <a:xfrm>
              <a:off x="8128803" y="16"/>
              <a:ext cx="1015200" cy="1015200"/>
            </a:xfrm>
            <a:prstGeom prst="rect">
              <a:avLst/>
            </a:prstGeom>
            <a:solidFill>
              <a:srgbClr val="053E2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flipH="1">
              <a:off x="7113463" y="5"/>
              <a:ext cx="1015200" cy="1015200"/>
            </a:xfrm>
            <a:prstGeom prst="rtTriangle">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flipH="1" rot="10800000">
              <a:off x="7113588" y="107"/>
              <a:ext cx="1015200" cy="1015200"/>
            </a:xfrm>
            <a:prstGeom prst="rtTriangle">
              <a:avLst/>
            </a:prstGeom>
            <a:solidFill>
              <a:srgbClr val="0E94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10800000">
              <a:off x="6098378" y="97"/>
              <a:ext cx="1015200" cy="1015200"/>
            </a:xfrm>
            <a:prstGeom prst="rtTriangle">
              <a:avLst/>
            </a:prstGeom>
            <a:solidFill>
              <a:srgbClr val="053E2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rot="10800000">
              <a:off x="8128789" y="1015375"/>
              <a:ext cx="1015200" cy="1015200"/>
            </a:xfrm>
            <a:prstGeom prst="rtTriangle">
              <a:avLst/>
            </a:prstGeom>
            <a:solidFill>
              <a:srgbClr val="0E94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3" name="Shape 5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54" name="Shape 5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2">
    <p:bg>
      <p:bgPr>
        <a:solidFill>
          <a:schemeClr val="lt1"/>
        </a:solidFill>
      </p:bgPr>
    </p:bg>
    <p:spTree>
      <p:nvGrpSpPr>
        <p:cNvPr id="55" name="Shape 55"/>
        <p:cNvGrpSpPr/>
        <p:nvPr/>
      </p:nvGrpSpPr>
      <p:grpSpPr>
        <a:xfrm>
          <a:off x="0" y="0"/>
          <a:ext cx="0" cy="0"/>
          <a:chOff x="0" y="0"/>
          <a:chExt cx="0" cy="0"/>
        </a:xfrm>
      </p:grpSpPr>
      <p:grpSp>
        <p:nvGrpSpPr>
          <p:cNvPr id="56" name="Shape 56"/>
          <p:cNvGrpSpPr/>
          <p:nvPr/>
        </p:nvGrpSpPr>
        <p:grpSpPr>
          <a:xfrm>
            <a:off x="6098378" y="5"/>
            <a:ext cx="3045625" cy="2030570"/>
            <a:chOff x="6098378" y="5"/>
            <a:chExt cx="3045625" cy="2030570"/>
          </a:xfrm>
        </p:grpSpPr>
        <p:sp>
          <p:nvSpPr>
            <p:cNvPr id="57" name="Shape 57"/>
            <p:cNvSpPr/>
            <p:nvPr/>
          </p:nvSpPr>
          <p:spPr>
            <a:xfrm>
              <a:off x="8128803" y="16"/>
              <a:ext cx="1015200" cy="1015200"/>
            </a:xfrm>
            <a:prstGeom prst="rect">
              <a:avLst/>
            </a:prstGeom>
            <a:solidFill>
              <a:srgbClr val="0856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flipH="1">
              <a:off x="7113463" y="5"/>
              <a:ext cx="1015200" cy="1015200"/>
            </a:xfrm>
            <a:prstGeom prst="rtTriangle">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rot="10800000">
              <a:off x="7113588" y="107"/>
              <a:ext cx="1015200" cy="1015200"/>
            </a:xfrm>
            <a:prstGeom prst="rtTriangle">
              <a:avLst/>
            </a:prstGeom>
            <a:solidFill>
              <a:srgbClr val="0E94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6098378" y="97"/>
              <a:ext cx="1015200" cy="1015200"/>
            </a:xfrm>
            <a:prstGeom prst="rtTriangle">
              <a:avLst/>
            </a:prstGeom>
            <a:solidFill>
              <a:srgbClr val="0856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8128789" y="1015375"/>
              <a:ext cx="1015200" cy="1015200"/>
            </a:xfrm>
            <a:prstGeom prst="rtTriangle">
              <a:avLst/>
            </a:prstGeom>
            <a:solidFill>
              <a:srgbClr val="0E94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2" name="Shape 62"/>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63" name="Shape 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grpSp>
        <p:nvGrpSpPr>
          <p:cNvPr id="65" name="Shape 65"/>
          <p:cNvGrpSpPr/>
          <p:nvPr/>
        </p:nvGrpSpPr>
        <p:grpSpPr>
          <a:xfrm>
            <a:off x="0" y="3903669"/>
            <a:ext cx="9144000" cy="1239925"/>
            <a:chOff x="0" y="3903669"/>
            <a:chExt cx="9144000" cy="1239925"/>
          </a:xfrm>
        </p:grpSpPr>
        <p:sp>
          <p:nvSpPr>
            <p:cNvPr id="66" name="Shape 6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1" name="Shape 71"/>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 name="Shape 72"/>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73" name="Shape 7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4" name="Shape 74"/>
        <p:cNvGrpSpPr/>
        <p:nvPr/>
      </p:nvGrpSpPr>
      <p:grpSpPr>
        <a:xfrm>
          <a:off x="0" y="0"/>
          <a:ext cx="0" cy="0"/>
          <a:chOff x="0" y="0"/>
          <a:chExt cx="0" cy="0"/>
        </a:xfrm>
      </p:grpSpPr>
      <p:sp>
        <p:nvSpPr>
          <p:cNvPr id="75" name="Shape 7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6" name="Shape 76"/>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7" name="Shape 77"/>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Shape 80"/>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 name="Shape 8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0.xml"/><Relationship Id="rId3" Type="http://schemas.openxmlformats.org/officeDocument/2006/relationships/image" Target="../media/image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1.xml"/><Relationship Id="rId3" Type="http://schemas.openxmlformats.org/officeDocument/2006/relationships/image" Target="../media/image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2.xml"/><Relationship Id="rId3" Type="http://schemas.openxmlformats.org/officeDocument/2006/relationships/image" Target="../media/image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4.xml"/><Relationship Id="rId3" Type="http://schemas.openxmlformats.org/officeDocument/2006/relationships/image" Target="../media/image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5.xml"/><Relationship Id="rId3" Type="http://schemas.openxmlformats.org/officeDocument/2006/relationships/image" Target="../media/image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6.xml"/><Relationship Id="rId3"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7.xml"/><Relationship Id="rId3" Type="http://schemas.openxmlformats.org/officeDocument/2006/relationships/image" Target="../media/image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8.xml"/><Relationship Id="rId3" Type="http://schemas.openxmlformats.org/officeDocument/2006/relationships/image" Target="../media/image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0.xml"/><Relationship Id="rId3"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1.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3.xml"/><Relationship Id="rId3" Type="http://schemas.openxmlformats.org/officeDocument/2006/relationships/image" Target="../media/image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5.xml"/><Relationship Id="rId3" Type="http://schemas.openxmlformats.org/officeDocument/2006/relationships/image" Target="../media/image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7.xml"/><Relationship Id="rId3"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0.xml"/><Relationship Id="rId3" Type="http://schemas.openxmlformats.org/officeDocument/2006/relationships/image" Target="../media/image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2.xml"/><Relationship Id="rId3" Type="http://schemas.openxmlformats.org/officeDocument/2006/relationships/image" Target="../media/image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5.xml"/><Relationship Id="rId3"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6.xml"/><Relationship Id="rId3" Type="http://schemas.openxmlformats.org/officeDocument/2006/relationships/image" Target="../media/image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7.xml"/><Relationship Id="rId3" Type="http://schemas.openxmlformats.org/officeDocument/2006/relationships/image" Target="../media/image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8.xml"/><Relationship Id="rId3" Type="http://schemas.openxmlformats.org/officeDocument/2006/relationships/image" Target="../media/image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0.xml"/><Relationship Id="rId3" Type="http://schemas.openxmlformats.org/officeDocument/2006/relationships/image" Target="../media/image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1.xml"/><Relationship Id="rId3" Type="http://schemas.openxmlformats.org/officeDocument/2006/relationships/image" Target="../media/image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2.xml"/><Relationship Id="rId3" Type="http://schemas.openxmlformats.org/officeDocument/2006/relationships/image" Target="../media/image4.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3.xml"/><Relationship Id="rId3" Type="http://schemas.openxmlformats.org/officeDocument/2006/relationships/image" Target="../media/image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5.xml"/><Relationship Id="rId3" Type="http://schemas.openxmlformats.org/officeDocument/2006/relationships/image" Target="../media/image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6.xml"/><Relationship Id="rId3" Type="http://schemas.openxmlformats.org/officeDocument/2006/relationships/image" Target="../media/image2.png"/><Relationship Id="rId4" Type="http://schemas.openxmlformats.org/officeDocument/2006/relationships/image" Target="../media/image4.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8.xml"/><Relationship Id="rId3" Type="http://schemas.openxmlformats.org/officeDocument/2006/relationships/image" Target="../media/image4.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9.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0.xml"/><Relationship Id="rId3" Type="http://schemas.openxmlformats.org/officeDocument/2006/relationships/image" Target="../media/image4.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1.xml"/><Relationship Id="rId3" Type="http://schemas.openxmlformats.org/officeDocument/2006/relationships/image" Target="../media/image4.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2.xml"/><Relationship Id="rId3" Type="http://schemas.openxmlformats.org/officeDocument/2006/relationships/image" Target="../media/image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4.xml"/><Relationship Id="rId3" Type="http://schemas.openxmlformats.org/officeDocument/2006/relationships/image" Target="../media/image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5.xml"/><Relationship Id="rId3" Type="http://schemas.openxmlformats.org/officeDocument/2006/relationships/image" Target="../media/image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6.xml"/><Relationship Id="rId3" Type="http://schemas.openxmlformats.org/officeDocument/2006/relationships/image" Target="../media/image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8.xml"/><Relationship Id="rId3" Type="http://schemas.openxmlformats.org/officeDocument/2006/relationships/image" Target="../media/image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9.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1.xml"/><Relationship Id="rId3" Type="http://schemas.openxmlformats.org/officeDocument/2006/relationships/image" Target="../media/image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2.xml"/><Relationship Id="rId3" Type="http://schemas.openxmlformats.org/officeDocument/2006/relationships/image" Target="../media/image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3.xml"/><Relationship Id="rId3" Type="http://schemas.openxmlformats.org/officeDocument/2006/relationships/image" Target="../media/image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4.xml"/><Relationship Id="rId3" Type="http://schemas.openxmlformats.org/officeDocument/2006/relationships/image" Target="../media/image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6.xml"/><Relationship Id="rId3" Type="http://schemas.openxmlformats.org/officeDocument/2006/relationships/image" Target="../media/image4.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7.xml"/><Relationship Id="rId3" Type="http://schemas.openxmlformats.org/officeDocument/2006/relationships/image" Target="../media/image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8.xml"/><Relationship Id="rId3" Type="http://schemas.openxmlformats.org/officeDocument/2006/relationships/image" Target="../media/image4.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9.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1.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7.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2.xml"/><Relationship Id="rId3" Type="http://schemas.openxmlformats.org/officeDocument/2006/relationships/image" Target="../media/image4.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3.xml"/><Relationship Id="rId3" Type="http://schemas.openxmlformats.org/officeDocument/2006/relationships/image" Target="../media/image4.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5.xml"/><Relationship Id="rId3" Type="http://schemas.openxmlformats.org/officeDocument/2006/relationships/image" Target="../media/image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6.xml"/><Relationship Id="rId3" Type="http://schemas.openxmlformats.org/officeDocument/2006/relationships/image" Target="../media/image4.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7.xml"/><Relationship Id="rId3" Type="http://schemas.openxmlformats.org/officeDocument/2006/relationships/image" Target="../media/image4.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8.xml"/><Relationship Id="rId3" Type="http://schemas.openxmlformats.org/officeDocument/2006/relationships/image" Target="../media/image4.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9.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0.xml"/><Relationship Id="rId3" Type="http://schemas.openxmlformats.org/officeDocument/2006/relationships/image" Target="../media/image4.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1.xml"/><Relationship Id="rId3" Type="http://schemas.openxmlformats.org/officeDocument/2006/relationships/image" Target="../media/image4.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2.xml"/><Relationship Id="rId3" Type="http://schemas.openxmlformats.org/officeDocument/2006/relationships/image" Target="../media/image35.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3.xml"/><Relationship Id="rId3" Type="http://schemas.openxmlformats.org/officeDocument/2006/relationships/image" Target="../media/image4.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5.xml"/><Relationship Id="rId3" Type="http://schemas.openxmlformats.org/officeDocument/2006/relationships/image" Target="../media/image4.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6.xml"/><Relationship Id="rId3" Type="http://schemas.openxmlformats.org/officeDocument/2006/relationships/image" Target="../media/image3.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7.xml"/><Relationship Id="rId3" Type="http://schemas.openxmlformats.org/officeDocument/2006/relationships/image" Target="../media/image3.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9.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1.xml"/><Relationship Id="rId3" Type="http://schemas.openxmlformats.org/officeDocument/2006/relationships/image" Target="../media/image4.png"/><Relationship Id="rId4" Type="http://schemas.openxmlformats.org/officeDocument/2006/relationships/image" Target="../media/image3.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2.xml"/><Relationship Id="rId3" Type="http://schemas.openxmlformats.org/officeDocument/2006/relationships/image" Target="../media/image4.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3.xml"/><Relationship Id="rId3" Type="http://schemas.openxmlformats.org/officeDocument/2006/relationships/image" Target="../media/image3.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4.xml"/><Relationship Id="rId3" Type="http://schemas.openxmlformats.org/officeDocument/2006/relationships/image" Target="../media/image4.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5.xml"/><Relationship Id="rId3" Type="http://schemas.openxmlformats.org/officeDocument/2006/relationships/image" Target="../media/image3.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6.xml"/><Relationship Id="rId3" Type="http://schemas.openxmlformats.org/officeDocument/2006/relationships/image" Target="../media/image3.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8.xml"/><Relationship Id="rId3" Type="http://schemas.openxmlformats.org/officeDocument/2006/relationships/image" Target="../media/image4.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1.xml"/><Relationship Id="rId3" Type="http://schemas.openxmlformats.org/officeDocument/2006/relationships/image" Target="../media/image3.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2.xml"/><Relationship Id="rId3" Type="http://schemas.openxmlformats.org/officeDocument/2006/relationships/image" Target="../media/image4.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3.xml"/><Relationship Id="rId3" Type="http://schemas.openxmlformats.org/officeDocument/2006/relationships/image" Target="../media/image4.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4.xml"/><Relationship Id="rId3" Type="http://schemas.openxmlformats.org/officeDocument/2006/relationships/image" Target="../media/image3.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7.xml"/><Relationship Id="rId3"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8.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4.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9.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1.xml"/><Relationship Id="rId3" Type="http://schemas.openxmlformats.org/officeDocument/2006/relationships/image" Target="../media/image4.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4.xml"/><Relationship Id="rId3" Type="http://schemas.openxmlformats.org/officeDocument/2006/relationships/image" Target="../media/image3.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5.xml"/><Relationship Id="rId3" Type="http://schemas.openxmlformats.org/officeDocument/2006/relationships/image" Target="../media/image4.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7.xml"/><Relationship Id="rId3" Type="http://schemas.openxmlformats.org/officeDocument/2006/relationships/image" Target="../media/image3.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8.xml"/><Relationship Id="rId3" Type="http://schemas.openxmlformats.org/officeDocument/2006/relationships/image" Target="../media/image4.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9.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3.xml"/><Relationship Id="rId3" Type="http://schemas.openxmlformats.org/officeDocument/2006/relationships/image" Target="../media/image4.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4.xml"/><Relationship Id="rId3" Type="http://schemas.openxmlformats.org/officeDocument/2006/relationships/image" Target="../media/image4.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5.xml"/><Relationship Id="rId3" Type="http://schemas.openxmlformats.org/officeDocument/2006/relationships/image" Target="../media/image3.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6.xml"/><Relationship Id="rId3" Type="http://schemas.openxmlformats.org/officeDocument/2006/relationships/image" Target="../media/image3.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8.xml"/><Relationship Id="rId3" Type="http://schemas.openxmlformats.org/officeDocument/2006/relationships/image" Target="../media/image4.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9.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0.xml"/><Relationship Id="rId3" Type="http://schemas.openxmlformats.org/officeDocument/2006/relationships/image" Target="../media/image4.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2.xml"/><Relationship Id="rId3" Type="http://schemas.openxmlformats.org/officeDocument/2006/relationships/image" Target="../media/image4.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3.xml"/><Relationship Id="rId3" Type="http://schemas.openxmlformats.org/officeDocument/2006/relationships/image" Target="../media/image4.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4.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6.png"/><Relationship Id="rId6" Type="http://schemas.openxmlformats.org/officeDocument/2006/relationships/image" Target="../media/image33.png"/><Relationship Id="rId7" Type="http://schemas.openxmlformats.org/officeDocument/2006/relationships/image" Target="../media/image28.png"/><Relationship Id="rId8"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6.png"/><Relationship Id="rId6" Type="http://schemas.openxmlformats.org/officeDocument/2006/relationships/image" Target="../media/image33.png"/><Relationship Id="rId7" Type="http://schemas.openxmlformats.org/officeDocument/2006/relationships/image" Target="../media/image28.png"/><Relationship Id="rId8"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6.png"/><Relationship Id="rId6" Type="http://schemas.openxmlformats.org/officeDocument/2006/relationships/image" Target="../media/image33.png"/><Relationship Id="rId7" Type="http://schemas.openxmlformats.org/officeDocument/2006/relationships/image" Target="../media/image28.png"/><Relationship Id="rId8"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6.xml"/><Relationship Id="rId3"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7.xml"/><Relationship Id="rId3"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 Id="rId3"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9.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2.xml"/><Relationship Id="rId3"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4.xml"/><Relationship Id="rId3" Type="http://schemas.openxmlformats.org/officeDocument/2006/relationships/image" Target="../media/image4.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5.xml"/><Relationship Id="rId3"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7.xml"/><Relationship Id="rId3"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8.xml"/><Relationship Id="rId3"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9.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0.xml"/><Relationship Id="rId3" Type="http://schemas.openxmlformats.org/officeDocument/2006/relationships/image" Target="../media/image1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1.xml"/><Relationship Id="rId3"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3.xml"/><Relationship Id="rId3" Type="http://schemas.openxmlformats.org/officeDocument/2006/relationships/image" Target="../media/image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 Id="rId3"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6.xml"/><Relationship Id="rId3"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8.xml"/><Relationship Id="rId3"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0.xml"/><Relationship Id="rId3"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1.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2.xml"/><Relationship Id="rId3"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3.xml"/><Relationship Id="rId3" Type="http://schemas.openxmlformats.org/officeDocument/2006/relationships/image" Target="../media/image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4.xml"/><Relationship Id="rId3"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8.xml"/><Relationship Id="rId3" Type="http://schemas.openxmlformats.org/officeDocument/2006/relationships/image" Target="../media/image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1C4"/>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598100" y="1800922"/>
            <a:ext cx="8222100" cy="838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4800"/>
              <a:t>RocketX Playbook™</a:t>
            </a:r>
            <a:endParaRPr b="1" sz="4800"/>
          </a:p>
        </p:txBody>
      </p:sp>
      <p:sp>
        <p:nvSpPr>
          <p:cNvPr id="128" name="Shape 128"/>
          <p:cNvSpPr txBox="1"/>
          <p:nvPr>
            <p:ph idx="4294967295" type="subTitle"/>
          </p:nvPr>
        </p:nvSpPr>
        <p:spPr>
          <a:xfrm>
            <a:off x="598100" y="2639753"/>
            <a:ext cx="8222100" cy="1430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1600"/>
              </a:spcAft>
              <a:buNone/>
            </a:pPr>
            <a:r>
              <a:rPr i="1" lang="en" sz="3000">
                <a:solidFill>
                  <a:schemeClr val="lt1"/>
                </a:solidFill>
              </a:rPr>
              <a:t>How To Scale a Location-Independent, Million-Dollar Practice</a:t>
            </a:r>
            <a:endParaRPr i="1" sz="3000">
              <a:solidFill>
                <a:schemeClr val="lt1"/>
              </a:solidFill>
            </a:endParaRPr>
          </a:p>
        </p:txBody>
      </p:sp>
      <p:pic>
        <p:nvPicPr>
          <p:cNvPr id="129" name="Shape 12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0" name="Shape 13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1"/>
                </a:solidFill>
                <a:latin typeface="Open Sans"/>
                <a:ea typeface="Open Sans"/>
                <a:cs typeface="Open Sans"/>
                <a:sym typeface="Open Sans"/>
              </a:rPr>
              <a:t>Rocket Advisor</a:t>
            </a:r>
            <a:endParaRPr sz="1800">
              <a:solidFill>
                <a:schemeClr val="lt1"/>
              </a:solidFill>
              <a:latin typeface="Open Sans"/>
              <a:ea typeface="Open Sans"/>
              <a:cs typeface="Open Sans"/>
              <a:sym typeface="Open Sans"/>
            </a:endParaRPr>
          </a:p>
        </p:txBody>
      </p:sp>
      <p:pic>
        <p:nvPicPr>
          <p:cNvPr descr="42_spaceflight_512_logo.png" id="131" name="Shape 131"/>
          <p:cNvPicPr preferRelativeResize="0"/>
          <p:nvPr/>
        </p:nvPicPr>
        <p:blipFill>
          <a:blip r:embed="rId4">
            <a:alphaModFix/>
          </a:blip>
          <a:stretch>
            <a:fillRect/>
          </a:stretch>
        </p:blipFill>
        <p:spPr>
          <a:xfrm>
            <a:off x="6804999" y="4581697"/>
            <a:ext cx="227225" cy="2332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 name="Shape 270"/>
        <p:cNvGrpSpPr/>
        <p:nvPr/>
      </p:nvGrpSpPr>
      <p:grpSpPr>
        <a:xfrm>
          <a:off x="0" y="0"/>
          <a:ext cx="0" cy="0"/>
          <a:chOff x="0" y="0"/>
          <a:chExt cx="0" cy="0"/>
        </a:xfrm>
      </p:grpSpPr>
      <p:sp>
        <p:nvSpPr>
          <p:cNvPr id="271" name="Shape 271"/>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2 —</a:t>
            </a:r>
            <a:endParaRPr b="1" sz="3600">
              <a:solidFill>
                <a:srgbClr val="0D5DDF"/>
              </a:solidFill>
            </a:endParaRPr>
          </a:p>
          <a:p>
            <a:pPr indent="0" lvl="0" marL="0" rtl="0" algn="ctr">
              <a:spcBef>
                <a:spcPts val="1000"/>
              </a:spcBef>
              <a:spcAft>
                <a:spcPts val="0"/>
              </a:spcAft>
              <a:buNone/>
            </a:pPr>
            <a:r>
              <a:rPr lang="en" sz="3600">
                <a:solidFill>
                  <a:srgbClr val="000000"/>
                </a:solidFill>
              </a:rPr>
              <a:t>Prepare your team to move ahead</a:t>
            </a:r>
            <a:endParaRPr sz="3600">
              <a:solidFill>
                <a:srgbClr val="00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7" name="Shape 1447"/>
        <p:cNvGrpSpPr/>
        <p:nvPr/>
      </p:nvGrpSpPr>
      <p:grpSpPr>
        <a:xfrm>
          <a:off x="0" y="0"/>
          <a:ext cx="0" cy="0"/>
          <a:chOff x="0" y="0"/>
          <a:chExt cx="0" cy="0"/>
        </a:xfrm>
      </p:grpSpPr>
      <p:sp>
        <p:nvSpPr>
          <p:cNvPr id="1448" name="Shape 1448"/>
          <p:cNvSpPr txBox="1"/>
          <p:nvPr>
            <p:ph type="title"/>
          </p:nvPr>
        </p:nvSpPr>
        <p:spPr>
          <a:xfrm>
            <a:off x="311700" y="333800"/>
            <a:ext cx="8364600" cy="3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What’s the goal?</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b="1" lang="en" sz="1400">
                <a:solidFill>
                  <a:srgbClr val="000000"/>
                </a:solidFill>
              </a:rPr>
              <a:t>Cultivate and communicate exclusivity:</a:t>
            </a:r>
            <a:r>
              <a:rPr lang="en" sz="1400">
                <a:solidFill>
                  <a:srgbClr val="000000"/>
                </a:solidFill>
              </a:rPr>
              <a:t> The Platinum Club serves as a who’s who in your book, and if executed properly, a “secret society” in your local market.</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If qualified, high-net-worth investors want to be “in the know”, they need an invitation to this exclusive community. The Platinum Club is </a:t>
            </a:r>
            <a:r>
              <a:rPr b="1" lang="en" sz="1400">
                <a:solidFill>
                  <a:srgbClr val="000000"/>
                </a:solidFill>
                <a:highlight>
                  <a:srgbClr val="FFE599"/>
                </a:highlight>
              </a:rPr>
              <a:t>strictly limited to the top 12 client families in your book</a:t>
            </a:r>
            <a:r>
              <a:rPr b="1" lang="en" sz="1400">
                <a:solidFill>
                  <a:srgbClr val="000000"/>
                </a:solidFill>
              </a:rPr>
              <a:t>; </a:t>
            </a:r>
            <a:r>
              <a:rPr lang="en" sz="1400">
                <a:solidFill>
                  <a:srgbClr val="000000"/>
                </a:solidFill>
              </a:rPr>
              <a:t>and this is something we actively communicate to them. We want our best clients to know that we intentionally cap the number of high-net-worth families we serve and invite to participate in these monthly WebEx summits so we can devote the full breadth of our team’s resources to them.</a:t>
            </a:r>
            <a:endParaRPr sz="1400">
              <a:solidFill>
                <a:srgbClr val="0D5DDF"/>
              </a:solidFill>
            </a:endParaRPr>
          </a:p>
          <a:p>
            <a:pPr indent="0" lvl="0" marL="0">
              <a:spcBef>
                <a:spcPts val="0"/>
              </a:spcBef>
              <a:spcAft>
                <a:spcPts val="0"/>
              </a:spcAft>
              <a:buNone/>
            </a:pPr>
            <a:r>
              <a:t/>
            </a:r>
            <a:endParaRPr b="1" sz="1400">
              <a:solidFill>
                <a:srgbClr val="0D5DDF"/>
              </a:solidFill>
            </a:endParaRPr>
          </a:p>
          <a:p>
            <a:pPr indent="0" lvl="0" marL="0">
              <a:spcBef>
                <a:spcPts val="0"/>
              </a:spcBef>
              <a:spcAft>
                <a:spcPts val="0"/>
              </a:spcAft>
              <a:buNone/>
            </a:pPr>
            <a:r>
              <a:rPr b="1" lang="en" sz="1400">
                <a:solidFill>
                  <a:srgbClr val="000000"/>
                </a:solidFill>
              </a:rPr>
              <a:t>Garner warm introductions: </a:t>
            </a:r>
            <a:r>
              <a:rPr lang="en" sz="1400">
                <a:solidFill>
                  <a:srgbClr val="000000"/>
                </a:solidFill>
              </a:rPr>
              <a:t>A key feature of the Platinum Club is that it operates on an invitation-only basis — thus further cultivating the exclusivity factor. This serves another obvious business role — Platinum Club members can invite one friend or associate to participate in the monthly WebEx summit. These are the types of prospects we want to get in front — the social circle of your best clients. </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When preparing Platinum clients for the Platinum Club, we use specific verbiage to screen out any unqualified would-be invitees.</a:t>
            </a:r>
            <a:endParaRPr sz="1400">
              <a:solidFill>
                <a:srgbClr val="000000"/>
              </a:solidFill>
            </a:endParaRPr>
          </a:p>
          <a:p>
            <a:pPr indent="0" lvl="0" marL="0" rtl="0" algn="just">
              <a:spcBef>
                <a:spcPts val="0"/>
              </a:spcBef>
              <a:spcAft>
                <a:spcPts val="0"/>
              </a:spcAft>
              <a:buNone/>
            </a:pPr>
            <a:r>
              <a:t/>
            </a:r>
            <a:endParaRPr sz="1400">
              <a:solidFill>
                <a:srgbClr val="000000"/>
              </a:solidFill>
              <a:highlight>
                <a:srgbClr val="FFE599"/>
              </a:highlight>
            </a:endParaRPr>
          </a:p>
          <a:p>
            <a:pPr indent="0" lvl="0" marL="0" rtl="0">
              <a:spcBef>
                <a:spcPts val="0"/>
              </a:spcBef>
              <a:spcAft>
                <a:spcPts val="0"/>
              </a:spcAft>
              <a:buNone/>
            </a:pPr>
            <a:r>
              <a:t/>
            </a:r>
            <a:endParaRPr b="1" sz="1400">
              <a:solidFill>
                <a:srgbClr val="0D5DDF"/>
              </a:solidFill>
            </a:endParaRPr>
          </a:p>
        </p:txBody>
      </p:sp>
      <p:pic>
        <p:nvPicPr>
          <p:cNvPr id="1449" name="Shape 144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450" name="Shape 145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4" name="Shape 1454"/>
        <p:cNvGrpSpPr/>
        <p:nvPr/>
      </p:nvGrpSpPr>
      <p:grpSpPr>
        <a:xfrm>
          <a:off x="0" y="0"/>
          <a:ext cx="0" cy="0"/>
          <a:chOff x="0" y="0"/>
          <a:chExt cx="0" cy="0"/>
        </a:xfrm>
      </p:grpSpPr>
      <p:sp>
        <p:nvSpPr>
          <p:cNvPr id="1455" name="Shape 1455"/>
          <p:cNvSpPr txBox="1"/>
          <p:nvPr>
            <p:ph type="title"/>
          </p:nvPr>
        </p:nvSpPr>
        <p:spPr>
          <a:xfrm>
            <a:off x="451100" y="4245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D5DDF"/>
                </a:solidFill>
              </a:rPr>
              <a:t>[Script] — Preview Platinum Club To Top Clients</a:t>
            </a:r>
            <a:endParaRPr b="1">
              <a:solidFill>
                <a:srgbClr val="0D5DDF"/>
              </a:solidFill>
            </a:endParaRPr>
          </a:p>
        </p:txBody>
      </p:sp>
      <p:pic>
        <p:nvPicPr>
          <p:cNvPr id="1456" name="Shape 145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457" name="Shape 145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458" name="Shape 1458"/>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1459" name="Shape 1459"/>
          <p:cNvSpPr txBox="1"/>
          <p:nvPr/>
        </p:nvSpPr>
        <p:spPr>
          <a:xfrm>
            <a:off x="451100" y="1043400"/>
            <a:ext cx="8153700" cy="225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“...fired clients to devote more time to your best clients...he’s a best client...monthly platinum club...can invite one friend a month just send to DM...only advice/insight helpful for $1M portfolios/qualified investors.”</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“The Platinum Club is just just an added service...to carve out more time and resources for our best clients.”</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
        <p:nvSpPr>
          <p:cNvPr id="1460" name="Shape 1460"/>
          <p:cNvSpPr txBox="1"/>
          <p:nvPr/>
        </p:nvSpPr>
        <p:spPr>
          <a:xfrm>
            <a:off x="465925" y="3449175"/>
            <a:ext cx="6129000" cy="13710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highlight>
                  <a:srgbClr val="FFE599"/>
                </a:highlight>
                <a:latin typeface="Roboto"/>
                <a:ea typeface="Roboto"/>
                <a:cs typeface="Roboto"/>
                <a:sym typeface="Roboto"/>
              </a:rPr>
              <a:t>Note: This script, or a variation of it, need not be delivered in a top-down, or this conversation can spring organically, or naturally, in your daily operations as you meet &amp; talk with your clients. Conversely, you can make this an outreach campaign via telephone, and in fact, if you’re industrious, I would recommend this.</a:t>
            </a:r>
            <a:endParaRPr sz="1000">
              <a:highlight>
                <a:srgbClr val="FFE599"/>
              </a:highlight>
              <a:latin typeface="Roboto"/>
              <a:ea typeface="Roboto"/>
              <a:cs typeface="Roboto"/>
              <a:sym typeface="Roboto"/>
            </a:endParaRPr>
          </a:p>
          <a:p>
            <a:pPr indent="0" lvl="0" marL="0">
              <a:spcBef>
                <a:spcPts val="0"/>
              </a:spcBef>
              <a:spcAft>
                <a:spcPts val="0"/>
              </a:spcAft>
              <a:buNone/>
            </a:pPr>
            <a:r>
              <a:t/>
            </a:r>
            <a:endParaRPr sz="1000">
              <a:highlight>
                <a:srgbClr val="FFE599"/>
              </a:highlight>
              <a:latin typeface="Roboto"/>
              <a:ea typeface="Roboto"/>
              <a:cs typeface="Roboto"/>
              <a:sym typeface="Roboto"/>
            </a:endParaRPr>
          </a:p>
          <a:p>
            <a:pPr indent="0" lvl="0" marL="0" rtl="0">
              <a:spcBef>
                <a:spcPts val="0"/>
              </a:spcBef>
              <a:spcAft>
                <a:spcPts val="0"/>
              </a:spcAft>
              <a:buNone/>
            </a:pPr>
            <a:r>
              <a:rPr lang="en" sz="1000">
                <a:highlight>
                  <a:srgbClr val="FFE599"/>
                </a:highlight>
                <a:latin typeface="Roboto"/>
                <a:ea typeface="Roboto"/>
                <a:cs typeface="Roboto"/>
                <a:sym typeface="Roboto"/>
              </a:rPr>
              <a:t>Gather feedback and improve your deliver with each call; you may even want to be prepared to record invitees that your top clients provide in anticipation of the Platinum Club. I also recommend having your first guest and topic prepared prior to the call, as well as what they can expect.</a:t>
            </a:r>
            <a:endParaRPr sz="1000">
              <a:highlight>
                <a:srgbClr val="FFE599"/>
              </a:highlight>
              <a:latin typeface="Roboto"/>
              <a:ea typeface="Roboto"/>
              <a:cs typeface="Roboto"/>
              <a:sym typeface="Robo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4" name="Shape 1464"/>
        <p:cNvGrpSpPr/>
        <p:nvPr/>
      </p:nvGrpSpPr>
      <p:grpSpPr>
        <a:xfrm>
          <a:off x="0" y="0"/>
          <a:ext cx="0" cy="0"/>
          <a:chOff x="0" y="0"/>
          <a:chExt cx="0" cy="0"/>
        </a:xfrm>
      </p:grpSpPr>
      <p:sp>
        <p:nvSpPr>
          <p:cNvPr id="1465" name="Shape 1465"/>
          <p:cNvSpPr txBox="1"/>
          <p:nvPr>
            <p:ph type="title"/>
          </p:nvPr>
        </p:nvSpPr>
        <p:spPr>
          <a:xfrm>
            <a:off x="451100" y="4245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D5DDF"/>
                </a:solidFill>
              </a:rPr>
              <a:t>[Script] — Preview Platinum Club To Top Clients (continued)</a:t>
            </a:r>
            <a:endParaRPr b="1">
              <a:solidFill>
                <a:srgbClr val="0D5DDF"/>
              </a:solidFill>
            </a:endParaRPr>
          </a:p>
        </p:txBody>
      </p:sp>
      <p:pic>
        <p:nvPicPr>
          <p:cNvPr id="1466" name="Shape 146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467" name="Shape 146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468" name="Shape 1468"/>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1469" name="Shape 1469"/>
          <p:cNvSpPr txBox="1"/>
          <p:nvPr/>
        </p:nvSpPr>
        <p:spPr>
          <a:xfrm>
            <a:off x="451100" y="1348200"/>
            <a:ext cx="8165700" cy="293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“...at the beginning of each month you can expect a private email message from &lt;&lt;name&gt;&gt; our team manager with all of the details. If you have any technical troubles, he can help us well, but it’s very straightforward, just click a link, enter a password and you’re done.”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“...the topics we’ll be covering are only impactful/helpful for high-net-worth investors such as yourself, so just keep that in mind if you ever want to pass a name/email address along to myself and or &lt;&lt;team manager name&gt;&gt;.”</a:t>
            </a:r>
            <a:endParaRPr>
              <a:latin typeface="Roboto"/>
              <a:ea typeface="Roboto"/>
              <a:cs typeface="Roboto"/>
              <a:sym typeface="Robo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3" name="Shape 1473"/>
        <p:cNvGrpSpPr/>
        <p:nvPr/>
      </p:nvGrpSpPr>
      <p:grpSpPr>
        <a:xfrm>
          <a:off x="0" y="0"/>
          <a:ext cx="0" cy="0"/>
          <a:chOff x="0" y="0"/>
          <a:chExt cx="0" cy="0"/>
        </a:xfrm>
      </p:grpSpPr>
      <p:sp>
        <p:nvSpPr>
          <p:cNvPr id="1474" name="Shape 1474"/>
          <p:cNvSpPr txBox="1"/>
          <p:nvPr>
            <p:ph type="title"/>
          </p:nvPr>
        </p:nvSpPr>
        <p:spPr>
          <a:xfrm>
            <a:off x="568250" y="0"/>
            <a:ext cx="7839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What is it exactly?</a:t>
            </a:r>
            <a:endParaRPr b="1" sz="3600">
              <a:solidFill>
                <a:srgbClr val="0D5DDF"/>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8" name="Shape 1478"/>
        <p:cNvGrpSpPr/>
        <p:nvPr/>
      </p:nvGrpSpPr>
      <p:grpSpPr>
        <a:xfrm>
          <a:off x="0" y="0"/>
          <a:ext cx="0" cy="0"/>
          <a:chOff x="0" y="0"/>
          <a:chExt cx="0" cy="0"/>
        </a:xfrm>
      </p:grpSpPr>
      <p:sp>
        <p:nvSpPr>
          <p:cNvPr id="1479" name="Shape 1479"/>
          <p:cNvSpPr txBox="1"/>
          <p:nvPr>
            <p:ph type="title"/>
          </p:nvPr>
        </p:nvSpPr>
        <p:spPr>
          <a:xfrm>
            <a:off x="311700" y="410000"/>
            <a:ext cx="8401200" cy="388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D5DDF"/>
                </a:solidFill>
              </a:rPr>
              <a:t>What is it exactly?</a:t>
            </a:r>
            <a:endParaRPr b="1" sz="2400">
              <a:solidFill>
                <a:srgbClr val="0D5DDF"/>
              </a:solidFill>
            </a:endParaRPr>
          </a:p>
          <a:p>
            <a:pPr indent="0" lvl="0" marL="0" rt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b="1" lang="en" sz="1400">
                <a:solidFill>
                  <a:srgbClr val="000000"/>
                </a:solidFill>
              </a:rPr>
              <a:t>WebEx Video Webinar or “Summit”: </a:t>
            </a:r>
            <a:r>
              <a:rPr lang="en" sz="1400">
                <a:solidFill>
                  <a:srgbClr val="000000"/>
                </a:solidFill>
              </a:rPr>
              <a:t>The Platinum Club + Engagement™ consists of a monthly WebEx video “summit” that connect your top clients and their friends with exclusive access to the industry’s top thought leaders &amp; experts on one of two topic themes.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Critical to the success of each Platinum Club is the “engagement” portion which is a live question and answer section for your participants in which they can interact directly with the thought leader being featured during the summit. This is yet another reason why the Platinum Club summits must be kept purposely small, so as to encourage dialogue and allow participants an opportunity to discuss ideas with the presenter.</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(continued next page)</a:t>
            </a:r>
            <a:endParaRPr sz="1400">
              <a:solidFill>
                <a:srgbClr val="000000"/>
              </a:solidFill>
            </a:endParaRPr>
          </a:p>
        </p:txBody>
      </p:sp>
      <p:pic>
        <p:nvPicPr>
          <p:cNvPr id="1480" name="Shape 148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481" name="Shape 148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5" name="Shape 1485"/>
        <p:cNvGrpSpPr/>
        <p:nvPr/>
      </p:nvGrpSpPr>
      <p:grpSpPr>
        <a:xfrm>
          <a:off x="0" y="0"/>
          <a:ext cx="0" cy="0"/>
          <a:chOff x="0" y="0"/>
          <a:chExt cx="0" cy="0"/>
        </a:xfrm>
      </p:grpSpPr>
      <p:sp>
        <p:nvSpPr>
          <p:cNvPr id="1486" name="Shape 1486"/>
          <p:cNvSpPr txBox="1"/>
          <p:nvPr>
            <p:ph type="title"/>
          </p:nvPr>
        </p:nvSpPr>
        <p:spPr>
          <a:xfrm>
            <a:off x="311700" y="410000"/>
            <a:ext cx="8401200" cy="213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What is it exactly?</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b="1" lang="en" sz="1400">
                <a:solidFill>
                  <a:srgbClr val="000000"/>
                </a:solidFill>
              </a:rPr>
              <a:t>Topics: </a:t>
            </a:r>
            <a:r>
              <a:rPr lang="en" sz="1400">
                <a:solidFill>
                  <a:srgbClr val="000000"/>
                </a:solidFill>
              </a:rPr>
              <a:t>The core topic is to simply connect your top clients with timely market guidance from their SMA Portfolio Manager(s) and thereby showcase this Portfolio Manager to their qualified friends. The following pages will discuss more specific ideas for Platinum Club topics.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What’s important to notice here is that the Platinum Club becomes a very elegant, but simple sales funnel utilizing “webinars”. It works like this: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algn="just">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b="1" sz="1800">
              <a:solidFill>
                <a:srgbClr val="0D5DDF"/>
              </a:solidFill>
            </a:endParaRPr>
          </a:p>
        </p:txBody>
      </p:sp>
      <p:pic>
        <p:nvPicPr>
          <p:cNvPr id="1487" name="Shape 148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488" name="Shape 148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489" name="Shape 1489"/>
          <p:cNvGrpSpPr/>
          <p:nvPr/>
        </p:nvGrpSpPr>
        <p:grpSpPr>
          <a:xfrm>
            <a:off x="1087525" y="2840025"/>
            <a:ext cx="1834900" cy="1582600"/>
            <a:chOff x="1083025" y="2306625"/>
            <a:chExt cx="1834900" cy="1582600"/>
          </a:xfrm>
        </p:grpSpPr>
        <p:sp>
          <p:nvSpPr>
            <p:cNvPr id="1490" name="Shape 149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0C58D3"/>
                  </a:solidFill>
                  <a:latin typeface="Roboto"/>
                  <a:ea typeface="Roboto"/>
                  <a:cs typeface="Roboto"/>
                  <a:sym typeface="Roboto"/>
                </a:rPr>
                <a:t>Invite Friends</a:t>
              </a:r>
              <a:endParaRPr b="1" sz="1000">
                <a:solidFill>
                  <a:srgbClr val="0C58D3"/>
                </a:solidFill>
                <a:latin typeface="Roboto"/>
                <a:ea typeface="Roboto"/>
                <a:cs typeface="Roboto"/>
                <a:sym typeface="Roboto"/>
              </a:endParaRPr>
            </a:p>
          </p:txBody>
        </p:sp>
        <p:sp>
          <p:nvSpPr>
            <p:cNvPr id="1491" name="Shape 149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rgbClr val="0C58D3"/>
                  </a:solidFill>
                  <a:latin typeface="Roboto"/>
                  <a:ea typeface="Roboto"/>
                  <a:cs typeface="Roboto"/>
                  <a:sym typeface="Roboto"/>
                </a:rPr>
                <a:t>Lorem ipsum dolor sit amet, consectetur adipiscing.</a:t>
              </a:r>
              <a:endParaRPr sz="800">
                <a:solidFill>
                  <a:srgbClr val="0C58D3"/>
                </a:solidFill>
                <a:latin typeface="Roboto"/>
                <a:ea typeface="Roboto"/>
                <a:cs typeface="Roboto"/>
                <a:sym typeface="Roboto"/>
              </a:endParaRPr>
            </a:p>
          </p:txBody>
        </p:sp>
        <p:sp>
          <p:nvSpPr>
            <p:cNvPr id="1492" name="Shape 1492"/>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1493" name="Shape 1493"/>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94" name="Shape 1494"/>
          <p:cNvGrpSpPr/>
          <p:nvPr/>
        </p:nvGrpSpPr>
        <p:grpSpPr>
          <a:xfrm>
            <a:off x="2796474" y="2840025"/>
            <a:ext cx="1834900" cy="1582600"/>
            <a:chOff x="1083025" y="2306625"/>
            <a:chExt cx="1834900" cy="1582600"/>
          </a:xfrm>
        </p:grpSpPr>
        <p:sp>
          <p:nvSpPr>
            <p:cNvPr id="1495" name="Shape 149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0C58D3"/>
                  </a:solidFill>
                  <a:latin typeface="Roboto"/>
                  <a:ea typeface="Roboto"/>
                  <a:cs typeface="Roboto"/>
                  <a:sym typeface="Roboto"/>
                </a:rPr>
                <a:t>Host Meeting On Actionable Topic</a:t>
              </a:r>
              <a:endParaRPr b="1" sz="1000">
                <a:solidFill>
                  <a:srgbClr val="0C58D3"/>
                </a:solidFill>
                <a:latin typeface="Roboto"/>
                <a:ea typeface="Roboto"/>
                <a:cs typeface="Roboto"/>
                <a:sym typeface="Roboto"/>
              </a:endParaRPr>
            </a:p>
          </p:txBody>
        </p:sp>
        <p:sp>
          <p:nvSpPr>
            <p:cNvPr id="1496" name="Shape 149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rgbClr val="0C58D3"/>
                  </a:solidFill>
                  <a:latin typeface="Roboto"/>
                  <a:ea typeface="Roboto"/>
                  <a:cs typeface="Roboto"/>
                  <a:sym typeface="Roboto"/>
                </a:rPr>
                <a:t>Lorem ipsum dolor sit amet, consectetur adipiscing.</a:t>
              </a:r>
              <a:endParaRPr sz="800">
                <a:solidFill>
                  <a:srgbClr val="0C58D3"/>
                </a:solidFill>
                <a:latin typeface="Roboto"/>
                <a:ea typeface="Roboto"/>
                <a:cs typeface="Roboto"/>
                <a:sym typeface="Roboto"/>
              </a:endParaRPr>
            </a:p>
          </p:txBody>
        </p:sp>
        <p:sp>
          <p:nvSpPr>
            <p:cNvPr id="1497" name="Shape 1497"/>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1498" name="Shape 1498"/>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99" name="Shape 1499"/>
          <p:cNvGrpSpPr/>
          <p:nvPr/>
        </p:nvGrpSpPr>
        <p:grpSpPr>
          <a:xfrm>
            <a:off x="4508319" y="2839314"/>
            <a:ext cx="1834900" cy="1582600"/>
            <a:chOff x="1083025" y="2306625"/>
            <a:chExt cx="1834900" cy="1582600"/>
          </a:xfrm>
        </p:grpSpPr>
        <p:sp>
          <p:nvSpPr>
            <p:cNvPr id="1500" name="Shape 150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858585"/>
                  </a:solidFill>
                  <a:latin typeface="Roboto"/>
                  <a:ea typeface="Roboto"/>
                  <a:cs typeface="Roboto"/>
                  <a:sym typeface="Roboto"/>
                </a:rPr>
                <a:t>Prompt Clients &amp; Invite Prospects</a:t>
              </a:r>
              <a:endParaRPr b="1" sz="1000">
                <a:solidFill>
                  <a:srgbClr val="858585"/>
                </a:solidFill>
                <a:latin typeface="Roboto"/>
                <a:ea typeface="Roboto"/>
                <a:cs typeface="Roboto"/>
                <a:sym typeface="Roboto"/>
              </a:endParaRPr>
            </a:p>
          </p:txBody>
        </p:sp>
        <p:sp>
          <p:nvSpPr>
            <p:cNvPr id="1501" name="Shape 150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rgbClr val="858585"/>
                  </a:solidFill>
                  <a:latin typeface="Roboto"/>
                  <a:ea typeface="Roboto"/>
                  <a:cs typeface="Roboto"/>
                  <a:sym typeface="Roboto"/>
                </a:rPr>
                <a:t>Lorem ipsum dolor sit amet, consectetur adipiscing.</a:t>
              </a:r>
              <a:endParaRPr sz="800">
                <a:solidFill>
                  <a:srgbClr val="858585"/>
                </a:solidFill>
                <a:latin typeface="Roboto"/>
                <a:ea typeface="Roboto"/>
                <a:cs typeface="Roboto"/>
                <a:sym typeface="Roboto"/>
              </a:endParaRPr>
            </a:p>
          </p:txBody>
        </p:sp>
        <p:sp>
          <p:nvSpPr>
            <p:cNvPr id="1502" name="Shape 1502"/>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1503" name="Shape 1503"/>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04" name="Shape 1504"/>
          <p:cNvGrpSpPr/>
          <p:nvPr/>
        </p:nvGrpSpPr>
        <p:grpSpPr>
          <a:xfrm>
            <a:off x="6221583" y="2839303"/>
            <a:ext cx="1834900" cy="1582600"/>
            <a:chOff x="1083025" y="2306625"/>
            <a:chExt cx="1834900" cy="1582600"/>
          </a:xfrm>
        </p:grpSpPr>
        <p:sp>
          <p:nvSpPr>
            <p:cNvPr id="1505" name="Shape 150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858585"/>
                  </a:solidFill>
                  <a:latin typeface="Roboto"/>
                  <a:ea typeface="Roboto"/>
                  <a:cs typeface="Roboto"/>
                  <a:sym typeface="Roboto"/>
                </a:rPr>
                <a:t>Schedule Appointments</a:t>
              </a:r>
              <a:endParaRPr b="1" sz="1000">
                <a:solidFill>
                  <a:srgbClr val="858585"/>
                </a:solidFill>
                <a:latin typeface="Roboto"/>
                <a:ea typeface="Roboto"/>
                <a:cs typeface="Roboto"/>
                <a:sym typeface="Roboto"/>
              </a:endParaRPr>
            </a:p>
          </p:txBody>
        </p:sp>
        <p:sp>
          <p:nvSpPr>
            <p:cNvPr id="1506" name="Shape 150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rgbClr val="858585"/>
                  </a:solidFill>
                  <a:latin typeface="Roboto"/>
                  <a:ea typeface="Roboto"/>
                  <a:cs typeface="Roboto"/>
                  <a:sym typeface="Roboto"/>
                </a:rPr>
                <a:t>Lorem ipsum dolor sit amet, consectetur adipiscing.</a:t>
              </a:r>
              <a:endParaRPr sz="800">
                <a:solidFill>
                  <a:srgbClr val="858585"/>
                </a:solidFill>
                <a:latin typeface="Roboto"/>
                <a:ea typeface="Roboto"/>
                <a:cs typeface="Roboto"/>
                <a:sym typeface="Roboto"/>
              </a:endParaRPr>
            </a:p>
          </p:txBody>
        </p:sp>
        <p:sp>
          <p:nvSpPr>
            <p:cNvPr id="1507" name="Shape 150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1508" name="Shape 1508"/>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12" name="Shape 1512"/>
        <p:cNvGrpSpPr/>
        <p:nvPr/>
      </p:nvGrpSpPr>
      <p:grpSpPr>
        <a:xfrm>
          <a:off x="0" y="0"/>
          <a:ext cx="0" cy="0"/>
          <a:chOff x="0" y="0"/>
          <a:chExt cx="0" cy="0"/>
        </a:xfrm>
      </p:grpSpPr>
      <p:sp>
        <p:nvSpPr>
          <p:cNvPr id="1513" name="Shape 1513"/>
          <p:cNvSpPr txBox="1"/>
          <p:nvPr>
            <p:ph type="title"/>
          </p:nvPr>
        </p:nvSpPr>
        <p:spPr>
          <a:xfrm>
            <a:off x="467600" y="1033050"/>
            <a:ext cx="83646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D5DDF"/>
                </a:solidFill>
              </a:rPr>
              <a:t>Two</a:t>
            </a:r>
            <a:r>
              <a:rPr b="1" lang="en" sz="3000">
                <a:solidFill>
                  <a:srgbClr val="0D5DDF"/>
                </a:solidFill>
              </a:rPr>
              <a:t> Types Of Topics —</a:t>
            </a:r>
            <a:endParaRPr b="1" sz="3000">
              <a:solidFill>
                <a:srgbClr val="0D5DDF"/>
              </a:solidFill>
            </a:endParaRPr>
          </a:p>
          <a:p>
            <a:pPr indent="-419100" lvl="0" marL="457200" rtl="0" algn="ctr">
              <a:spcBef>
                <a:spcPts val="1000"/>
              </a:spcBef>
              <a:spcAft>
                <a:spcPts val="0"/>
              </a:spcAft>
              <a:buClr>
                <a:srgbClr val="000000"/>
              </a:buClr>
              <a:buSzPts val="3000"/>
              <a:buAutoNum type="arabicParenR"/>
            </a:pPr>
            <a:r>
              <a:rPr lang="en" sz="3000">
                <a:solidFill>
                  <a:srgbClr val="000000"/>
                </a:solidFill>
              </a:rPr>
              <a:t>Demonstrate access &amp; expertise</a:t>
            </a:r>
            <a:endParaRPr sz="3000">
              <a:solidFill>
                <a:srgbClr val="000000"/>
              </a:solidFill>
            </a:endParaRPr>
          </a:p>
          <a:p>
            <a:pPr indent="-419100" lvl="0" marL="457200" rtl="0" algn="ctr">
              <a:spcBef>
                <a:spcPts val="0"/>
              </a:spcBef>
              <a:spcAft>
                <a:spcPts val="0"/>
              </a:spcAft>
              <a:buClr>
                <a:srgbClr val="000000"/>
              </a:buClr>
              <a:buSzPts val="3000"/>
              <a:buAutoNum type="arabicParenR"/>
            </a:pPr>
            <a:r>
              <a:rPr lang="en" sz="3000">
                <a:solidFill>
                  <a:srgbClr val="000000"/>
                </a:solidFill>
              </a:rPr>
              <a:t>Demonstrate uniqueness &amp; leadership</a:t>
            </a:r>
            <a:endParaRPr sz="3000">
              <a:solidFill>
                <a:srgbClr val="000000"/>
              </a:solidFill>
            </a:endParaRPr>
          </a:p>
        </p:txBody>
      </p:sp>
      <p:pic>
        <p:nvPicPr>
          <p:cNvPr id="1514" name="Shape 151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515" name="Shape 151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19" name="Shape 1519"/>
        <p:cNvGrpSpPr/>
        <p:nvPr/>
      </p:nvGrpSpPr>
      <p:grpSpPr>
        <a:xfrm>
          <a:off x="0" y="0"/>
          <a:ext cx="0" cy="0"/>
          <a:chOff x="0" y="0"/>
          <a:chExt cx="0" cy="0"/>
        </a:xfrm>
      </p:grpSpPr>
      <p:sp>
        <p:nvSpPr>
          <p:cNvPr id="1520" name="Shape 1520"/>
          <p:cNvSpPr txBox="1"/>
          <p:nvPr>
            <p:ph type="title"/>
          </p:nvPr>
        </p:nvSpPr>
        <p:spPr>
          <a:xfrm>
            <a:off x="311700" y="410000"/>
            <a:ext cx="8419500" cy="372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More on topic “themes”...</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a:spcBef>
                <a:spcPts val="0"/>
              </a:spcBef>
              <a:spcAft>
                <a:spcPts val="0"/>
              </a:spcAft>
              <a:buNone/>
            </a:pPr>
            <a:r>
              <a:rPr lang="en" sz="1400">
                <a:solidFill>
                  <a:srgbClr val="000000"/>
                </a:solidFill>
              </a:rPr>
              <a:t>The Platinum Club + Engagement™ is a demonstration of authority. This is our sales pitch — preeminent market positioning. Instead of being in the submissive, reactive sales role, we are the market authority and leader that high-net-worth investors want to work with; they come to us. There are two demonstration types you should consider when brainstorming themes with your team and SMA partners:</a:t>
            </a:r>
            <a:endParaRPr sz="1400">
              <a:solidFill>
                <a:srgbClr val="000000"/>
              </a:solidFill>
            </a:endParaRPr>
          </a:p>
          <a:p>
            <a:pPr indent="0" lvl="0" marL="0">
              <a:spcBef>
                <a:spcPts val="0"/>
              </a:spcBef>
              <a:spcAft>
                <a:spcPts val="0"/>
              </a:spcAft>
              <a:buNone/>
            </a:pPr>
            <a:r>
              <a:t/>
            </a:r>
            <a:endParaRPr b="1" sz="1400">
              <a:solidFill>
                <a:srgbClr val="0D5DDF"/>
              </a:solidFill>
            </a:endParaRPr>
          </a:p>
          <a:p>
            <a:pPr indent="0" lvl="0" marL="0" rtl="0" algn="just">
              <a:spcBef>
                <a:spcPts val="0"/>
              </a:spcBef>
              <a:spcAft>
                <a:spcPts val="0"/>
              </a:spcAft>
              <a:buNone/>
            </a:pPr>
            <a:r>
              <a:rPr b="1" lang="en" sz="1400">
                <a:solidFill>
                  <a:srgbClr val="000000"/>
                </a:solidFill>
                <a:highlight>
                  <a:srgbClr val="FFE599"/>
                </a:highlight>
              </a:rPr>
              <a:t>Demonstrate exclusive, timely access &amp; high level expertise</a:t>
            </a:r>
            <a:r>
              <a:rPr lang="en" sz="1400">
                <a:solidFill>
                  <a:srgbClr val="000000"/>
                </a:solidFill>
              </a:rPr>
              <a:t>: This type of demonstration is a softer call-to-action and typically leads to appointment requests, referrals, and warm introductions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highlight>
                  <a:srgbClr val="FFE599"/>
                </a:highlight>
              </a:rPr>
              <a:t>Demonstrate market uniqueness &amp; industry thought leadership</a:t>
            </a:r>
            <a:r>
              <a:rPr lang="en" sz="1400">
                <a:solidFill>
                  <a:srgbClr val="000000"/>
                </a:solidFill>
              </a:rPr>
              <a:t>: This type of demonstration is a stronger, more urgent call-to-action. For your clients, it offers an opportunity to act on tactical, timely, strategic solutions where we carve out a portion of existing portfolio, cash reserved for opportunistic investing, or consolidate from external accounts;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For your invitees (qualified prospects) this also presents a strong call-to-action (perhaps even a time-sensitive offer) for them to invest with you.</a:t>
            </a:r>
            <a:endParaRPr sz="1400">
              <a:solidFill>
                <a:srgbClr val="000000"/>
              </a:solidFill>
            </a:endParaRPr>
          </a:p>
          <a:p>
            <a:pPr indent="0" lvl="0" marL="0" rtl="0">
              <a:spcBef>
                <a:spcPts val="0"/>
              </a:spcBef>
              <a:spcAft>
                <a:spcPts val="0"/>
              </a:spcAft>
              <a:buNone/>
            </a:pPr>
            <a:r>
              <a:t/>
            </a:r>
            <a:endParaRPr b="1" sz="1400">
              <a:solidFill>
                <a:srgbClr val="0D5DDF"/>
              </a:solidFill>
            </a:endParaRPr>
          </a:p>
        </p:txBody>
      </p:sp>
      <p:pic>
        <p:nvPicPr>
          <p:cNvPr id="1521" name="Shape 152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522" name="Shape 152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6" name="Shape 1526"/>
        <p:cNvGrpSpPr/>
        <p:nvPr/>
      </p:nvGrpSpPr>
      <p:grpSpPr>
        <a:xfrm>
          <a:off x="0" y="0"/>
          <a:ext cx="0" cy="0"/>
          <a:chOff x="0" y="0"/>
          <a:chExt cx="0" cy="0"/>
        </a:xfrm>
      </p:grpSpPr>
      <p:sp>
        <p:nvSpPr>
          <p:cNvPr id="1527" name="Shape 1527"/>
          <p:cNvSpPr txBox="1"/>
          <p:nvPr>
            <p:ph type="title"/>
          </p:nvPr>
        </p:nvSpPr>
        <p:spPr>
          <a:xfrm>
            <a:off x="387900" y="410000"/>
            <a:ext cx="8520600" cy="378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Examples…</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1400">
                <a:solidFill>
                  <a:srgbClr val="000000"/>
                </a:solidFill>
              </a:rPr>
              <a:t>Think “echo chambers”:</a:t>
            </a:r>
            <a:r>
              <a:rPr lang="en" sz="1400">
                <a:solidFill>
                  <a:srgbClr val="000000"/>
                </a:solidFill>
              </a:rPr>
              <a:t> An echo chamber is a space within our culture that your client lives in, where they consume their news and media, from where the worldview lies, and with whom they surround themselves with and bounce ideas off of.</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en" sz="1400">
                <a:solidFill>
                  <a:srgbClr val="000000"/>
                </a:solidFill>
              </a:rPr>
              <a:t>For example, ask yourself: what’s in the news? What are my clients talking about right now? What’s on CNBC? What are they reading on Facebook? What are in the magazine headlines my clients are reading &amp; circulating? What are the opinions my clients hold on political matters? What is my client’s unique outlook on the market (are they “perma-bears”, contrarians, extremely conservative, value-oriented, etc.).</a:t>
            </a:r>
            <a:endParaRPr sz="1400">
              <a:solidFill>
                <a:srgbClr val="000000"/>
              </a:solidFill>
            </a:endParaRPr>
          </a:p>
          <a:p>
            <a:pPr indent="0" lvl="0" marL="0" rtl="0">
              <a:spcBef>
                <a:spcPts val="1000"/>
              </a:spcBef>
              <a:spcAft>
                <a:spcPts val="0"/>
              </a:spcAft>
              <a:buNone/>
            </a:pPr>
            <a:r>
              <a:rPr lang="en" sz="1400">
                <a:solidFill>
                  <a:srgbClr val="000000"/>
                </a:solidFill>
              </a:rPr>
              <a:t>These are topics that they should have no problem proactively bringing up to you, instead of simply chatting about them behind your back to their investor friends. Here are a couple of examples:</a:t>
            </a:r>
            <a:endParaRPr sz="1400">
              <a:solidFill>
                <a:srgbClr val="000000"/>
              </a:solidFill>
            </a:endParaRPr>
          </a:p>
          <a:p>
            <a:pPr indent="0" lvl="0" marL="0">
              <a:spcBef>
                <a:spcPts val="0"/>
              </a:spcBef>
              <a:spcAft>
                <a:spcPts val="0"/>
              </a:spcAft>
              <a:buNone/>
            </a:pPr>
            <a:r>
              <a:t/>
            </a:r>
            <a:endParaRPr sz="1400">
              <a:solidFill>
                <a:srgbClr val="000000"/>
              </a:solidFill>
            </a:endParaRPr>
          </a:p>
          <a:p>
            <a:pPr indent="-317500" lvl="0" marL="457200" rtl="0">
              <a:lnSpc>
                <a:spcPct val="115000"/>
              </a:lnSpc>
              <a:spcBef>
                <a:spcPts val="0"/>
              </a:spcBef>
              <a:spcAft>
                <a:spcPts val="0"/>
              </a:spcAft>
              <a:buClr>
                <a:srgbClr val="000000"/>
              </a:buClr>
              <a:buSzPts val="1400"/>
              <a:buAutoNum type="arabicPeriod"/>
            </a:pPr>
            <a:r>
              <a:rPr lang="en" sz="1400">
                <a:solidFill>
                  <a:srgbClr val="000000"/>
                </a:solidFill>
              </a:rPr>
              <a:t>Timely access: “emergency” market update</a:t>
            </a:r>
            <a:endParaRPr sz="1400">
              <a:solidFill>
                <a:srgbClr val="000000"/>
              </a:solidFill>
            </a:endParaRPr>
          </a:p>
          <a:p>
            <a:pPr indent="-317500" lvl="0" marL="457200" rtl="0">
              <a:lnSpc>
                <a:spcPct val="115000"/>
              </a:lnSpc>
              <a:spcBef>
                <a:spcPts val="0"/>
              </a:spcBef>
              <a:spcAft>
                <a:spcPts val="0"/>
              </a:spcAft>
              <a:buClr>
                <a:srgbClr val="000000"/>
              </a:buClr>
              <a:buSzPts val="1400"/>
              <a:buAutoNum type="arabicPeriod"/>
            </a:pPr>
            <a:r>
              <a:rPr lang="en" sz="1400">
                <a:solidFill>
                  <a:srgbClr val="000000"/>
                </a:solidFill>
              </a:rPr>
              <a:t>Sizzle: cryptocurrency (e.g. bitcoin), artificial intelligence, Tesla, net neutrality</a:t>
            </a:r>
            <a:endParaRPr b="1" sz="1800">
              <a:solidFill>
                <a:srgbClr val="0D5DDF"/>
              </a:solidFill>
            </a:endParaRPr>
          </a:p>
        </p:txBody>
      </p:sp>
      <p:pic>
        <p:nvPicPr>
          <p:cNvPr id="1528" name="Shape 152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529" name="Shape 152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3" name="Shape 1533"/>
        <p:cNvGrpSpPr/>
        <p:nvPr/>
      </p:nvGrpSpPr>
      <p:grpSpPr>
        <a:xfrm>
          <a:off x="0" y="0"/>
          <a:ext cx="0" cy="0"/>
          <a:chOff x="0" y="0"/>
          <a:chExt cx="0" cy="0"/>
        </a:xfrm>
      </p:grpSpPr>
      <p:sp>
        <p:nvSpPr>
          <p:cNvPr id="1534" name="Shape 1534"/>
          <p:cNvSpPr txBox="1"/>
          <p:nvPr>
            <p:ph type="title"/>
          </p:nvPr>
        </p:nvSpPr>
        <p:spPr>
          <a:xfrm>
            <a:off x="568250" y="0"/>
            <a:ext cx="7839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How is it executed?</a:t>
            </a:r>
            <a:endParaRPr b="1" sz="3600">
              <a:solidFill>
                <a:srgbClr val="0D5DD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333800"/>
            <a:ext cx="8520600" cy="377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Thoughts on preparing your team…</a:t>
            </a:r>
            <a:endParaRPr b="1" sz="2400">
              <a:solidFill>
                <a:srgbClr val="0D5DDF"/>
              </a:solidFill>
            </a:endParaRPr>
          </a:p>
          <a:p>
            <a:pPr indent="0" lvl="0" marL="0">
              <a:spcBef>
                <a:spcPts val="0"/>
              </a:spcBef>
              <a:spcAft>
                <a:spcPts val="0"/>
              </a:spcAft>
              <a:buNone/>
            </a:pPr>
            <a:r>
              <a:t/>
            </a:r>
            <a:endParaRPr sz="1800">
              <a:solidFill>
                <a:srgbClr val="0D5DDF"/>
              </a:solidFill>
            </a:endParaRPr>
          </a:p>
          <a:p>
            <a:pPr indent="0" lvl="0" marL="0">
              <a:spcBef>
                <a:spcPts val="0"/>
              </a:spcBef>
              <a:spcAft>
                <a:spcPts val="0"/>
              </a:spcAft>
              <a:buNone/>
            </a:pPr>
            <a:r>
              <a:rPr lang="en" sz="1400">
                <a:solidFill>
                  <a:srgbClr val="000000"/>
                </a:solidFill>
              </a:rPr>
              <a:t>Firstly communicate that this isn’t solely about you and your lifestyle, it’s about the team — their health, their work fulfillment, their feeling of control over their work &amp; ultimately their compensation.</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Yes, for you personally, you earn location flexibility and time freedom, but to achieve these things, you must put your team first by focusing their responsibilities and making their tasks more manageable (i.e. less clients, more personalized attention).</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Here are a few ways you can make good on this idea of increasing compensation, aligning incentives &amp; motivating your team to earn more money by delivering on services that actually matter (i.e. personalized service that garners client loyalty &amp; appreciation):</a:t>
            </a:r>
            <a:endParaRPr sz="1400">
              <a:solidFill>
                <a:srgbClr val="000000"/>
              </a:solidFill>
            </a:endParaRPr>
          </a:p>
          <a:p>
            <a:pPr indent="0" lvl="0" marL="0">
              <a:spcBef>
                <a:spcPts val="0"/>
              </a:spcBef>
              <a:spcAft>
                <a:spcPts val="0"/>
              </a:spcAft>
              <a:buNone/>
            </a:pPr>
            <a:r>
              <a:t/>
            </a:r>
            <a:endParaRPr sz="1400">
              <a:solidFill>
                <a:srgbClr val="000000"/>
              </a:solidFill>
            </a:endParaRPr>
          </a:p>
          <a:p>
            <a:pPr indent="-317500" lvl="0" marL="457200" rtl="0">
              <a:lnSpc>
                <a:spcPct val="115000"/>
              </a:lnSpc>
              <a:spcBef>
                <a:spcPts val="0"/>
              </a:spcBef>
              <a:spcAft>
                <a:spcPts val="0"/>
              </a:spcAft>
              <a:buClr>
                <a:srgbClr val="000000"/>
              </a:buClr>
              <a:buSzPts val="1400"/>
              <a:buAutoNum type="arabicParenR"/>
            </a:pPr>
            <a:r>
              <a:rPr lang="en" sz="1400">
                <a:solidFill>
                  <a:srgbClr val="000000"/>
                </a:solidFill>
              </a:rPr>
              <a:t>Immediately raise % profit share</a:t>
            </a:r>
            <a:endParaRPr sz="1400">
              <a:solidFill>
                <a:srgbClr val="000000"/>
              </a:solidFill>
            </a:endParaRPr>
          </a:p>
          <a:p>
            <a:pPr indent="-317500" lvl="0" marL="457200" rtl="0">
              <a:lnSpc>
                <a:spcPct val="115000"/>
              </a:lnSpc>
              <a:spcBef>
                <a:spcPts val="0"/>
              </a:spcBef>
              <a:spcAft>
                <a:spcPts val="0"/>
              </a:spcAft>
              <a:buClr>
                <a:srgbClr val="000000"/>
              </a:buClr>
              <a:buSzPts val="1400"/>
              <a:buAutoNum type="arabicParenR"/>
            </a:pPr>
            <a:r>
              <a:rPr lang="en" sz="1400">
                <a:solidFill>
                  <a:srgbClr val="000000"/>
                </a:solidFill>
              </a:rPr>
              <a:t>Split strategic firm compensation $</a:t>
            </a:r>
            <a:endParaRPr sz="1400">
              <a:solidFill>
                <a:srgbClr val="000000"/>
              </a:solidFill>
            </a:endParaRPr>
          </a:p>
          <a:p>
            <a:pPr indent="-317500" lvl="0" marL="457200" rtl="0">
              <a:lnSpc>
                <a:spcPct val="115000"/>
              </a:lnSpc>
              <a:spcBef>
                <a:spcPts val="0"/>
              </a:spcBef>
              <a:spcAft>
                <a:spcPts val="0"/>
              </a:spcAft>
              <a:buClr>
                <a:srgbClr val="000000"/>
              </a:buClr>
              <a:buSzPts val="1400"/>
              <a:buAutoNum type="arabicParenR"/>
            </a:pPr>
            <a:r>
              <a:rPr lang="en" sz="1400">
                <a:solidFill>
                  <a:srgbClr val="000000"/>
                </a:solidFill>
              </a:rPr>
              <a:t>Link performance to specific firm goals (e.g. breadth of services, client outreach, etc.) </a:t>
            </a:r>
            <a:endParaRPr sz="1400">
              <a:solidFill>
                <a:srgbClr val="000000"/>
              </a:solidFill>
            </a:endParaRPr>
          </a:p>
          <a:p>
            <a:pPr indent="0" lvl="0" marL="0" rtl="0">
              <a:spcBef>
                <a:spcPts val="0"/>
              </a:spcBef>
              <a:spcAft>
                <a:spcPts val="0"/>
              </a:spcAft>
              <a:buNone/>
            </a:pPr>
            <a:r>
              <a:rPr b="1" lang="en">
                <a:solidFill>
                  <a:srgbClr val="0D5DDF"/>
                </a:solidFill>
              </a:rPr>
              <a:t> </a:t>
            </a:r>
            <a:endParaRPr b="1">
              <a:solidFill>
                <a:srgbClr val="0D5DDF"/>
              </a:solidFill>
            </a:endParaRPr>
          </a:p>
        </p:txBody>
      </p:sp>
      <p:pic>
        <p:nvPicPr>
          <p:cNvPr id="277" name="Shape 27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78" name="Shape 27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8" name="Shape 1538"/>
        <p:cNvGrpSpPr/>
        <p:nvPr/>
      </p:nvGrpSpPr>
      <p:grpSpPr>
        <a:xfrm>
          <a:off x="0" y="0"/>
          <a:ext cx="0" cy="0"/>
          <a:chOff x="0" y="0"/>
          <a:chExt cx="0" cy="0"/>
        </a:xfrm>
      </p:grpSpPr>
      <p:sp>
        <p:nvSpPr>
          <p:cNvPr id="1539" name="Shape 1539"/>
          <p:cNvSpPr txBox="1"/>
          <p:nvPr>
            <p:ph type="title"/>
          </p:nvPr>
        </p:nvSpPr>
        <p:spPr>
          <a:xfrm>
            <a:off x="464100" y="333800"/>
            <a:ext cx="8128500" cy="372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How is it executed?</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lang="en" sz="1400">
                <a:solidFill>
                  <a:srgbClr val="000000"/>
                </a:solidFill>
              </a:rPr>
              <a:t>The Platinum Club is executed privately and by invitation of current Platinum Club members only (i.e. your top clients may extend an invitation to one friend or business associate per month — each monthly WebEx summit is kept purposely small to allow personal interaction with the thought leader during Q&amp;A).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Your team manager will privately send two email messages to this exclusive group each month: one at the beginning of each month announcing the initial invitation, speaker, topic &amp; welcome instructions (link to the WebEx summit, password, conference call phone number), and another at the summit’s conclusion to deliver any resources discussed during the Platinum Club session.</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Here is a an overview of the workflow and process (next page): </a:t>
            </a:r>
            <a:endParaRPr b="1" sz="1400">
              <a:solidFill>
                <a:srgbClr val="0D5DDF"/>
              </a:solidFill>
            </a:endParaRPr>
          </a:p>
        </p:txBody>
      </p:sp>
      <p:pic>
        <p:nvPicPr>
          <p:cNvPr id="1540" name="Shape 154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541" name="Shape 154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45" name="Shape 1545"/>
        <p:cNvGrpSpPr/>
        <p:nvPr/>
      </p:nvGrpSpPr>
      <p:grpSpPr>
        <a:xfrm>
          <a:off x="0" y="0"/>
          <a:ext cx="0" cy="0"/>
          <a:chOff x="0" y="0"/>
          <a:chExt cx="0" cy="0"/>
        </a:xfrm>
      </p:grpSpPr>
      <p:grpSp>
        <p:nvGrpSpPr>
          <p:cNvPr id="1546" name="Shape 1546"/>
          <p:cNvGrpSpPr/>
          <p:nvPr/>
        </p:nvGrpSpPr>
        <p:grpSpPr>
          <a:xfrm>
            <a:off x="574300" y="-363050"/>
            <a:ext cx="8314096" cy="5612841"/>
            <a:chOff x="574300" y="-363050"/>
            <a:chExt cx="8314096" cy="5612841"/>
          </a:xfrm>
        </p:grpSpPr>
        <p:cxnSp>
          <p:nvCxnSpPr>
            <p:cNvPr id="1547" name="Shape 1547"/>
            <p:cNvCxnSpPr/>
            <p:nvPr/>
          </p:nvCxnSpPr>
          <p:spPr>
            <a:xfrm>
              <a:off x="4803875" y="2571750"/>
              <a:ext cx="1901700" cy="0"/>
            </a:xfrm>
            <a:prstGeom prst="straightConnector1">
              <a:avLst/>
            </a:prstGeom>
            <a:noFill/>
            <a:ln cap="flat" cmpd="sng" w="9525">
              <a:solidFill>
                <a:srgbClr val="000000"/>
              </a:solidFill>
              <a:prstDash val="solid"/>
              <a:round/>
              <a:headEnd len="lg" w="lg" type="oval"/>
              <a:tailEnd len="lg" w="lg" type="oval"/>
            </a:ln>
          </p:spPr>
        </p:cxnSp>
        <p:cxnSp>
          <p:nvCxnSpPr>
            <p:cNvPr id="1548" name="Shape 1548"/>
            <p:cNvCxnSpPr>
              <a:endCxn id="1549" idx="3"/>
            </p:cNvCxnSpPr>
            <p:nvPr/>
          </p:nvCxnSpPr>
          <p:spPr>
            <a:xfrm rot="10800000">
              <a:off x="4572000" y="1581970"/>
              <a:ext cx="0" cy="2192400"/>
            </a:xfrm>
            <a:prstGeom prst="straightConnector1">
              <a:avLst/>
            </a:prstGeom>
            <a:noFill/>
            <a:ln cap="flat" cmpd="sng" w="9525">
              <a:solidFill>
                <a:srgbClr val="000000"/>
              </a:solidFill>
              <a:prstDash val="solid"/>
              <a:round/>
              <a:headEnd len="lg" w="lg" type="none"/>
              <a:tailEnd len="lg" w="lg" type="triangle"/>
            </a:ln>
          </p:spPr>
        </p:cxnSp>
        <p:grpSp>
          <p:nvGrpSpPr>
            <p:cNvPr id="1550" name="Shape 1550"/>
            <p:cNvGrpSpPr/>
            <p:nvPr/>
          </p:nvGrpSpPr>
          <p:grpSpPr>
            <a:xfrm>
              <a:off x="2868596" y="-363050"/>
              <a:ext cx="3406808" cy="3406808"/>
              <a:chOff x="4699308" y="936787"/>
              <a:chExt cx="3406808" cy="3406808"/>
            </a:xfrm>
          </p:grpSpPr>
          <p:grpSp>
            <p:nvGrpSpPr>
              <p:cNvPr id="1551" name="Shape 1551"/>
              <p:cNvGrpSpPr/>
              <p:nvPr/>
            </p:nvGrpSpPr>
            <p:grpSpPr>
              <a:xfrm rot="2700000">
                <a:off x="5198224" y="1435703"/>
                <a:ext cx="2408977" cy="2408977"/>
                <a:chOff x="284928" y="1364948"/>
                <a:chExt cx="2409000" cy="2409000"/>
              </a:xfrm>
            </p:grpSpPr>
            <p:sp>
              <p:nvSpPr>
                <p:cNvPr id="1549" name="Shape 1549"/>
                <p:cNvSpPr/>
                <p:nvPr/>
              </p:nvSpPr>
              <p:spPr>
                <a:xfrm rot="2700000">
                  <a:off x="1247809" y="1107646"/>
                  <a:ext cx="483237" cy="2923604"/>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
              <p:nvSpPr>
                <p:cNvPr id="1552" name="Shape 1552"/>
                <p:cNvSpPr txBox="1"/>
                <p:nvPr/>
              </p:nvSpPr>
              <p:spPr>
                <a:xfrm rot="-2700000">
                  <a:off x="418592" y="2310902"/>
                  <a:ext cx="2339392"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Platinum Clients + 1 Invitee</a:t>
                  </a:r>
                  <a:endParaRPr b="1" sz="1200">
                    <a:solidFill>
                      <a:srgbClr val="FFFFFF"/>
                    </a:solidFill>
                    <a:latin typeface="Roboto"/>
                    <a:ea typeface="Roboto"/>
                    <a:cs typeface="Roboto"/>
                    <a:sym typeface="Roboto"/>
                  </a:endParaRPr>
                </a:p>
              </p:txBody>
            </p:sp>
          </p:grpSp>
          <p:pic>
            <p:nvPicPr>
              <p:cNvPr id="1553" name="Shape 1553"/>
              <p:cNvPicPr preferRelativeResize="0"/>
              <p:nvPr/>
            </p:nvPicPr>
            <p:blipFill>
              <a:blip r:embed="rId3">
                <a:alphaModFix/>
              </a:blip>
              <a:stretch>
                <a:fillRect/>
              </a:stretch>
            </p:blipFill>
            <p:spPr>
              <a:xfrm>
                <a:off x="4998758" y="2469095"/>
                <a:ext cx="372829" cy="316050"/>
              </a:xfrm>
              <a:prstGeom prst="rect">
                <a:avLst/>
              </a:prstGeom>
              <a:noFill/>
              <a:ln>
                <a:noFill/>
              </a:ln>
            </p:spPr>
          </p:pic>
        </p:grpSp>
        <p:grpSp>
          <p:nvGrpSpPr>
            <p:cNvPr id="1554" name="Shape 1554"/>
            <p:cNvGrpSpPr/>
            <p:nvPr/>
          </p:nvGrpSpPr>
          <p:grpSpPr>
            <a:xfrm rot="2700000">
              <a:off x="6828304" y="1469735"/>
              <a:ext cx="1692584" cy="1692584"/>
              <a:chOff x="9220046" y="-3803246"/>
              <a:chExt cx="1692600" cy="1692600"/>
            </a:xfrm>
          </p:grpSpPr>
          <p:grpSp>
            <p:nvGrpSpPr>
              <p:cNvPr id="1555" name="Shape 1555"/>
              <p:cNvGrpSpPr/>
              <p:nvPr/>
            </p:nvGrpSpPr>
            <p:grpSpPr>
              <a:xfrm>
                <a:off x="9220046" y="-3803246"/>
                <a:ext cx="1692600" cy="1692600"/>
                <a:chOff x="4649346" y="-2278571"/>
                <a:chExt cx="1692600" cy="1692600"/>
              </a:xfrm>
            </p:grpSpPr>
            <p:sp>
              <p:nvSpPr>
                <p:cNvPr id="1556" name="Shape 1556"/>
                <p:cNvSpPr/>
                <p:nvPr/>
              </p:nvSpPr>
              <p:spPr>
                <a:xfrm rot="2700000">
                  <a:off x="5250846" y="-2384320"/>
                  <a:ext cx="489601" cy="1904097"/>
                </a:xfrm>
                <a:prstGeom prst="roundRect">
                  <a:avLst>
                    <a:gd fmla="val 50000" name="adj"/>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7" name="Shape 1557"/>
                <p:cNvSpPr txBox="1"/>
                <p:nvPr/>
              </p:nvSpPr>
              <p:spPr>
                <a:xfrm rot="-2700000">
                  <a:off x="4910794" y="-1745147"/>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grpSp>
          <p:pic>
            <p:nvPicPr>
              <p:cNvPr id="1558" name="Shape 1558"/>
              <p:cNvPicPr preferRelativeResize="0"/>
              <p:nvPr/>
            </p:nvPicPr>
            <p:blipFill>
              <a:blip r:embed="rId4">
                <a:alphaModFix/>
              </a:blip>
              <a:stretch>
                <a:fillRect/>
              </a:stretch>
            </p:blipFill>
            <p:spPr>
              <a:xfrm rot="-2700000">
                <a:off x="9414298" y="-2611651"/>
                <a:ext cx="306175" cy="314855"/>
              </a:xfrm>
              <a:prstGeom prst="rect">
                <a:avLst/>
              </a:prstGeom>
              <a:noFill/>
              <a:ln>
                <a:noFill/>
              </a:ln>
            </p:spPr>
          </p:pic>
        </p:grpSp>
        <p:grpSp>
          <p:nvGrpSpPr>
            <p:cNvPr id="1559" name="Shape 1559"/>
            <p:cNvGrpSpPr/>
            <p:nvPr/>
          </p:nvGrpSpPr>
          <p:grpSpPr>
            <a:xfrm rot="2700000">
              <a:off x="3701859" y="3149082"/>
              <a:ext cx="1740283" cy="1740283"/>
              <a:chOff x="2573490" y="454944"/>
              <a:chExt cx="1740300" cy="1740300"/>
            </a:xfrm>
          </p:grpSpPr>
          <p:grpSp>
            <p:nvGrpSpPr>
              <p:cNvPr id="1560" name="Shape 1560"/>
              <p:cNvGrpSpPr/>
              <p:nvPr/>
            </p:nvGrpSpPr>
            <p:grpSpPr>
              <a:xfrm>
                <a:off x="2573490" y="454944"/>
                <a:ext cx="1740300" cy="1740300"/>
                <a:chOff x="6254702" y="2037960"/>
                <a:chExt cx="1740300" cy="1740300"/>
              </a:xfrm>
            </p:grpSpPr>
            <p:sp>
              <p:nvSpPr>
                <p:cNvPr id="1561" name="Shape 1561"/>
                <p:cNvSpPr/>
                <p:nvPr/>
              </p:nvSpPr>
              <p:spPr>
                <a:xfrm rot="2700000">
                  <a:off x="6880051" y="1922332"/>
                  <a:ext cx="489601" cy="1971555"/>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62" name="Shape 1562"/>
                <p:cNvSpPr txBox="1"/>
                <p:nvPr/>
              </p:nvSpPr>
              <p:spPr>
                <a:xfrm rot="-2700000">
                  <a:off x="6529165" y="2667460"/>
                  <a:ext cx="1330916"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grpSp>
          <p:pic>
            <p:nvPicPr>
              <p:cNvPr id="1563" name="Shape 1563"/>
              <p:cNvPicPr preferRelativeResize="0"/>
              <p:nvPr/>
            </p:nvPicPr>
            <p:blipFill>
              <a:blip r:embed="rId5">
                <a:alphaModFix/>
              </a:blip>
              <a:stretch>
                <a:fillRect/>
              </a:stretch>
            </p:blipFill>
            <p:spPr>
              <a:xfrm rot="-2700000">
                <a:off x="2769000" y="1657502"/>
                <a:ext cx="293675" cy="354598"/>
              </a:xfrm>
              <a:prstGeom prst="rect">
                <a:avLst/>
              </a:prstGeom>
              <a:noFill/>
              <a:ln>
                <a:noFill/>
              </a:ln>
            </p:spPr>
          </p:pic>
        </p:grpSp>
        <p:grpSp>
          <p:nvGrpSpPr>
            <p:cNvPr id="1564" name="Shape 1564"/>
            <p:cNvGrpSpPr/>
            <p:nvPr/>
          </p:nvGrpSpPr>
          <p:grpSpPr>
            <a:xfrm>
              <a:off x="6460780" y="1596690"/>
              <a:ext cx="2427616" cy="2427616"/>
              <a:chOff x="8566880" y="3138240"/>
              <a:chExt cx="2427616" cy="2427616"/>
            </a:xfrm>
          </p:grpSpPr>
          <p:grpSp>
            <p:nvGrpSpPr>
              <p:cNvPr id="1565" name="Shape 1565"/>
              <p:cNvGrpSpPr/>
              <p:nvPr/>
            </p:nvGrpSpPr>
            <p:grpSpPr>
              <a:xfrm rot="2700000">
                <a:off x="8922397" y="3493756"/>
                <a:ext cx="1716584" cy="1716584"/>
                <a:chOff x="4649478" y="-2302686"/>
                <a:chExt cx="1716600" cy="1716600"/>
              </a:xfrm>
            </p:grpSpPr>
            <p:sp>
              <p:nvSpPr>
                <p:cNvPr id="1566" name="Shape 1566"/>
                <p:cNvSpPr/>
                <p:nvPr/>
              </p:nvSpPr>
              <p:spPr>
                <a:xfrm rot="2700000">
                  <a:off x="5262977" y="-2413405"/>
                  <a:ext cx="489601" cy="1938038"/>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7" name="Shape 1567"/>
                <p:cNvSpPr txBox="1"/>
                <p:nvPr/>
              </p:nvSpPr>
              <p:spPr>
                <a:xfrm rot="-2700000">
                  <a:off x="4902157" y="-1765990"/>
                  <a:ext cx="1526078"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Thought Leader</a:t>
                  </a:r>
                  <a:endParaRPr b="1" sz="1200">
                    <a:solidFill>
                      <a:srgbClr val="FFFFFF"/>
                    </a:solidFill>
                    <a:latin typeface="Roboto"/>
                    <a:ea typeface="Roboto"/>
                    <a:cs typeface="Roboto"/>
                    <a:sym typeface="Roboto"/>
                  </a:endParaRPr>
                </a:p>
              </p:txBody>
            </p:sp>
          </p:grpSp>
          <p:pic>
            <p:nvPicPr>
              <p:cNvPr id="1568" name="Shape 1568"/>
              <p:cNvPicPr preferRelativeResize="0"/>
              <p:nvPr/>
            </p:nvPicPr>
            <p:blipFill>
              <a:blip r:embed="rId6">
                <a:alphaModFix/>
              </a:blip>
              <a:stretch>
                <a:fillRect/>
              </a:stretch>
            </p:blipFill>
            <p:spPr>
              <a:xfrm>
                <a:off x="8895850" y="4161625"/>
                <a:ext cx="343500" cy="343500"/>
              </a:xfrm>
              <a:prstGeom prst="rect">
                <a:avLst/>
              </a:prstGeom>
              <a:noFill/>
              <a:ln>
                <a:noFill/>
              </a:ln>
            </p:spPr>
          </p:pic>
        </p:grpSp>
        <p:cxnSp>
          <p:nvCxnSpPr>
            <p:cNvPr id="1569" name="Shape 1569"/>
            <p:cNvCxnSpPr>
              <a:endCxn id="1561" idx="3"/>
            </p:cNvCxnSpPr>
            <p:nvPr/>
          </p:nvCxnSpPr>
          <p:spPr>
            <a:xfrm flipH="1" rot="-5400000">
              <a:off x="2989050" y="2681072"/>
              <a:ext cx="3165300" cy="600"/>
            </a:xfrm>
            <a:prstGeom prst="bentConnector5">
              <a:avLst>
                <a:gd fmla="val -22379" name="adj1"/>
                <a:gd fmla="val -534191722" name="adj2"/>
                <a:gd fmla="val 107523" name="adj3"/>
              </a:avLst>
            </a:prstGeom>
            <a:noFill/>
            <a:ln cap="flat" cmpd="sng" w="9525">
              <a:solidFill>
                <a:srgbClr val="000000"/>
              </a:solidFill>
              <a:prstDash val="solid"/>
              <a:round/>
              <a:headEnd len="lg" w="lg" type="none"/>
              <a:tailEnd len="lg" w="lg" type="triangle"/>
            </a:ln>
          </p:spPr>
        </p:cxnSp>
        <p:sp>
          <p:nvSpPr>
            <p:cNvPr id="1570" name="Shape 1570"/>
            <p:cNvSpPr txBox="1"/>
            <p:nvPr/>
          </p:nvSpPr>
          <p:spPr>
            <a:xfrm>
              <a:off x="3774138" y="3079638"/>
              <a:ext cx="1595700" cy="3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2"/>
                  </a:highlight>
                  <a:latin typeface="Roboto"/>
                  <a:ea typeface="Roboto"/>
                  <a:cs typeface="Roboto"/>
                  <a:sym typeface="Roboto"/>
                </a:rPr>
                <a:t>Scaled, Client Experience through WebEx Video</a:t>
              </a:r>
              <a:endParaRPr sz="1000">
                <a:solidFill>
                  <a:schemeClr val="lt1"/>
                </a:solidFill>
                <a:highlight>
                  <a:schemeClr val="dk2"/>
                </a:highlight>
                <a:latin typeface="Roboto"/>
                <a:ea typeface="Roboto"/>
                <a:cs typeface="Roboto"/>
                <a:sym typeface="Roboto"/>
              </a:endParaRPr>
            </a:p>
          </p:txBody>
        </p:sp>
        <p:sp>
          <p:nvSpPr>
            <p:cNvPr id="1571" name="Shape 1571"/>
            <p:cNvSpPr txBox="1"/>
            <p:nvPr/>
          </p:nvSpPr>
          <p:spPr>
            <a:xfrm>
              <a:off x="3842325" y="607675"/>
              <a:ext cx="1595700" cy="3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2"/>
                  </a:highlight>
                  <a:latin typeface="Roboto"/>
                  <a:ea typeface="Roboto"/>
                  <a:cs typeface="Roboto"/>
                  <a:sym typeface="Roboto"/>
                </a:rPr>
                <a:t>Platinum Referrals</a:t>
              </a:r>
              <a:endParaRPr sz="1000">
                <a:solidFill>
                  <a:schemeClr val="lt1"/>
                </a:solidFill>
                <a:highlight>
                  <a:schemeClr val="dk2"/>
                </a:highlight>
                <a:latin typeface="Roboto"/>
                <a:ea typeface="Roboto"/>
                <a:cs typeface="Roboto"/>
                <a:sym typeface="Roboto"/>
              </a:endParaRPr>
            </a:p>
          </p:txBody>
        </p:sp>
        <p:pic>
          <p:nvPicPr>
            <p:cNvPr id="1572" name="Shape 1572"/>
            <p:cNvPicPr preferRelativeResize="0"/>
            <p:nvPr/>
          </p:nvPicPr>
          <p:blipFill>
            <a:blip r:embed="rId7">
              <a:alphaModFix/>
            </a:blip>
            <a:stretch>
              <a:fillRect/>
            </a:stretch>
          </p:blipFill>
          <p:spPr>
            <a:xfrm>
              <a:off x="4217413" y="2151148"/>
              <a:ext cx="709175" cy="709175"/>
            </a:xfrm>
            <a:prstGeom prst="rect">
              <a:avLst/>
            </a:prstGeom>
            <a:noFill/>
            <a:ln>
              <a:noFill/>
            </a:ln>
          </p:spPr>
        </p:pic>
        <p:sp>
          <p:nvSpPr>
            <p:cNvPr id="1573" name="Shape 1573"/>
            <p:cNvSpPr txBox="1"/>
            <p:nvPr/>
          </p:nvSpPr>
          <p:spPr>
            <a:xfrm>
              <a:off x="574300" y="2350775"/>
              <a:ext cx="1595700" cy="3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2"/>
                  </a:highlight>
                  <a:latin typeface="Roboto"/>
                  <a:ea typeface="Roboto"/>
                  <a:cs typeface="Roboto"/>
                  <a:sym typeface="Roboto"/>
                </a:rPr>
                <a:t>Salesforce-automated, 30-day onboard</a:t>
              </a:r>
              <a:endParaRPr sz="1000">
                <a:solidFill>
                  <a:schemeClr val="lt1"/>
                </a:solidFill>
                <a:highlight>
                  <a:schemeClr val="dk2"/>
                </a:highlight>
                <a:latin typeface="Roboto"/>
                <a:ea typeface="Roboto"/>
                <a:cs typeface="Roboto"/>
                <a:sym typeface="Roboto"/>
              </a:endParaRPr>
            </a:p>
          </p:txBody>
        </p:sp>
        <p:sp>
          <p:nvSpPr>
            <p:cNvPr id="1574" name="Shape 1574"/>
            <p:cNvSpPr txBox="1"/>
            <p:nvPr/>
          </p:nvSpPr>
          <p:spPr>
            <a:xfrm>
              <a:off x="4985050" y="2398588"/>
              <a:ext cx="1595700" cy="30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highlight>
                    <a:schemeClr val="dk2"/>
                  </a:highlight>
                  <a:latin typeface="Roboto"/>
                  <a:ea typeface="Roboto"/>
                  <a:cs typeface="Roboto"/>
                  <a:sym typeface="Roboto"/>
                </a:rPr>
                <a:t>Demonstrate Authority</a:t>
              </a:r>
              <a:endParaRPr sz="1000">
                <a:solidFill>
                  <a:schemeClr val="lt1"/>
                </a:solidFill>
                <a:highlight>
                  <a:schemeClr val="dk2"/>
                </a:highlight>
                <a:latin typeface="Roboto"/>
                <a:ea typeface="Roboto"/>
                <a:cs typeface="Roboto"/>
                <a:sym typeface="Roboto"/>
              </a:endParaRPr>
            </a:p>
          </p:txBody>
        </p:sp>
      </p:grpSp>
      <p:sp>
        <p:nvSpPr>
          <p:cNvPr id="1575" name="Shape 1575"/>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pic>
        <p:nvPicPr>
          <p:cNvPr id="1576" name="Shape 1576"/>
          <p:cNvPicPr preferRelativeResize="0"/>
          <p:nvPr/>
        </p:nvPicPr>
        <p:blipFill>
          <a:blip r:embed="rId8">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0" name="Shape 1580"/>
        <p:cNvGrpSpPr/>
        <p:nvPr/>
      </p:nvGrpSpPr>
      <p:grpSpPr>
        <a:xfrm>
          <a:off x="0" y="0"/>
          <a:ext cx="0" cy="0"/>
          <a:chOff x="0" y="0"/>
          <a:chExt cx="0" cy="0"/>
        </a:xfrm>
      </p:grpSpPr>
      <p:sp>
        <p:nvSpPr>
          <p:cNvPr id="1581" name="Shape 1581"/>
          <p:cNvSpPr txBox="1"/>
          <p:nvPr>
            <p:ph type="title"/>
          </p:nvPr>
        </p:nvSpPr>
        <p:spPr>
          <a:xfrm>
            <a:off x="568250" y="0"/>
            <a:ext cx="7839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Some things to keep in mind...</a:t>
            </a:r>
            <a:endParaRPr b="1" sz="3600">
              <a:solidFill>
                <a:srgbClr val="0D5DDF"/>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5" name="Shape 1585"/>
        <p:cNvGrpSpPr/>
        <p:nvPr/>
      </p:nvGrpSpPr>
      <p:grpSpPr>
        <a:xfrm>
          <a:off x="0" y="0"/>
          <a:ext cx="0" cy="0"/>
          <a:chOff x="0" y="0"/>
          <a:chExt cx="0" cy="0"/>
        </a:xfrm>
      </p:grpSpPr>
      <p:sp>
        <p:nvSpPr>
          <p:cNvPr id="1586" name="Shape 1586"/>
          <p:cNvSpPr txBox="1"/>
          <p:nvPr>
            <p:ph type="title"/>
          </p:nvPr>
        </p:nvSpPr>
        <p:spPr>
          <a:xfrm>
            <a:off x="311700" y="410000"/>
            <a:ext cx="8382900" cy="383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Some things to keep in mind…</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b="1" lang="en" sz="1400">
                <a:solidFill>
                  <a:srgbClr val="000000"/>
                </a:solidFill>
              </a:rPr>
              <a:t>Branding: </a:t>
            </a:r>
            <a:r>
              <a:rPr lang="en" sz="1400">
                <a:solidFill>
                  <a:srgbClr val="000000"/>
                </a:solidFill>
              </a:rPr>
              <a:t>It is important that all resources are branded appropriately — we want them shared among your top clients’ social circle with contact information always leading back to you.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Client Feedback: </a:t>
            </a:r>
            <a:r>
              <a:rPr lang="en" sz="1400">
                <a:solidFill>
                  <a:srgbClr val="000000"/>
                </a:solidFill>
              </a:rPr>
              <a:t>Your top clients can utilize these monthly emails from your Team Manager to propose future topics and ask questions, and for the prospects that attend, they can request an appointment with a Senior Producer.</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Leverage For Marketing Money: </a:t>
            </a:r>
            <a:r>
              <a:rPr lang="en" sz="1400">
                <a:solidFill>
                  <a:srgbClr val="000000"/>
                </a:solidFill>
              </a:rPr>
              <a:t>Budget market $ they can dedicate to this...in exchange for this type of partnership...you want them to...host an annual client thank you...or ...a quarterly platinum client dinner...you’re make a substantial partnership (interviewing multiple SMA)...looking for someone willing to invest as well...work out a number $3,000 - $5,000.</a:t>
            </a:r>
            <a:endParaRPr sz="1400">
              <a:solidFill>
                <a:srgbClr val="000000"/>
              </a:solidFill>
            </a:endParaRPr>
          </a:p>
        </p:txBody>
      </p:sp>
      <p:pic>
        <p:nvPicPr>
          <p:cNvPr id="1587" name="Shape 158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588" name="Shape 158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2" name="Shape 1592"/>
        <p:cNvGrpSpPr/>
        <p:nvPr/>
      </p:nvGrpSpPr>
      <p:grpSpPr>
        <a:xfrm>
          <a:off x="0" y="0"/>
          <a:ext cx="0" cy="0"/>
          <a:chOff x="0" y="0"/>
          <a:chExt cx="0" cy="0"/>
        </a:xfrm>
      </p:grpSpPr>
      <p:sp>
        <p:nvSpPr>
          <p:cNvPr id="1593" name="Shape 1593"/>
          <p:cNvSpPr txBox="1"/>
          <p:nvPr>
            <p:ph type="title"/>
          </p:nvPr>
        </p:nvSpPr>
        <p:spPr>
          <a:xfrm>
            <a:off x="699800" y="0"/>
            <a:ext cx="77328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What’s required? </a:t>
            </a:r>
            <a:endParaRPr b="1" sz="3600">
              <a:solidFill>
                <a:srgbClr val="0D5DDF"/>
              </a:solidFill>
            </a:endParaRPr>
          </a:p>
          <a:p>
            <a:pPr indent="0" lvl="0" marL="0" rtl="0" algn="ctr">
              <a:spcBef>
                <a:spcPts val="0"/>
              </a:spcBef>
              <a:spcAft>
                <a:spcPts val="0"/>
              </a:spcAft>
              <a:buNone/>
            </a:pPr>
            <a:r>
              <a:rPr lang="en" sz="3600">
                <a:solidFill>
                  <a:srgbClr val="000000"/>
                </a:solidFill>
              </a:rPr>
              <a:t>(WebEx video + Conference Call)</a:t>
            </a:r>
            <a:endParaRPr sz="3600">
              <a:solidFill>
                <a:srgbClr val="00000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7" name="Shape 1597"/>
        <p:cNvGrpSpPr/>
        <p:nvPr/>
      </p:nvGrpSpPr>
      <p:grpSpPr>
        <a:xfrm>
          <a:off x="0" y="0"/>
          <a:ext cx="0" cy="0"/>
          <a:chOff x="0" y="0"/>
          <a:chExt cx="0" cy="0"/>
        </a:xfrm>
      </p:grpSpPr>
      <p:sp>
        <p:nvSpPr>
          <p:cNvPr id="1598" name="Shape 1598"/>
          <p:cNvSpPr txBox="1"/>
          <p:nvPr>
            <p:ph type="title"/>
          </p:nvPr>
        </p:nvSpPr>
        <p:spPr>
          <a:xfrm>
            <a:off x="387900" y="3338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400">
                <a:solidFill>
                  <a:srgbClr val="000000"/>
                </a:solidFill>
              </a:rPr>
              <a:t>Platinum Club + Engagement™ Timeline</a:t>
            </a:r>
            <a:endParaRPr b="1" sz="2400">
              <a:solidFill>
                <a:srgbClr val="000000"/>
              </a:solidFill>
            </a:endParaRPr>
          </a:p>
        </p:txBody>
      </p:sp>
      <p:pic>
        <p:nvPicPr>
          <p:cNvPr id="1599" name="Shape 159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600" name="Shape 160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601" name="Shape 1601"/>
          <p:cNvGrpSpPr/>
          <p:nvPr/>
        </p:nvGrpSpPr>
        <p:grpSpPr>
          <a:xfrm>
            <a:off x="1087525" y="1269225"/>
            <a:ext cx="1834900" cy="3166000"/>
            <a:chOff x="1083025" y="1574025"/>
            <a:chExt cx="1834900" cy="3166000"/>
          </a:xfrm>
        </p:grpSpPr>
        <p:sp>
          <p:nvSpPr>
            <p:cNvPr id="1602" name="Shape 1602"/>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Step 1</a:t>
              </a:r>
              <a:endParaRPr sz="800">
                <a:solidFill>
                  <a:srgbClr val="0C58D3"/>
                </a:solidFill>
                <a:latin typeface="Roboto"/>
                <a:ea typeface="Roboto"/>
                <a:cs typeface="Roboto"/>
                <a:sym typeface="Roboto"/>
              </a:endParaRPr>
            </a:p>
          </p:txBody>
        </p:sp>
        <p:sp>
          <p:nvSpPr>
            <p:cNvPr id="1603" name="Shape 160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0D5DDF"/>
                  </a:solidFill>
                  <a:latin typeface="Roboto"/>
                  <a:ea typeface="Roboto"/>
                  <a:cs typeface="Roboto"/>
                  <a:sym typeface="Roboto"/>
                </a:rPr>
                <a:t>Monthly Invitation</a:t>
              </a:r>
              <a:endParaRPr b="1" sz="1000">
                <a:solidFill>
                  <a:srgbClr val="0D5DDF"/>
                </a:solidFill>
                <a:latin typeface="Roboto"/>
                <a:ea typeface="Roboto"/>
                <a:cs typeface="Roboto"/>
                <a:sym typeface="Roboto"/>
              </a:endParaRPr>
            </a:p>
          </p:txBody>
        </p:sp>
        <p:sp>
          <p:nvSpPr>
            <p:cNvPr id="1604" name="Shape 1604"/>
            <p:cNvSpPr txBox="1"/>
            <p:nvPr/>
          </p:nvSpPr>
          <p:spPr>
            <a:xfrm>
              <a:off x="1215700" y="3151825"/>
              <a:ext cx="1545600" cy="1588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800">
                  <a:solidFill>
                    <a:srgbClr val="0D5DDF"/>
                  </a:solidFill>
                  <a:latin typeface="Roboto"/>
                  <a:ea typeface="Roboto"/>
                  <a:cs typeface="Roboto"/>
                  <a:sym typeface="Roboto"/>
                </a:rPr>
                <a:t>...sent by Team Manager from a templated Outlook email to a Platinum Client “group” via Outlook including instructions (conference call phone number, etc.) ...Outlook groups.</a:t>
              </a:r>
              <a:endParaRPr sz="800">
                <a:solidFill>
                  <a:srgbClr val="0D5DDF"/>
                </a:solidFill>
                <a:latin typeface="Roboto"/>
                <a:ea typeface="Roboto"/>
                <a:cs typeface="Roboto"/>
                <a:sym typeface="Roboto"/>
              </a:endParaRPr>
            </a:p>
          </p:txBody>
        </p:sp>
        <p:cxnSp>
          <p:nvCxnSpPr>
            <p:cNvPr id="1605" name="Shape 1605"/>
            <p:cNvCxnSpPr/>
            <p:nvPr/>
          </p:nvCxnSpPr>
          <p:spPr>
            <a:xfrm>
              <a:off x="2180202" y="1695421"/>
              <a:ext cx="718500" cy="741900"/>
            </a:xfrm>
            <a:prstGeom prst="straightConnector1">
              <a:avLst/>
            </a:prstGeom>
            <a:noFill/>
            <a:ln cap="flat" cmpd="sng" w="9525">
              <a:solidFill>
                <a:srgbClr val="0D5DDF"/>
              </a:solidFill>
              <a:prstDash val="solid"/>
              <a:round/>
              <a:headEnd len="med" w="med" type="none"/>
              <a:tailEnd len="med" w="med" type="none"/>
            </a:ln>
          </p:spPr>
        </p:cxnSp>
        <p:sp>
          <p:nvSpPr>
            <p:cNvPr id="1606" name="Shape 160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607" name="Shape 1607"/>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08" name="Shape 1608"/>
          <p:cNvGrpSpPr/>
          <p:nvPr/>
        </p:nvGrpSpPr>
        <p:grpSpPr>
          <a:xfrm>
            <a:off x="2796474" y="1269225"/>
            <a:ext cx="1834900" cy="2315200"/>
            <a:chOff x="1083025" y="1574025"/>
            <a:chExt cx="1834900" cy="2315200"/>
          </a:xfrm>
        </p:grpSpPr>
        <p:sp>
          <p:nvSpPr>
            <p:cNvPr id="1609" name="Shape 160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Step 2</a:t>
              </a:r>
              <a:endParaRPr sz="800">
                <a:solidFill>
                  <a:srgbClr val="0C58D3"/>
                </a:solidFill>
                <a:latin typeface="Roboto"/>
                <a:ea typeface="Roboto"/>
                <a:cs typeface="Roboto"/>
                <a:sym typeface="Roboto"/>
              </a:endParaRPr>
            </a:p>
          </p:txBody>
        </p:sp>
        <p:sp>
          <p:nvSpPr>
            <p:cNvPr id="1610" name="Shape 161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0D5DDF"/>
                  </a:solidFill>
                  <a:latin typeface="Roboto"/>
                  <a:ea typeface="Roboto"/>
                  <a:cs typeface="Roboto"/>
                  <a:sym typeface="Roboto"/>
                </a:rPr>
                <a:t>Host Meeting</a:t>
              </a:r>
              <a:endParaRPr b="1" sz="1000">
                <a:solidFill>
                  <a:srgbClr val="0D5DDF"/>
                </a:solidFill>
                <a:latin typeface="Roboto"/>
                <a:ea typeface="Roboto"/>
                <a:cs typeface="Roboto"/>
                <a:sym typeface="Roboto"/>
              </a:endParaRPr>
            </a:p>
          </p:txBody>
        </p:sp>
        <p:sp>
          <p:nvSpPr>
            <p:cNvPr id="1611" name="Shape 161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800">
                  <a:solidFill>
                    <a:srgbClr val="0D5DDF"/>
                  </a:solidFill>
                  <a:latin typeface="Roboto"/>
                  <a:ea typeface="Roboto"/>
                  <a:cs typeface="Roboto"/>
                  <a:sym typeface="Roboto"/>
                </a:rPr>
                <a:t>Host thought leader or SMA Portfolio Manager...queued and troubleshooted by Team Manager, etc...end with invitee call to action.</a:t>
              </a:r>
              <a:endParaRPr sz="800">
                <a:solidFill>
                  <a:srgbClr val="0D5DDF"/>
                </a:solidFill>
                <a:latin typeface="Roboto"/>
                <a:ea typeface="Roboto"/>
                <a:cs typeface="Roboto"/>
                <a:sym typeface="Roboto"/>
              </a:endParaRPr>
            </a:p>
          </p:txBody>
        </p:sp>
        <p:cxnSp>
          <p:nvCxnSpPr>
            <p:cNvPr id="1612" name="Shape 1612"/>
            <p:cNvCxnSpPr/>
            <p:nvPr/>
          </p:nvCxnSpPr>
          <p:spPr>
            <a:xfrm>
              <a:off x="2180202" y="1695421"/>
              <a:ext cx="718500" cy="741900"/>
            </a:xfrm>
            <a:prstGeom prst="straightConnector1">
              <a:avLst/>
            </a:prstGeom>
            <a:noFill/>
            <a:ln cap="flat" cmpd="sng" w="9525">
              <a:solidFill>
                <a:srgbClr val="0D5DDF"/>
              </a:solidFill>
              <a:prstDash val="solid"/>
              <a:round/>
              <a:headEnd len="med" w="med" type="none"/>
              <a:tailEnd len="med" w="med" type="none"/>
            </a:ln>
          </p:spPr>
        </p:cxnSp>
        <p:sp>
          <p:nvSpPr>
            <p:cNvPr id="1613" name="Shape 1613"/>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614" name="Shape 161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15" name="Shape 1615"/>
          <p:cNvGrpSpPr/>
          <p:nvPr/>
        </p:nvGrpSpPr>
        <p:grpSpPr>
          <a:xfrm>
            <a:off x="4508319" y="1268514"/>
            <a:ext cx="1834900" cy="2315200"/>
            <a:chOff x="1083025" y="1574025"/>
            <a:chExt cx="1834900" cy="2315200"/>
          </a:xfrm>
        </p:grpSpPr>
        <p:sp>
          <p:nvSpPr>
            <p:cNvPr id="1616" name="Shape 161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Step 3</a:t>
              </a:r>
              <a:endParaRPr sz="800">
                <a:solidFill>
                  <a:srgbClr val="858585"/>
                </a:solidFill>
                <a:latin typeface="Roboto"/>
                <a:ea typeface="Roboto"/>
                <a:cs typeface="Roboto"/>
                <a:sym typeface="Roboto"/>
              </a:endParaRPr>
            </a:p>
          </p:txBody>
        </p:sp>
        <p:sp>
          <p:nvSpPr>
            <p:cNvPr id="1617" name="Shape 161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858585"/>
                  </a:solidFill>
                  <a:latin typeface="Roboto"/>
                  <a:ea typeface="Roboto"/>
                  <a:cs typeface="Roboto"/>
                  <a:sym typeface="Roboto"/>
                </a:rPr>
                <a:t>Thank You Email</a:t>
              </a:r>
              <a:endParaRPr b="1" sz="1000">
                <a:solidFill>
                  <a:srgbClr val="858585"/>
                </a:solidFill>
                <a:latin typeface="Roboto"/>
                <a:ea typeface="Roboto"/>
                <a:cs typeface="Roboto"/>
                <a:sym typeface="Roboto"/>
              </a:endParaRPr>
            </a:p>
          </p:txBody>
        </p:sp>
        <p:sp>
          <p:nvSpPr>
            <p:cNvPr id="1618" name="Shape 1618"/>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800">
                  <a:solidFill>
                    <a:srgbClr val="858585"/>
                  </a:solidFill>
                  <a:latin typeface="Roboto"/>
                  <a:ea typeface="Roboto"/>
                  <a:cs typeface="Roboto"/>
                  <a:sym typeface="Roboto"/>
                </a:rPr>
                <a:t>...branded...thank all for participating...includes exclusive resources &amp; materials that can circulate amongst qualified prospects (their friends) remind of contact information...and give preview of next meeting topic.</a:t>
              </a:r>
              <a:endParaRPr sz="800">
                <a:solidFill>
                  <a:srgbClr val="858585"/>
                </a:solidFill>
                <a:latin typeface="Roboto"/>
                <a:ea typeface="Roboto"/>
                <a:cs typeface="Roboto"/>
                <a:sym typeface="Roboto"/>
              </a:endParaRPr>
            </a:p>
          </p:txBody>
        </p:sp>
        <p:cxnSp>
          <p:nvCxnSpPr>
            <p:cNvPr id="1619" name="Shape 1619"/>
            <p:cNvCxnSpPr/>
            <p:nvPr/>
          </p:nvCxnSpPr>
          <p:spPr>
            <a:xfrm>
              <a:off x="2180202" y="1695421"/>
              <a:ext cx="718500" cy="741900"/>
            </a:xfrm>
            <a:prstGeom prst="straightConnector1">
              <a:avLst/>
            </a:prstGeom>
            <a:noFill/>
            <a:ln cap="flat" cmpd="sng" w="9525">
              <a:solidFill>
                <a:srgbClr val="C2C2C2"/>
              </a:solidFill>
              <a:prstDash val="solid"/>
              <a:round/>
              <a:headEnd len="med" w="med" type="none"/>
              <a:tailEnd len="med" w="med" type="none"/>
            </a:ln>
          </p:spPr>
        </p:cxnSp>
        <p:sp>
          <p:nvSpPr>
            <p:cNvPr id="1620" name="Shape 16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621" name="Shape 16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22" name="Shape 1622"/>
          <p:cNvGrpSpPr/>
          <p:nvPr/>
        </p:nvGrpSpPr>
        <p:grpSpPr>
          <a:xfrm>
            <a:off x="6221583" y="1268503"/>
            <a:ext cx="1834900" cy="2315200"/>
            <a:chOff x="1083025" y="1574025"/>
            <a:chExt cx="1834900" cy="2315200"/>
          </a:xfrm>
        </p:grpSpPr>
        <p:sp>
          <p:nvSpPr>
            <p:cNvPr id="1623" name="Shape 1623"/>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Step 4</a:t>
              </a:r>
              <a:endParaRPr sz="800">
                <a:solidFill>
                  <a:srgbClr val="858585"/>
                </a:solidFill>
                <a:latin typeface="Roboto"/>
                <a:ea typeface="Roboto"/>
                <a:cs typeface="Roboto"/>
                <a:sym typeface="Roboto"/>
              </a:endParaRPr>
            </a:p>
          </p:txBody>
        </p:sp>
        <p:sp>
          <p:nvSpPr>
            <p:cNvPr id="1624" name="Shape 16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858585"/>
                  </a:solidFill>
                  <a:latin typeface="Roboto"/>
                  <a:ea typeface="Roboto"/>
                  <a:cs typeface="Roboto"/>
                  <a:sym typeface="Roboto"/>
                </a:rPr>
                <a:t>Track Referrals</a:t>
              </a:r>
              <a:endParaRPr b="1" sz="1000">
                <a:solidFill>
                  <a:srgbClr val="858585"/>
                </a:solidFill>
                <a:latin typeface="Roboto"/>
                <a:ea typeface="Roboto"/>
                <a:cs typeface="Roboto"/>
                <a:sym typeface="Roboto"/>
              </a:endParaRPr>
            </a:p>
          </p:txBody>
        </p:sp>
        <p:sp>
          <p:nvSpPr>
            <p:cNvPr id="1625" name="Shape 1625"/>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800">
                  <a:solidFill>
                    <a:srgbClr val="858585"/>
                  </a:solidFill>
                  <a:latin typeface="Roboto"/>
                  <a:ea typeface="Roboto"/>
                  <a:cs typeface="Roboto"/>
                  <a:sym typeface="Roboto"/>
                </a:rPr>
                <a:t>...</a:t>
              </a:r>
              <a:endParaRPr sz="800">
                <a:solidFill>
                  <a:srgbClr val="858585"/>
                </a:solidFill>
                <a:latin typeface="Roboto"/>
                <a:ea typeface="Roboto"/>
                <a:cs typeface="Roboto"/>
                <a:sym typeface="Roboto"/>
              </a:endParaRPr>
            </a:p>
          </p:txBody>
        </p:sp>
        <p:cxnSp>
          <p:nvCxnSpPr>
            <p:cNvPr id="1626" name="Shape 1626"/>
            <p:cNvCxnSpPr/>
            <p:nvPr/>
          </p:nvCxnSpPr>
          <p:spPr>
            <a:xfrm>
              <a:off x="2180202" y="1695421"/>
              <a:ext cx="718500" cy="741900"/>
            </a:xfrm>
            <a:prstGeom prst="straightConnector1">
              <a:avLst/>
            </a:prstGeom>
            <a:noFill/>
            <a:ln cap="flat" cmpd="sng" w="9525">
              <a:solidFill>
                <a:srgbClr val="C2C2C2"/>
              </a:solidFill>
              <a:prstDash val="solid"/>
              <a:round/>
              <a:headEnd len="med" w="med" type="none"/>
              <a:tailEnd len="med" w="med" type="none"/>
            </a:ln>
          </p:spPr>
        </p:cxnSp>
        <p:sp>
          <p:nvSpPr>
            <p:cNvPr id="1627" name="Shape 162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628" name="Shape 1628"/>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32" name="Shape 1632"/>
        <p:cNvGrpSpPr/>
        <p:nvPr/>
      </p:nvGrpSpPr>
      <p:grpSpPr>
        <a:xfrm>
          <a:off x="0" y="0"/>
          <a:ext cx="0" cy="0"/>
          <a:chOff x="0" y="0"/>
          <a:chExt cx="0" cy="0"/>
        </a:xfrm>
      </p:grpSpPr>
      <p:sp>
        <p:nvSpPr>
          <p:cNvPr id="1633" name="Shape 1633"/>
          <p:cNvSpPr txBox="1"/>
          <p:nvPr>
            <p:ph type="title"/>
          </p:nvPr>
        </p:nvSpPr>
        <p:spPr>
          <a:xfrm>
            <a:off x="593025" y="1033050"/>
            <a:ext cx="79998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Thoughts on the monthly invitation —</a:t>
            </a:r>
            <a:endParaRPr b="1" sz="3600">
              <a:solidFill>
                <a:srgbClr val="0D5DDF"/>
              </a:solidFill>
            </a:endParaRPr>
          </a:p>
          <a:p>
            <a:pPr indent="0" lvl="0" marL="0" rtl="0" algn="ctr">
              <a:spcBef>
                <a:spcPts val="0"/>
              </a:spcBef>
              <a:spcAft>
                <a:spcPts val="0"/>
              </a:spcAft>
              <a:buNone/>
            </a:pPr>
            <a:r>
              <a:rPr lang="en" sz="3600">
                <a:solidFill>
                  <a:srgbClr val="000000"/>
                </a:solidFill>
              </a:rPr>
              <a:t>Team Manager sends branded, monthly invitation utilizing Outlook “groups”</a:t>
            </a:r>
            <a:r>
              <a:rPr lang="en" sz="3600">
                <a:solidFill>
                  <a:srgbClr val="000000"/>
                </a:solidFill>
              </a:rPr>
              <a:t> for invitees</a:t>
            </a:r>
            <a:endParaRPr sz="3600">
              <a:solidFill>
                <a:srgbClr val="00000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7" name="Shape 1637"/>
        <p:cNvGrpSpPr/>
        <p:nvPr/>
      </p:nvGrpSpPr>
      <p:grpSpPr>
        <a:xfrm>
          <a:off x="0" y="0"/>
          <a:ext cx="0" cy="0"/>
          <a:chOff x="0" y="0"/>
          <a:chExt cx="0" cy="0"/>
        </a:xfrm>
      </p:grpSpPr>
      <p:sp>
        <p:nvSpPr>
          <p:cNvPr id="1638" name="Shape 1638"/>
          <p:cNvSpPr txBox="1"/>
          <p:nvPr>
            <p:ph type="title"/>
          </p:nvPr>
        </p:nvSpPr>
        <p:spPr>
          <a:xfrm>
            <a:off x="311700" y="403200"/>
            <a:ext cx="8353500" cy="44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E65F0"/>
                </a:solidFill>
              </a:rPr>
              <a:t>[Template] — Monthly Platinum Club Invitation Email</a:t>
            </a:r>
            <a:endParaRPr b="1" sz="1800">
              <a:solidFill>
                <a:srgbClr val="0E65F0"/>
              </a:solidFill>
            </a:endParaRPr>
          </a:p>
          <a:p>
            <a:pPr indent="0" lvl="0" marL="0" rtl="0">
              <a:spcBef>
                <a:spcPts val="0"/>
              </a:spcBef>
              <a:spcAft>
                <a:spcPts val="0"/>
              </a:spcAft>
              <a:buNone/>
            </a:pPr>
            <a:r>
              <a:t/>
            </a:r>
            <a:endParaRPr sz="1200">
              <a:solidFill>
                <a:srgbClr val="0D5DDF"/>
              </a:solidFill>
            </a:endParaRPr>
          </a:p>
          <a:p>
            <a:pPr indent="0" lvl="0" marL="0" rtl="0">
              <a:spcBef>
                <a:spcPts val="0"/>
              </a:spcBef>
              <a:spcAft>
                <a:spcPts val="0"/>
              </a:spcAft>
              <a:buNone/>
            </a:pPr>
            <a:r>
              <a:rPr lang="en" sz="1200">
                <a:solidFill>
                  <a:srgbClr val="000000"/>
                </a:solidFill>
              </a:rPr>
              <a:t>Here are the critical components for the monthly Platinum Club Invitation Email sent from the </a:t>
            </a:r>
            <a:r>
              <a:rPr b="1" lang="en" sz="1200">
                <a:solidFill>
                  <a:srgbClr val="0B7743"/>
                </a:solidFill>
              </a:rPr>
              <a:t>Team Manager</a:t>
            </a:r>
            <a:r>
              <a:rPr lang="en" sz="1200">
                <a:solidFill>
                  <a:srgbClr val="000000"/>
                </a:solidFill>
              </a:rPr>
              <a:t> to your Platinum Club clients. Important to note that templates can be created within Microsoft Outlook and saved to your Desktop (.oft file type). </a:t>
            </a:r>
            <a:r>
              <a:rPr lang="en" sz="1200">
                <a:solidFill>
                  <a:srgbClr val="000000"/>
                </a:solidFill>
                <a:highlight>
                  <a:srgbClr val="FFE599"/>
                </a:highlight>
              </a:rPr>
              <a:t>All platinum clients must be addressed in the blind carbon copy (BCC) field.</a:t>
            </a:r>
            <a:endParaRPr sz="1200">
              <a:solidFill>
                <a:srgbClr val="000000"/>
              </a:solidFill>
              <a:highlight>
                <a:srgbClr val="FFE599"/>
              </a:highlight>
            </a:endParaRPr>
          </a:p>
          <a:p>
            <a:pPr indent="0" lvl="0" marL="0" rtl="0">
              <a:spcBef>
                <a:spcPts val="0"/>
              </a:spcBef>
              <a:spcAft>
                <a:spcPts val="0"/>
              </a:spcAft>
              <a:buNone/>
            </a:pPr>
            <a:r>
              <a:t/>
            </a:r>
            <a:endParaRPr sz="1200">
              <a:solidFill>
                <a:srgbClr val="000000"/>
              </a:solidFill>
            </a:endParaRPr>
          </a:p>
          <a:p>
            <a:pPr indent="-304800" lvl="0" marL="457200" rtl="0">
              <a:spcBef>
                <a:spcPts val="0"/>
              </a:spcBef>
              <a:spcAft>
                <a:spcPts val="0"/>
              </a:spcAft>
              <a:buClr>
                <a:srgbClr val="000000"/>
              </a:buClr>
              <a:buSzPts val="1200"/>
              <a:buAutoNum type="arabicPeriod"/>
            </a:pPr>
            <a:r>
              <a:rPr lang="en" sz="1200">
                <a:solidFill>
                  <a:srgbClr val="000000"/>
                </a:solidFill>
              </a:rPr>
              <a:t>Subject line — June Platinum Club Meeting Featuring &lt;&lt;Speaker Name&gt;&gt; of &lt;&lt;Firm Name&gt;&gt;</a:t>
            </a:r>
            <a:endParaRPr sz="1200">
              <a:solidFill>
                <a:srgbClr val="000000"/>
              </a:solidFill>
            </a:endParaRPr>
          </a:p>
          <a:p>
            <a:pPr indent="0" lvl="0" marL="0" rtl="0">
              <a:spcBef>
                <a:spcPts val="0"/>
              </a:spcBef>
              <a:spcAft>
                <a:spcPts val="0"/>
              </a:spcAft>
              <a:buNone/>
            </a:pPr>
            <a:r>
              <a:t/>
            </a:r>
            <a:endParaRPr sz="1200">
              <a:solidFill>
                <a:srgbClr val="000000"/>
              </a:solidFill>
            </a:endParaRPr>
          </a:p>
          <a:p>
            <a:pPr indent="-304800" lvl="0" marL="457200" rtl="0">
              <a:spcBef>
                <a:spcPts val="0"/>
              </a:spcBef>
              <a:spcAft>
                <a:spcPts val="0"/>
              </a:spcAft>
              <a:buClr>
                <a:srgbClr val="000000"/>
              </a:buClr>
              <a:buSzPts val="1200"/>
              <a:buAutoNum type="arabicPeriod"/>
            </a:pPr>
            <a:r>
              <a:rPr lang="en" sz="1200">
                <a:solidFill>
                  <a:srgbClr val="000000"/>
                </a:solidFill>
              </a:rPr>
              <a:t>Body —  “Hi Mr. Client, below you will find all of the information you need to enter our monthly WebEx video conference on </a:t>
            </a:r>
            <a:r>
              <a:rPr b="1" lang="en" sz="1200">
                <a:solidFill>
                  <a:srgbClr val="000000"/>
                </a:solidFill>
              </a:rPr>
              <a:t>Monday, June 15 at 9:00 AM</a:t>
            </a:r>
            <a:r>
              <a:rPr lang="en" sz="1200">
                <a:solidFill>
                  <a:srgbClr val="000000"/>
                </a:solidFill>
              </a:rPr>
              <a:t>. Simply </a:t>
            </a:r>
            <a:r>
              <a:rPr lang="en" sz="1200" u="sng">
                <a:solidFill>
                  <a:srgbClr val="0000FF"/>
                </a:solidFill>
              </a:rPr>
              <a:t>click this link</a:t>
            </a:r>
            <a:r>
              <a:rPr lang="en" sz="1200">
                <a:solidFill>
                  <a:srgbClr val="000000"/>
                </a:solidFill>
              </a:rPr>
              <a:t> and enter the password: &lt;&lt;case-sensitive password&gt;&gt;. You can call into the conference phone number, 888-888-8888, to listen to our featured guest and ask questions.</a:t>
            </a:r>
            <a:endParaRPr sz="1200">
              <a:solidFill>
                <a:srgbClr val="000000"/>
              </a:solidFill>
            </a:endParaRPr>
          </a:p>
          <a:p>
            <a:pPr indent="0" lvl="0" marL="0" rtl="0">
              <a:spcBef>
                <a:spcPts val="0"/>
              </a:spcBef>
              <a:spcAft>
                <a:spcPts val="0"/>
              </a:spcAft>
              <a:buNone/>
            </a:pPr>
            <a:r>
              <a:t/>
            </a:r>
            <a:endParaRPr sz="1200">
              <a:solidFill>
                <a:srgbClr val="000000"/>
              </a:solidFill>
            </a:endParaRPr>
          </a:p>
          <a:p>
            <a:pPr indent="0" lvl="0" marL="457200" rtl="0">
              <a:spcBef>
                <a:spcPts val="0"/>
              </a:spcBef>
              <a:spcAft>
                <a:spcPts val="0"/>
              </a:spcAft>
              <a:buNone/>
            </a:pPr>
            <a:r>
              <a:rPr lang="en" sz="1200">
                <a:solidFill>
                  <a:srgbClr val="000000"/>
                </a:solidFill>
              </a:rPr>
              <a:t>This month’s </a:t>
            </a:r>
            <a:r>
              <a:rPr b="1" lang="en" sz="1200">
                <a:solidFill>
                  <a:srgbClr val="000000"/>
                </a:solidFill>
              </a:rPr>
              <a:t>featured topic </a:t>
            </a:r>
            <a:r>
              <a:rPr lang="en" sz="1200">
                <a:solidFill>
                  <a:srgbClr val="000000"/>
                </a:solidFill>
              </a:rPr>
              <a:t>is &lt;&lt;Catchy Title: How To .../The 10 Things You Need To Know…&gt;&gt; presented by &lt;&lt;Speaker Name&gt;&gt;. &lt;&lt;Speaker Name&gt;&gt; is a &lt;&lt;one-sentence description of credentials demonstrating speaker’s authority&gt;&gt;. We are proud to host &lt;&lt;Speaker Name&gt;&gt; for the exclusive benefit of our platinum clients.</a:t>
            </a:r>
            <a:endParaRPr sz="1200">
              <a:solidFill>
                <a:srgbClr val="000000"/>
              </a:solidFill>
            </a:endParaRPr>
          </a:p>
          <a:p>
            <a:pPr indent="0" lvl="0" marL="457200" rtl="0">
              <a:spcBef>
                <a:spcPts val="0"/>
              </a:spcBef>
              <a:spcAft>
                <a:spcPts val="0"/>
              </a:spcAft>
              <a:buNone/>
            </a:pPr>
            <a:r>
              <a:t/>
            </a:r>
            <a:endParaRPr sz="1200">
              <a:solidFill>
                <a:srgbClr val="000000"/>
              </a:solidFill>
            </a:endParaRPr>
          </a:p>
          <a:p>
            <a:pPr indent="0" lvl="0" marL="457200" rtl="0">
              <a:spcBef>
                <a:spcPts val="0"/>
              </a:spcBef>
              <a:spcAft>
                <a:spcPts val="0"/>
              </a:spcAft>
              <a:buNone/>
            </a:pPr>
            <a:r>
              <a:rPr lang="en" sz="1200">
                <a:solidFill>
                  <a:srgbClr val="000000"/>
                </a:solidFill>
              </a:rPr>
              <a:t>We look forward to joining you on </a:t>
            </a:r>
            <a:r>
              <a:rPr b="1" lang="en" sz="1200">
                <a:solidFill>
                  <a:srgbClr val="000000"/>
                </a:solidFill>
              </a:rPr>
              <a:t>Monday, June 15 at 9:00 AM.</a:t>
            </a:r>
            <a:r>
              <a:rPr lang="en" sz="1200">
                <a:solidFill>
                  <a:srgbClr val="000000"/>
                </a:solidFill>
              </a:rPr>
              <a:t> As always, you can call &lt;&lt;Team Manager Name&gt;&gt; at &lt;&lt;Team Manager Phone Number&gt;&gt; with any questions.</a:t>
            </a:r>
            <a:endParaRPr sz="1200">
              <a:solidFill>
                <a:srgbClr val="000000"/>
              </a:solidFill>
            </a:endParaRPr>
          </a:p>
          <a:p>
            <a:pPr indent="0" lvl="0" marL="457200" rtl="0">
              <a:spcBef>
                <a:spcPts val="0"/>
              </a:spcBef>
              <a:spcAft>
                <a:spcPts val="0"/>
              </a:spcAft>
              <a:buNone/>
            </a:pPr>
            <a:r>
              <a:t/>
            </a:r>
            <a:endParaRPr sz="1200">
              <a:solidFill>
                <a:srgbClr val="000000"/>
              </a:solidFill>
            </a:endParaRPr>
          </a:p>
          <a:p>
            <a:pPr indent="0" lvl="0" marL="457200" rtl="0">
              <a:spcBef>
                <a:spcPts val="0"/>
              </a:spcBef>
              <a:spcAft>
                <a:spcPts val="0"/>
              </a:spcAft>
              <a:buNone/>
            </a:pPr>
            <a:r>
              <a:rPr i="1" lang="en" sz="1200">
                <a:solidFill>
                  <a:srgbClr val="000000"/>
                </a:solidFill>
              </a:rPr>
              <a:t>PS — </a:t>
            </a:r>
            <a:r>
              <a:rPr i="1" lang="en" sz="1200">
                <a:solidFill>
                  <a:srgbClr val="000000"/>
                </a:solidFill>
              </a:rPr>
              <a:t>If you would like to invite one friend to this month’s Platinum Club meeting, please directly reply to this message with their name and email address. Our team will then forward a private invitation and password. (Any invitee information shared with our team is privileged, confidential and never used for unsolicited correspondence.)”</a:t>
            </a:r>
            <a:endParaRPr i="1" sz="1200">
              <a:solidFill>
                <a:srgbClr val="000000"/>
              </a:solidFill>
            </a:endParaRPr>
          </a:p>
        </p:txBody>
      </p:sp>
      <p:pic>
        <p:nvPicPr>
          <p:cNvPr id="1639" name="Shape 1639"/>
          <p:cNvPicPr preferRelativeResize="0"/>
          <p:nvPr/>
        </p:nvPicPr>
        <p:blipFill>
          <a:blip r:embed="rId3">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3" name="Shape 1643"/>
        <p:cNvGrpSpPr/>
        <p:nvPr/>
      </p:nvGrpSpPr>
      <p:grpSpPr>
        <a:xfrm>
          <a:off x="0" y="0"/>
          <a:ext cx="0" cy="0"/>
          <a:chOff x="0" y="0"/>
          <a:chExt cx="0" cy="0"/>
        </a:xfrm>
      </p:grpSpPr>
      <p:sp>
        <p:nvSpPr>
          <p:cNvPr id="1644" name="Shape 1644"/>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Thoughts on hosting the WebEx meeting</a:t>
            </a:r>
            <a:endParaRPr sz="3600">
              <a:solidFill>
                <a:srgbClr val="0000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8" name="Shape 1648"/>
        <p:cNvGrpSpPr/>
        <p:nvPr/>
      </p:nvGrpSpPr>
      <p:grpSpPr>
        <a:xfrm>
          <a:off x="0" y="0"/>
          <a:ext cx="0" cy="0"/>
          <a:chOff x="0" y="0"/>
          <a:chExt cx="0" cy="0"/>
        </a:xfrm>
      </p:grpSpPr>
      <p:sp>
        <p:nvSpPr>
          <p:cNvPr id="1649" name="Shape 1649"/>
          <p:cNvSpPr txBox="1"/>
          <p:nvPr>
            <p:ph type="title"/>
          </p:nvPr>
        </p:nvSpPr>
        <p:spPr>
          <a:xfrm>
            <a:off x="311700" y="410000"/>
            <a:ext cx="8382900" cy="424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Thoughts on hosting the WebEx meeting</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b="1" lang="en" sz="1400">
                <a:solidFill>
                  <a:srgbClr val="000000"/>
                </a:solidFill>
              </a:rPr>
              <a:t>Host Meeting For Organization &amp; Presentation: </a:t>
            </a:r>
            <a:r>
              <a:rPr lang="en" sz="1400">
                <a:solidFill>
                  <a:srgbClr val="000000"/>
                </a:solidFill>
              </a:rPr>
              <a:t>During that meeting, the Team Manager serves as the host welcoming guests and introducing the speakers. This will reinforce your team dynamic, establish order, efficiency, and authority — all important aspects of earning client and prospect trust. The Team Manager will remain on standby throughout the presentation in anticipation of the Q&amp;A segment (mute/unmute guests) and/or any technical errors.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Focused, Actionable Presentation: </a:t>
            </a:r>
            <a:r>
              <a:rPr lang="en" sz="1400">
                <a:solidFill>
                  <a:srgbClr val="000000"/>
                </a:solidFill>
              </a:rPr>
              <a:t>These presentations should be “niche”, unique, and encourage questions from your audience. I recommend they run no more than 45 minutes — 30 minutes for the presentation, 15 minutes for question and answer.</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presentation should focus on only one highly actionable theme or idea. Your clients should want to follow up with a discussion with their Private Portfolio Manager, and your prospects should want to follow up with an appointment/discussion on how to implement an idea in their own portfolios.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Preeminent Positioning: </a:t>
            </a:r>
            <a:r>
              <a:rPr lang="en" sz="1400">
                <a:solidFill>
                  <a:srgbClr val="000000"/>
                </a:solidFill>
              </a:rPr>
              <a:t>Don’t forget that we are always selling ourselves here...especially to any prospects in attendance. We want them walking away with the feeling: “wow...these guys are delivering something special...I want to work with them but I’m not sure if I qualify.”</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t/>
            </a:r>
            <a:endParaRPr sz="1400">
              <a:solidFill>
                <a:srgbClr val="000000"/>
              </a:solidFill>
            </a:endParaRPr>
          </a:p>
          <a:p>
            <a:pPr indent="0" lvl="0" marL="0" rtl="0" algn="just">
              <a:spcBef>
                <a:spcPts val="0"/>
              </a:spcBef>
              <a:spcAft>
                <a:spcPts val="0"/>
              </a:spcAft>
              <a:buNone/>
            </a:pPr>
            <a:r>
              <a:t/>
            </a:r>
            <a:endParaRPr sz="1400">
              <a:solidFill>
                <a:srgbClr val="000000"/>
              </a:solidFill>
            </a:endParaRPr>
          </a:p>
        </p:txBody>
      </p:sp>
      <p:pic>
        <p:nvPicPr>
          <p:cNvPr id="1650" name="Shape 1650"/>
          <p:cNvPicPr preferRelativeResize="0"/>
          <p:nvPr/>
        </p:nvPicPr>
        <p:blipFill>
          <a:blip r:embed="rId3">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1C4"/>
        </a:solidFill>
      </p:bgPr>
    </p:bg>
    <p:spTree>
      <p:nvGrpSpPr>
        <p:cNvPr id="282" name="Shape 282"/>
        <p:cNvGrpSpPr/>
        <p:nvPr/>
      </p:nvGrpSpPr>
      <p:grpSpPr>
        <a:xfrm>
          <a:off x="0" y="0"/>
          <a:ext cx="0" cy="0"/>
          <a:chOff x="0" y="0"/>
          <a:chExt cx="0" cy="0"/>
        </a:xfrm>
      </p:grpSpPr>
      <p:sp>
        <p:nvSpPr>
          <p:cNvPr id="283" name="Shape 283"/>
          <p:cNvSpPr txBox="1"/>
          <p:nvPr>
            <p:ph type="title"/>
          </p:nvPr>
        </p:nvSpPr>
        <p:spPr>
          <a:xfrm>
            <a:off x="598100" y="-5"/>
            <a:ext cx="82221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Action 2 —</a:t>
            </a:r>
            <a:endParaRPr b="1">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Tailor the book</a:t>
            </a:r>
            <a:endParaRPr>
              <a:latin typeface="Open Sans"/>
              <a:ea typeface="Open Sans"/>
              <a:cs typeface="Open Sans"/>
              <a:sym typeface="Open Sans"/>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4" name="Shape 1654"/>
        <p:cNvGrpSpPr/>
        <p:nvPr/>
      </p:nvGrpSpPr>
      <p:grpSpPr>
        <a:xfrm>
          <a:off x="0" y="0"/>
          <a:ext cx="0" cy="0"/>
          <a:chOff x="0" y="0"/>
          <a:chExt cx="0" cy="0"/>
        </a:xfrm>
      </p:grpSpPr>
      <p:sp>
        <p:nvSpPr>
          <p:cNvPr id="1655" name="Shape 1655"/>
          <p:cNvSpPr txBox="1"/>
          <p:nvPr>
            <p:ph type="title"/>
          </p:nvPr>
        </p:nvSpPr>
        <p:spPr>
          <a:xfrm>
            <a:off x="443550" y="375950"/>
            <a:ext cx="8221800" cy="3827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D5DDF"/>
                </a:solidFill>
              </a:rPr>
              <a:t>[</a:t>
            </a:r>
            <a:r>
              <a:rPr b="1" lang="en" sz="2400">
                <a:solidFill>
                  <a:srgbClr val="0D5DDF"/>
                </a:solidFill>
              </a:rPr>
              <a:t>Script] — Platinum Club Closing</a:t>
            </a:r>
            <a:endParaRPr b="1" sz="2400">
              <a:solidFill>
                <a:srgbClr val="0D5DDF"/>
              </a:solidFill>
            </a:endParaRPr>
          </a:p>
          <a:p>
            <a:pPr indent="0" lvl="0" marL="0" rtl="0" algn="ctr">
              <a:spcBef>
                <a:spcPts val="0"/>
              </a:spcBef>
              <a:spcAft>
                <a:spcPts val="0"/>
              </a:spcAft>
              <a:buNone/>
            </a:pPr>
            <a:r>
              <a:t/>
            </a:r>
            <a:endParaRPr sz="1800">
              <a:solidFill>
                <a:srgbClr val="0944A1"/>
              </a:solidFill>
              <a:latin typeface="Open Sans"/>
              <a:ea typeface="Open Sans"/>
              <a:cs typeface="Open Sans"/>
              <a:sym typeface="Open Sans"/>
            </a:endParaRPr>
          </a:p>
          <a:p>
            <a:pPr indent="0" lvl="0" marL="0" rtl="0" algn="just">
              <a:spcBef>
                <a:spcPts val="0"/>
              </a:spcBef>
              <a:spcAft>
                <a:spcPts val="0"/>
              </a:spcAft>
              <a:buNone/>
            </a:pPr>
            <a:r>
              <a:rPr lang="en" sz="1400">
                <a:solidFill>
                  <a:srgbClr val="000000"/>
                </a:solidFill>
              </a:rPr>
              <a:t>“...Scott will be discussing these ideas and tailoring, for those who are guests today, you’re more than welcome to contact me directly here by email or phone and I am happy to answer any questions you may have.”</a:t>
            </a:r>
            <a:endParaRPr sz="1400">
              <a:solidFill>
                <a:srgbClr val="000000"/>
              </a:solidFill>
            </a:endParaRPr>
          </a:p>
        </p:txBody>
      </p:sp>
      <p:pic>
        <p:nvPicPr>
          <p:cNvPr id="1656" name="Shape 165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657" name="Shape 165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61" name="Shape 1661"/>
        <p:cNvGrpSpPr/>
        <p:nvPr/>
      </p:nvGrpSpPr>
      <p:grpSpPr>
        <a:xfrm>
          <a:off x="0" y="0"/>
          <a:ext cx="0" cy="0"/>
          <a:chOff x="0" y="0"/>
          <a:chExt cx="0" cy="0"/>
        </a:xfrm>
      </p:grpSpPr>
      <p:sp>
        <p:nvSpPr>
          <p:cNvPr id="1662" name="Shape 1662"/>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Closing the meeting, follow up &amp; track referrals</a:t>
            </a:r>
            <a:endParaRPr sz="3600">
              <a:solidFill>
                <a:srgbClr val="00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66" name="Shape 1666"/>
        <p:cNvGrpSpPr/>
        <p:nvPr/>
      </p:nvGrpSpPr>
      <p:grpSpPr>
        <a:xfrm>
          <a:off x="0" y="0"/>
          <a:ext cx="0" cy="0"/>
          <a:chOff x="0" y="0"/>
          <a:chExt cx="0" cy="0"/>
        </a:xfrm>
      </p:grpSpPr>
      <p:sp>
        <p:nvSpPr>
          <p:cNvPr id="1667" name="Shape 1667"/>
          <p:cNvSpPr txBox="1"/>
          <p:nvPr>
            <p:ph type="title"/>
          </p:nvPr>
        </p:nvSpPr>
        <p:spPr>
          <a:xfrm>
            <a:off x="748350" y="883025"/>
            <a:ext cx="7647300" cy="11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latin typeface="Open Sans"/>
                <a:ea typeface="Open Sans"/>
                <a:cs typeface="Open Sans"/>
                <a:sym typeface="Open Sans"/>
              </a:rPr>
              <a:t>Platinum Club Recap</a:t>
            </a:r>
            <a:endParaRPr b="1" sz="3600">
              <a:solidFill>
                <a:srgbClr val="000000"/>
              </a:solidFill>
              <a:latin typeface="Open Sans"/>
              <a:ea typeface="Open Sans"/>
              <a:cs typeface="Open Sans"/>
              <a:sym typeface="Open Sans"/>
            </a:endParaRPr>
          </a:p>
        </p:txBody>
      </p:sp>
      <p:grpSp>
        <p:nvGrpSpPr>
          <p:cNvPr id="1668" name="Shape 1668"/>
          <p:cNvGrpSpPr/>
          <p:nvPr/>
        </p:nvGrpSpPr>
        <p:grpSpPr>
          <a:xfrm>
            <a:off x="6858000" y="2295575"/>
            <a:ext cx="2286000" cy="2847950"/>
            <a:chOff x="0" y="2295575"/>
            <a:chExt cx="2286000" cy="2847950"/>
          </a:xfrm>
        </p:grpSpPr>
        <p:grpSp>
          <p:nvGrpSpPr>
            <p:cNvPr id="1669" name="Shape 1669"/>
            <p:cNvGrpSpPr/>
            <p:nvPr/>
          </p:nvGrpSpPr>
          <p:grpSpPr>
            <a:xfrm>
              <a:off x="0" y="2295575"/>
              <a:ext cx="2286000" cy="2847950"/>
              <a:chOff x="0" y="2295575"/>
              <a:chExt cx="2286000" cy="2847950"/>
            </a:xfrm>
          </p:grpSpPr>
          <p:sp>
            <p:nvSpPr>
              <p:cNvPr id="1670" name="Shape 1670"/>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1" name="Shape 1671"/>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72" name="Shape 1672"/>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5E5E5E"/>
                  </a:solidFill>
                  <a:latin typeface="Roboto"/>
                  <a:ea typeface="Roboto"/>
                  <a:cs typeface="Roboto"/>
                  <a:sym typeface="Roboto"/>
                </a:rPr>
                <a:t>20XX</a:t>
              </a:r>
              <a:endParaRPr sz="1000">
                <a:solidFill>
                  <a:srgbClr val="5E5E5E"/>
                </a:solidFill>
                <a:latin typeface="Roboto"/>
                <a:ea typeface="Roboto"/>
                <a:cs typeface="Roboto"/>
                <a:sym typeface="Roboto"/>
              </a:endParaRPr>
            </a:p>
          </p:txBody>
        </p:sp>
        <p:sp>
          <p:nvSpPr>
            <p:cNvPr id="1673" name="Shape 1673"/>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5E5E5E"/>
                  </a:solidFill>
                  <a:latin typeface="Roboto"/>
                  <a:ea typeface="Roboto"/>
                  <a:cs typeface="Roboto"/>
                  <a:sym typeface="Roboto"/>
                </a:rPr>
                <a:t>Vestibulum congue tempus</a:t>
              </a:r>
              <a:endParaRPr b="1" sz="1200">
                <a:solidFill>
                  <a:srgbClr val="5E5E5E"/>
                </a:solidFill>
                <a:latin typeface="Roboto"/>
                <a:ea typeface="Roboto"/>
                <a:cs typeface="Roboto"/>
                <a:sym typeface="Roboto"/>
              </a:endParaRPr>
            </a:p>
          </p:txBody>
        </p:sp>
        <p:sp>
          <p:nvSpPr>
            <p:cNvPr id="1674" name="Shape 1674"/>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900">
                  <a:solidFill>
                    <a:srgbClr val="5E5E5E"/>
                  </a:solidFill>
                  <a:latin typeface="Roboto"/>
                  <a:ea typeface="Roboto"/>
                  <a:cs typeface="Roboto"/>
                  <a:sym typeface="Roboto"/>
                </a:rPr>
                <a:t>Lorem ipsum dolor sit amet, consectetur adipiscing elit, sed do eiusmod tempor. </a:t>
              </a:r>
              <a:endParaRPr sz="900">
                <a:solidFill>
                  <a:srgbClr val="5E5E5E"/>
                </a:solidFill>
                <a:latin typeface="Roboto"/>
                <a:ea typeface="Roboto"/>
                <a:cs typeface="Roboto"/>
                <a:sym typeface="Roboto"/>
              </a:endParaRPr>
            </a:p>
          </p:txBody>
        </p:sp>
      </p:grpSp>
      <p:grpSp>
        <p:nvGrpSpPr>
          <p:cNvPr id="1675" name="Shape 1675"/>
          <p:cNvGrpSpPr/>
          <p:nvPr/>
        </p:nvGrpSpPr>
        <p:grpSpPr>
          <a:xfrm>
            <a:off x="4572000" y="2295575"/>
            <a:ext cx="2286000" cy="2847950"/>
            <a:chOff x="0" y="2295575"/>
            <a:chExt cx="2286000" cy="2847950"/>
          </a:xfrm>
        </p:grpSpPr>
        <p:grpSp>
          <p:nvGrpSpPr>
            <p:cNvPr id="1676" name="Shape 1676"/>
            <p:cNvGrpSpPr/>
            <p:nvPr/>
          </p:nvGrpSpPr>
          <p:grpSpPr>
            <a:xfrm>
              <a:off x="0" y="2295575"/>
              <a:ext cx="2286000" cy="2847950"/>
              <a:chOff x="0" y="2295575"/>
              <a:chExt cx="2286000" cy="2847950"/>
            </a:xfrm>
          </p:grpSpPr>
          <p:sp>
            <p:nvSpPr>
              <p:cNvPr id="1677" name="Shape 1677"/>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8" name="Shape 1678"/>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79" name="Shape 1679"/>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5E5E5E"/>
                  </a:solidFill>
                  <a:latin typeface="Roboto"/>
                  <a:ea typeface="Roboto"/>
                  <a:cs typeface="Roboto"/>
                  <a:sym typeface="Roboto"/>
                </a:rPr>
                <a:t>20XX</a:t>
              </a:r>
              <a:endParaRPr sz="1000">
                <a:solidFill>
                  <a:srgbClr val="5E5E5E"/>
                </a:solidFill>
                <a:latin typeface="Roboto"/>
                <a:ea typeface="Roboto"/>
                <a:cs typeface="Roboto"/>
                <a:sym typeface="Roboto"/>
              </a:endParaRPr>
            </a:p>
          </p:txBody>
        </p:sp>
        <p:sp>
          <p:nvSpPr>
            <p:cNvPr id="1680" name="Shape 1680"/>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5E5E5E"/>
                  </a:solidFill>
                  <a:latin typeface="Roboto"/>
                  <a:ea typeface="Roboto"/>
                  <a:cs typeface="Roboto"/>
                  <a:sym typeface="Roboto"/>
                </a:rPr>
                <a:t>Vestibulum congue tempus</a:t>
              </a:r>
              <a:endParaRPr b="1" sz="1200">
                <a:solidFill>
                  <a:srgbClr val="5E5E5E"/>
                </a:solidFill>
                <a:latin typeface="Roboto"/>
                <a:ea typeface="Roboto"/>
                <a:cs typeface="Roboto"/>
                <a:sym typeface="Roboto"/>
              </a:endParaRPr>
            </a:p>
          </p:txBody>
        </p:sp>
        <p:sp>
          <p:nvSpPr>
            <p:cNvPr id="1681" name="Shape 1681"/>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900">
                  <a:solidFill>
                    <a:srgbClr val="5E5E5E"/>
                  </a:solidFill>
                  <a:latin typeface="Roboto"/>
                  <a:ea typeface="Roboto"/>
                  <a:cs typeface="Roboto"/>
                  <a:sym typeface="Roboto"/>
                </a:rPr>
                <a:t>Lorem ipsum dolor sit amet, consectetur adipiscing elit, sed do eiusmod tempor. </a:t>
              </a:r>
              <a:endParaRPr sz="900">
                <a:solidFill>
                  <a:srgbClr val="5E5E5E"/>
                </a:solidFill>
                <a:latin typeface="Roboto"/>
                <a:ea typeface="Roboto"/>
                <a:cs typeface="Roboto"/>
                <a:sym typeface="Roboto"/>
              </a:endParaRPr>
            </a:p>
          </p:txBody>
        </p:sp>
        <p:cxnSp>
          <p:nvCxnSpPr>
            <p:cNvPr id="1682" name="Shape 1682"/>
            <p:cNvCxnSpPr/>
            <p:nvPr/>
          </p:nvCxnSpPr>
          <p:spPr>
            <a:xfrm>
              <a:off x="2286000" y="2295575"/>
              <a:ext cx="0" cy="2837400"/>
            </a:xfrm>
            <a:prstGeom prst="straightConnector1">
              <a:avLst/>
            </a:prstGeom>
            <a:noFill/>
            <a:ln cap="flat" cmpd="sng" w="9525">
              <a:solidFill>
                <a:srgbClr val="D9D9D9"/>
              </a:solidFill>
              <a:prstDash val="dot"/>
              <a:round/>
              <a:headEnd len="med" w="med" type="none"/>
              <a:tailEnd len="med" w="med" type="none"/>
            </a:ln>
          </p:spPr>
        </p:cxnSp>
      </p:grpSp>
      <p:grpSp>
        <p:nvGrpSpPr>
          <p:cNvPr id="1683" name="Shape 1683"/>
          <p:cNvGrpSpPr/>
          <p:nvPr/>
        </p:nvGrpSpPr>
        <p:grpSpPr>
          <a:xfrm>
            <a:off x="2286000" y="2295575"/>
            <a:ext cx="2286000" cy="2847950"/>
            <a:chOff x="0" y="2295575"/>
            <a:chExt cx="2286000" cy="2847950"/>
          </a:xfrm>
        </p:grpSpPr>
        <p:grpSp>
          <p:nvGrpSpPr>
            <p:cNvPr id="1684" name="Shape 1684"/>
            <p:cNvGrpSpPr/>
            <p:nvPr/>
          </p:nvGrpSpPr>
          <p:grpSpPr>
            <a:xfrm>
              <a:off x="0" y="2295575"/>
              <a:ext cx="2286000" cy="2847950"/>
              <a:chOff x="0" y="2295575"/>
              <a:chExt cx="2286000" cy="2847950"/>
            </a:xfrm>
          </p:grpSpPr>
          <p:sp>
            <p:nvSpPr>
              <p:cNvPr id="1685" name="Shape 1685"/>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6" name="Shape 1686"/>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87" name="Shape 1687"/>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0C58D3"/>
                  </a:solidFill>
                  <a:latin typeface="Roboto"/>
                  <a:ea typeface="Roboto"/>
                  <a:cs typeface="Roboto"/>
                  <a:sym typeface="Roboto"/>
                </a:rPr>
                <a:t>20XX</a:t>
              </a:r>
              <a:endParaRPr sz="1000">
                <a:solidFill>
                  <a:srgbClr val="0C58D3"/>
                </a:solidFill>
                <a:latin typeface="Roboto"/>
                <a:ea typeface="Roboto"/>
                <a:cs typeface="Roboto"/>
                <a:sym typeface="Roboto"/>
              </a:endParaRPr>
            </a:p>
          </p:txBody>
        </p:sp>
        <p:sp>
          <p:nvSpPr>
            <p:cNvPr id="1688" name="Shape 1688"/>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1689" name="Shape 1689"/>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cxnSp>
          <p:nvCxnSpPr>
            <p:cNvPr id="1690" name="Shape 1690"/>
            <p:cNvCxnSpPr/>
            <p:nvPr/>
          </p:nvCxnSpPr>
          <p:spPr>
            <a:xfrm>
              <a:off x="2286000" y="2295575"/>
              <a:ext cx="0" cy="2837400"/>
            </a:xfrm>
            <a:prstGeom prst="straightConnector1">
              <a:avLst/>
            </a:prstGeom>
            <a:noFill/>
            <a:ln cap="flat" cmpd="sng" w="9525">
              <a:solidFill>
                <a:srgbClr val="A1C3FA"/>
              </a:solidFill>
              <a:prstDash val="dot"/>
              <a:round/>
              <a:headEnd len="med" w="med" type="none"/>
              <a:tailEnd len="med" w="med" type="none"/>
            </a:ln>
          </p:spPr>
        </p:cxnSp>
      </p:grpSp>
      <p:grpSp>
        <p:nvGrpSpPr>
          <p:cNvPr id="1691" name="Shape 1691"/>
          <p:cNvGrpSpPr/>
          <p:nvPr/>
        </p:nvGrpSpPr>
        <p:grpSpPr>
          <a:xfrm>
            <a:off x="0" y="2295575"/>
            <a:ext cx="2286000" cy="2847950"/>
            <a:chOff x="0" y="2295575"/>
            <a:chExt cx="2286000" cy="2847950"/>
          </a:xfrm>
        </p:grpSpPr>
        <p:grpSp>
          <p:nvGrpSpPr>
            <p:cNvPr id="1692" name="Shape 1692"/>
            <p:cNvGrpSpPr/>
            <p:nvPr/>
          </p:nvGrpSpPr>
          <p:grpSpPr>
            <a:xfrm>
              <a:off x="0" y="2295575"/>
              <a:ext cx="2286000" cy="2847950"/>
              <a:chOff x="0" y="2295575"/>
              <a:chExt cx="2286000" cy="2847950"/>
            </a:xfrm>
          </p:grpSpPr>
          <p:sp>
            <p:nvSpPr>
              <p:cNvPr id="1693" name="Shape 1693"/>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4" name="Shape 1694"/>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95" name="Shape 1695"/>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0C58D3"/>
                  </a:solidFill>
                  <a:latin typeface="Roboto"/>
                  <a:ea typeface="Roboto"/>
                  <a:cs typeface="Roboto"/>
                  <a:sym typeface="Roboto"/>
                </a:rPr>
                <a:t>20XX</a:t>
              </a:r>
              <a:endParaRPr sz="1000">
                <a:solidFill>
                  <a:srgbClr val="0C58D3"/>
                </a:solidFill>
                <a:latin typeface="Roboto"/>
                <a:ea typeface="Roboto"/>
                <a:cs typeface="Roboto"/>
                <a:sym typeface="Roboto"/>
              </a:endParaRPr>
            </a:p>
          </p:txBody>
        </p:sp>
        <p:sp>
          <p:nvSpPr>
            <p:cNvPr id="1696" name="Shape 1696"/>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1697" name="Shape 1697"/>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cxnSp>
          <p:nvCxnSpPr>
            <p:cNvPr id="1698" name="Shape 1698"/>
            <p:cNvCxnSpPr/>
            <p:nvPr/>
          </p:nvCxnSpPr>
          <p:spPr>
            <a:xfrm>
              <a:off x="2286000" y="2295575"/>
              <a:ext cx="0" cy="2837400"/>
            </a:xfrm>
            <a:prstGeom prst="straightConnector1">
              <a:avLst/>
            </a:prstGeom>
            <a:noFill/>
            <a:ln cap="flat" cmpd="sng" w="9525">
              <a:solidFill>
                <a:srgbClr val="A1C3FA"/>
              </a:solidFill>
              <a:prstDash val="dot"/>
              <a:round/>
              <a:headEnd len="med" w="med" type="none"/>
              <a:tailEnd len="med" w="med" type="none"/>
            </a:ln>
          </p:spPr>
        </p:cxnSp>
      </p:grpSp>
      <p:pic>
        <p:nvPicPr>
          <p:cNvPr id="1699" name="Shape 1699"/>
          <p:cNvPicPr preferRelativeResize="0"/>
          <p:nvPr/>
        </p:nvPicPr>
        <p:blipFill>
          <a:blip r:embed="rId3">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96237"/>
        </a:solidFill>
      </p:bgPr>
    </p:bg>
    <p:spTree>
      <p:nvGrpSpPr>
        <p:cNvPr id="1703" name="Shape 1703"/>
        <p:cNvGrpSpPr/>
        <p:nvPr/>
      </p:nvGrpSpPr>
      <p:grpSpPr>
        <a:xfrm>
          <a:off x="0" y="0"/>
          <a:ext cx="0" cy="0"/>
          <a:chOff x="0" y="0"/>
          <a:chExt cx="0" cy="0"/>
        </a:xfrm>
      </p:grpSpPr>
      <p:sp>
        <p:nvSpPr>
          <p:cNvPr id="1704" name="Shape 1704"/>
          <p:cNvSpPr txBox="1"/>
          <p:nvPr>
            <p:ph type="title"/>
          </p:nvPr>
        </p:nvSpPr>
        <p:spPr>
          <a:xfrm>
            <a:off x="598100" y="22285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Action 7 —</a:t>
            </a:r>
            <a:endParaRPr b="1"/>
          </a:p>
          <a:p>
            <a:pPr indent="0" lvl="0" marL="0" rtl="0" algn="ctr">
              <a:spcBef>
                <a:spcPts val="0"/>
              </a:spcBef>
              <a:spcAft>
                <a:spcPts val="0"/>
              </a:spcAft>
              <a:buNone/>
            </a:pPr>
            <a:r>
              <a:rPr lang="en"/>
              <a:t>Execute Digital Service Model™</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08" name="Shape 1708"/>
        <p:cNvGrpSpPr/>
        <p:nvPr/>
      </p:nvGrpSpPr>
      <p:grpSpPr>
        <a:xfrm>
          <a:off x="0" y="0"/>
          <a:ext cx="0" cy="0"/>
          <a:chOff x="0" y="0"/>
          <a:chExt cx="0" cy="0"/>
        </a:xfrm>
      </p:grpSpPr>
      <p:sp>
        <p:nvSpPr>
          <p:cNvPr id="1709" name="Shape 1709"/>
          <p:cNvSpPr txBox="1"/>
          <p:nvPr>
            <p:ph type="title"/>
          </p:nvPr>
        </p:nvSpPr>
        <p:spPr>
          <a:xfrm>
            <a:off x="445700" y="1999953"/>
            <a:ext cx="8222100" cy="1624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3600">
                <a:solidFill>
                  <a:srgbClr val="000000"/>
                </a:solidFill>
                <a:latin typeface="Open Sans"/>
                <a:ea typeface="Open Sans"/>
                <a:cs typeface="Open Sans"/>
                <a:sym typeface="Open Sans"/>
              </a:rPr>
              <a:t>Digital Service Model™ Part II —</a:t>
            </a:r>
            <a:endParaRPr b="1" sz="3600">
              <a:solidFill>
                <a:srgbClr val="000000"/>
              </a:solidFill>
              <a:latin typeface="Open Sans"/>
              <a:ea typeface="Open Sans"/>
              <a:cs typeface="Open Sans"/>
              <a:sym typeface="Open Sans"/>
            </a:endParaRPr>
          </a:p>
          <a:p>
            <a:pPr indent="0" lvl="0" marL="0" rtl="0">
              <a:spcBef>
                <a:spcPts val="0"/>
              </a:spcBef>
              <a:spcAft>
                <a:spcPts val="0"/>
              </a:spcAft>
              <a:buNone/>
            </a:pPr>
            <a:r>
              <a:rPr lang="en" sz="3600">
                <a:solidFill>
                  <a:srgbClr val="000000"/>
                </a:solidFill>
                <a:latin typeface="Open Sans"/>
                <a:ea typeface="Open Sans"/>
                <a:cs typeface="Open Sans"/>
                <a:sym typeface="Open Sans"/>
              </a:rPr>
              <a:t>Organic Growth Trifecta™</a:t>
            </a:r>
            <a:endParaRPr sz="3600">
              <a:solidFill>
                <a:srgbClr val="000000"/>
              </a:solidFill>
              <a:latin typeface="Open Sans"/>
              <a:ea typeface="Open Sans"/>
              <a:cs typeface="Open Sans"/>
              <a:sym typeface="Open Sans"/>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3" name="Shape 1713"/>
        <p:cNvGrpSpPr/>
        <p:nvPr/>
      </p:nvGrpSpPr>
      <p:grpSpPr>
        <a:xfrm>
          <a:off x="0" y="0"/>
          <a:ext cx="0" cy="0"/>
          <a:chOff x="0" y="0"/>
          <a:chExt cx="0" cy="0"/>
        </a:xfrm>
      </p:grpSpPr>
      <p:sp>
        <p:nvSpPr>
          <p:cNvPr id="1714" name="Shape 1714"/>
          <p:cNvSpPr txBox="1"/>
          <p:nvPr>
            <p:ph type="title"/>
          </p:nvPr>
        </p:nvSpPr>
        <p:spPr>
          <a:xfrm>
            <a:off x="445700" y="730047"/>
            <a:ext cx="8222100" cy="3683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B7743"/>
                </a:solidFill>
              </a:rPr>
              <a:t>Guiding Principles — </a:t>
            </a:r>
            <a:endParaRPr b="1" sz="2800">
              <a:solidFill>
                <a:srgbClr val="0B7743"/>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2200">
                <a:solidFill>
                  <a:srgbClr val="000000"/>
                </a:solidFill>
                <a:highlight>
                  <a:srgbClr val="FFE599"/>
                </a:highlight>
              </a:rPr>
              <a:t>Natural Delivery:</a:t>
            </a:r>
            <a:r>
              <a:rPr b="1" lang="en" sz="2200">
                <a:solidFill>
                  <a:srgbClr val="000000"/>
                </a:solidFill>
              </a:rPr>
              <a:t> </a:t>
            </a:r>
            <a:r>
              <a:rPr lang="en" sz="2200">
                <a:solidFill>
                  <a:srgbClr val="000000"/>
                </a:solidFill>
              </a:rPr>
              <a:t>Sales are driven when clients feel an abiding trust in their advisor; trust is only earned when you portray your authentic self. Use the all scripts as a starting point and work them until they fit your personality.</a:t>
            </a:r>
            <a:endParaRPr sz="2200">
              <a:solidFill>
                <a:srgbClr val="000000"/>
              </a:solidFill>
              <a:highlight>
                <a:srgbClr val="FFE599"/>
              </a:highlight>
            </a:endParaRPr>
          </a:p>
          <a:p>
            <a:pPr indent="0" lvl="0" marL="0" rtl="0">
              <a:spcBef>
                <a:spcPts val="0"/>
              </a:spcBef>
              <a:spcAft>
                <a:spcPts val="0"/>
              </a:spcAft>
              <a:buNone/>
            </a:pPr>
            <a:r>
              <a:t/>
            </a:r>
            <a:endParaRPr sz="2200">
              <a:solidFill>
                <a:srgbClr val="000000"/>
              </a:solidFill>
              <a:highlight>
                <a:srgbClr val="FFE599"/>
              </a:highlight>
            </a:endParaRPr>
          </a:p>
          <a:p>
            <a:pPr indent="0" lvl="0" marL="0" rtl="0">
              <a:spcBef>
                <a:spcPts val="0"/>
              </a:spcBef>
              <a:spcAft>
                <a:spcPts val="0"/>
              </a:spcAft>
              <a:buNone/>
            </a:pPr>
            <a:r>
              <a:rPr b="1" lang="en" sz="2200">
                <a:solidFill>
                  <a:srgbClr val="000000"/>
                </a:solidFill>
                <a:highlight>
                  <a:srgbClr val="FFE599"/>
                </a:highlight>
              </a:rPr>
              <a:t>Embrace The Process:</a:t>
            </a:r>
            <a:r>
              <a:rPr b="1" lang="en" sz="2200">
                <a:solidFill>
                  <a:srgbClr val="000000"/>
                </a:solidFill>
              </a:rPr>
              <a:t> </a:t>
            </a:r>
            <a:r>
              <a:rPr lang="en" sz="2200">
                <a:solidFill>
                  <a:srgbClr val="000000"/>
                </a:solidFill>
              </a:rPr>
              <a:t>Your first meeting will be “clunky” — don’t stop. By your third meeting you will achieve a comfort level and see immediate dividends.</a:t>
            </a:r>
            <a:endParaRPr b="1">
              <a:solidFill>
                <a:srgbClr val="0D5DDF"/>
              </a:solidFill>
            </a:endParaRPr>
          </a:p>
        </p:txBody>
      </p:sp>
      <p:pic>
        <p:nvPicPr>
          <p:cNvPr id="1715" name="Shape 1715"/>
          <p:cNvPicPr preferRelativeResize="0"/>
          <p:nvPr/>
        </p:nvPicPr>
        <p:blipFill>
          <a:blip r:embed="rId3">
            <a:alphaModFix amt="5000"/>
          </a:blip>
          <a:stretch>
            <a:fillRect/>
          </a:stretch>
        </p:blipFill>
        <p:spPr>
          <a:xfrm>
            <a:off x="7723900" y="3686175"/>
            <a:ext cx="1420100" cy="1457326"/>
          </a:xfrm>
          <a:prstGeom prst="rect">
            <a:avLst/>
          </a:prstGeom>
          <a:noFill/>
          <a:ln>
            <a:noFill/>
          </a:ln>
        </p:spPr>
      </p:pic>
      <p:pic>
        <p:nvPicPr>
          <p:cNvPr id="1716" name="Shape 1716"/>
          <p:cNvPicPr preferRelativeResize="0"/>
          <p:nvPr/>
        </p:nvPicPr>
        <p:blipFill>
          <a:blip r:embed="rId3">
            <a:alphaModFix amt="5000"/>
          </a:blip>
          <a:stretch>
            <a:fillRect/>
          </a:stretch>
        </p:blipFill>
        <p:spPr>
          <a:xfrm>
            <a:off x="0" y="0"/>
            <a:ext cx="1420100" cy="14573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pic>
        <p:nvPicPr>
          <p:cNvPr id="1721" name="Shape 172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722" name="Shape 172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723" name="Shape 1723"/>
          <p:cNvSpPr/>
          <p:nvPr/>
        </p:nvSpPr>
        <p:spPr>
          <a:xfrm>
            <a:off x="3373700" y="9371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24" name="Shape 1724"/>
          <p:cNvGrpSpPr/>
          <p:nvPr/>
        </p:nvGrpSpPr>
        <p:grpSpPr>
          <a:xfrm>
            <a:off x="1757036" y="1086524"/>
            <a:ext cx="1931633" cy="669600"/>
            <a:chOff x="1680836" y="1315124"/>
            <a:chExt cx="1931633" cy="669600"/>
          </a:xfrm>
        </p:grpSpPr>
        <p:cxnSp>
          <p:nvCxnSpPr>
            <p:cNvPr id="1725" name="Shape 1725"/>
            <p:cNvCxnSpPr/>
            <p:nvPr/>
          </p:nvCxnSpPr>
          <p:spPr>
            <a:xfrm>
              <a:off x="3178969" y="1638300"/>
              <a:ext cx="433500" cy="252300"/>
            </a:xfrm>
            <a:prstGeom prst="straightConnector1">
              <a:avLst/>
            </a:prstGeom>
            <a:noFill/>
            <a:ln cap="flat" cmpd="sng" w="19050">
              <a:solidFill>
                <a:srgbClr val="11BC69"/>
              </a:solidFill>
              <a:prstDash val="solid"/>
              <a:round/>
              <a:headEnd len="lg" w="lg" type="oval"/>
              <a:tailEnd len="med" w="med" type="none"/>
            </a:ln>
          </p:spPr>
        </p:cxnSp>
        <p:sp>
          <p:nvSpPr>
            <p:cNvPr id="1726" name="Shape 1726"/>
            <p:cNvSpPr txBox="1"/>
            <p:nvPr/>
          </p:nvSpPr>
          <p:spPr>
            <a:xfrm>
              <a:off x="1680836" y="1315124"/>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Consolidate client assets</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800">
                  <a:latin typeface="Roboto"/>
                  <a:ea typeface="Roboto"/>
                  <a:cs typeface="Roboto"/>
                  <a:sym typeface="Roboto"/>
                </a:rPr>
                <a:t>Consolidate client assets</a:t>
              </a:r>
              <a:endParaRPr b="1" sz="800">
                <a:latin typeface="Roboto"/>
                <a:ea typeface="Roboto"/>
                <a:cs typeface="Roboto"/>
                <a:sym typeface="Roboto"/>
              </a:endParaRPr>
            </a:p>
          </p:txBody>
        </p:sp>
      </p:grpSp>
      <p:grpSp>
        <p:nvGrpSpPr>
          <p:cNvPr id="1727" name="Shape 1727"/>
          <p:cNvGrpSpPr/>
          <p:nvPr/>
        </p:nvGrpSpPr>
        <p:grpSpPr>
          <a:xfrm>
            <a:off x="5593519" y="1086526"/>
            <a:ext cx="1940006" cy="1143900"/>
            <a:chOff x="5517319" y="1315126"/>
            <a:chExt cx="1940006" cy="1143900"/>
          </a:xfrm>
        </p:grpSpPr>
        <p:cxnSp>
          <p:nvCxnSpPr>
            <p:cNvPr id="1728" name="Shape 1728"/>
            <p:cNvCxnSpPr/>
            <p:nvPr/>
          </p:nvCxnSpPr>
          <p:spPr>
            <a:xfrm flipH="1">
              <a:off x="5517319" y="1638300"/>
              <a:ext cx="433500" cy="252300"/>
            </a:xfrm>
            <a:prstGeom prst="straightConnector1">
              <a:avLst/>
            </a:prstGeom>
            <a:noFill/>
            <a:ln cap="flat" cmpd="sng" w="19050">
              <a:solidFill>
                <a:srgbClr val="085631"/>
              </a:solidFill>
              <a:prstDash val="solid"/>
              <a:round/>
              <a:headEnd len="lg" w="lg" type="oval"/>
              <a:tailEnd len="med" w="med" type="none"/>
            </a:ln>
          </p:spPr>
        </p:cxnSp>
        <p:sp>
          <p:nvSpPr>
            <p:cNvPr id="1729" name="Shape 1729"/>
            <p:cNvSpPr txBox="1"/>
            <p:nvPr/>
          </p:nvSpPr>
          <p:spPr>
            <a:xfrm>
              <a:off x="5962125" y="1315126"/>
              <a:ext cx="1495200" cy="1143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800">
                  <a:latin typeface="Roboto"/>
                  <a:ea typeface="Roboto"/>
                  <a:cs typeface="Roboto"/>
                  <a:sym typeface="Roboto"/>
                </a:rPr>
                <a:t>Client Interview</a:t>
              </a:r>
              <a:endParaRPr sz="800">
                <a:latin typeface="Roboto"/>
                <a:ea typeface="Roboto"/>
                <a:cs typeface="Roboto"/>
                <a:sym typeface="Roboto"/>
              </a:endParaRPr>
            </a:p>
            <a:p>
              <a:pPr indent="0" lvl="0" marL="0" rtl="0">
                <a:lnSpc>
                  <a:spcPct val="115000"/>
                </a:lnSpc>
                <a:spcBef>
                  <a:spcPts val="0"/>
                </a:spcBef>
                <a:spcAft>
                  <a:spcPts val="0"/>
                </a:spcAft>
                <a:buNone/>
              </a:pPr>
              <a:r>
                <a:t/>
              </a:r>
              <a:endParaRPr sz="600">
                <a:latin typeface="Roboto"/>
                <a:ea typeface="Roboto"/>
                <a:cs typeface="Roboto"/>
                <a:sym typeface="Roboto"/>
              </a:endParaRPr>
            </a:p>
            <a:p>
              <a:pPr indent="0" lvl="0" marL="0" rtl="0">
                <a:lnSpc>
                  <a:spcPct val="115000"/>
                </a:lnSpc>
                <a:spcBef>
                  <a:spcPts val="0"/>
                </a:spcBef>
                <a:spcAft>
                  <a:spcPts val="0"/>
                </a:spcAft>
                <a:buNone/>
              </a:pPr>
              <a:r>
                <a:rPr b="1" lang="en" sz="800">
                  <a:latin typeface="Roboto"/>
                  <a:ea typeface="Roboto"/>
                  <a:cs typeface="Roboto"/>
                  <a:sym typeface="Roboto"/>
                </a:rPr>
                <a:t>Uncover client assets through demonstration of team delivery, cohesion &amp; expertise, organization &amp; Client Interview</a:t>
              </a:r>
              <a:endParaRPr b="1" sz="800">
                <a:latin typeface="Roboto"/>
                <a:ea typeface="Roboto"/>
                <a:cs typeface="Roboto"/>
                <a:sym typeface="Roboto"/>
              </a:endParaRPr>
            </a:p>
          </p:txBody>
        </p:sp>
      </p:grpSp>
      <p:grpSp>
        <p:nvGrpSpPr>
          <p:cNvPr id="1730" name="Shape 1730"/>
          <p:cNvGrpSpPr/>
          <p:nvPr/>
        </p:nvGrpSpPr>
        <p:grpSpPr>
          <a:xfrm>
            <a:off x="3587775" y="3306540"/>
            <a:ext cx="2214600" cy="1143785"/>
            <a:chOff x="3511575" y="3535140"/>
            <a:chExt cx="2214600" cy="1143785"/>
          </a:xfrm>
        </p:grpSpPr>
        <p:cxnSp>
          <p:nvCxnSpPr>
            <p:cNvPr id="1731" name="Shape 1731"/>
            <p:cNvCxnSpPr/>
            <p:nvPr/>
          </p:nvCxnSpPr>
          <p:spPr>
            <a:xfrm rot="10800000">
              <a:off x="4556399" y="3535140"/>
              <a:ext cx="0" cy="460500"/>
            </a:xfrm>
            <a:prstGeom prst="straightConnector1">
              <a:avLst/>
            </a:prstGeom>
            <a:noFill/>
            <a:ln cap="flat" cmpd="sng" w="19050">
              <a:solidFill>
                <a:srgbClr val="0E9453"/>
              </a:solidFill>
              <a:prstDash val="solid"/>
              <a:round/>
              <a:headEnd len="lg" w="lg" type="oval"/>
              <a:tailEnd len="med" w="med" type="none"/>
            </a:ln>
          </p:spPr>
        </p:cxnSp>
        <p:sp>
          <p:nvSpPr>
            <p:cNvPr id="1732" name="Shape 1732"/>
            <p:cNvSpPr txBox="1"/>
            <p:nvPr/>
          </p:nvSpPr>
          <p:spPr>
            <a:xfrm>
              <a:off x="3511575" y="4009325"/>
              <a:ext cx="22146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Deliver Trifecta reports </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800">
                <a:latin typeface="Roboto"/>
                <a:ea typeface="Roboto"/>
                <a:cs typeface="Roboto"/>
                <a:sym typeface="Roboto"/>
              </a:endParaRPr>
            </a:p>
            <a:p>
              <a:pPr indent="0" lvl="0" marL="0" rtl="0" algn="ctr">
                <a:lnSpc>
                  <a:spcPct val="115000"/>
                </a:lnSpc>
                <a:spcBef>
                  <a:spcPts val="0"/>
                </a:spcBef>
                <a:spcAft>
                  <a:spcPts val="0"/>
                </a:spcAft>
                <a:buNone/>
              </a:pPr>
              <a:r>
                <a:rPr b="1" lang="en" sz="800">
                  <a:latin typeface="Roboto"/>
                  <a:ea typeface="Roboto"/>
                  <a:cs typeface="Roboto"/>
                  <a:sym typeface="Roboto"/>
                </a:rPr>
                <a:t>Pivot client relationship through demonstration of authenticity &amp; understanding...behavioral finance.</a:t>
              </a:r>
              <a:endParaRPr b="1" sz="800">
                <a:latin typeface="Roboto"/>
                <a:ea typeface="Roboto"/>
                <a:cs typeface="Roboto"/>
                <a:sym typeface="Roboto"/>
              </a:endParaRPr>
            </a:p>
          </p:txBody>
        </p:sp>
      </p:grpSp>
      <p:sp>
        <p:nvSpPr>
          <p:cNvPr id="1733" name="Shape 1733"/>
          <p:cNvSpPr txBox="1"/>
          <p:nvPr/>
        </p:nvSpPr>
        <p:spPr>
          <a:xfrm>
            <a:off x="3921984" y="18278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Organic Growth Trifecta™</a:t>
            </a:r>
            <a:endParaRPr sz="1200"/>
          </a:p>
        </p:txBody>
      </p:sp>
      <p:sp>
        <p:nvSpPr>
          <p:cNvPr id="1734" name="Shape 1734"/>
          <p:cNvSpPr/>
          <p:nvPr/>
        </p:nvSpPr>
        <p:spPr>
          <a:xfrm rot="1800047">
            <a:off x="3296043" y="857834"/>
            <a:ext cx="2690936" cy="2690936"/>
          </a:xfrm>
          <a:prstGeom prst="blockArc">
            <a:avLst>
              <a:gd fmla="val 14414370" name="adj1"/>
              <a:gd fmla="val 694" name="adj2"/>
              <a:gd fmla="val 9562"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5" name="Shape 1735"/>
          <p:cNvSpPr/>
          <p:nvPr/>
        </p:nvSpPr>
        <p:spPr>
          <a:xfrm flipH="1" rot="-1800047">
            <a:off x="3298156" y="857834"/>
            <a:ext cx="2690936" cy="2690936"/>
          </a:xfrm>
          <a:prstGeom prst="blockArc">
            <a:avLst>
              <a:gd fmla="val 14348563" name="adj1"/>
              <a:gd fmla="val 21472873" name="adj2"/>
              <a:gd fmla="val 9381" name="adj3"/>
            </a:avLst>
          </a:prstGeom>
          <a:solidFill>
            <a:srgbClr val="11BC6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6" name="Shape 1736"/>
          <p:cNvSpPr/>
          <p:nvPr/>
        </p:nvSpPr>
        <p:spPr>
          <a:xfrm rot="-8100000">
            <a:off x="4458915" y="798793"/>
            <a:ext cx="363170" cy="363170"/>
          </a:xfrm>
          <a:prstGeom prst="rtTriangle">
            <a:avLst/>
          </a:prstGeom>
          <a:solidFill>
            <a:srgbClr val="11BC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7" name="Shape 1737"/>
          <p:cNvSpPr/>
          <p:nvPr/>
        </p:nvSpPr>
        <p:spPr>
          <a:xfrm flipH="1" rot="-9000757">
            <a:off x="3297153" y="856208"/>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8" name="Shape 1738"/>
          <p:cNvSpPr/>
          <p:nvPr/>
        </p:nvSpPr>
        <p:spPr>
          <a:xfrm rot="-1027861">
            <a:off x="5562074" y="2621232"/>
            <a:ext cx="312672" cy="312672"/>
          </a:xfrm>
          <a:prstGeom prst="rtTriangle">
            <a:avLst/>
          </a:prstGeom>
          <a:solidFill>
            <a:srgbClr val="0856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9" name="Shape 1739"/>
          <p:cNvSpPr/>
          <p:nvPr/>
        </p:nvSpPr>
        <p:spPr>
          <a:xfrm rot="6359841">
            <a:off x="3392001" y="2619162"/>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3" name="Shape 1743"/>
        <p:cNvGrpSpPr/>
        <p:nvPr/>
      </p:nvGrpSpPr>
      <p:grpSpPr>
        <a:xfrm>
          <a:off x="0" y="0"/>
          <a:ext cx="0" cy="0"/>
          <a:chOff x="0" y="0"/>
          <a:chExt cx="0" cy="0"/>
        </a:xfrm>
      </p:grpSpPr>
      <p:pic>
        <p:nvPicPr>
          <p:cNvPr id="1744" name="Shape 174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745" name="Shape 174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746" name="Shape 1746"/>
          <p:cNvGrpSpPr/>
          <p:nvPr/>
        </p:nvGrpSpPr>
        <p:grpSpPr>
          <a:xfrm>
            <a:off x="710674" y="1475564"/>
            <a:ext cx="7300911" cy="731700"/>
            <a:chOff x="710674" y="1323164"/>
            <a:chExt cx="7300911" cy="731700"/>
          </a:xfrm>
        </p:grpSpPr>
        <p:sp>
          <p:nvSpPr>
            <p:cNvPr id="1747" name="Shape 1747"/>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solidFill>
                    <a:srgbClr val="085631"/>
                  </a:solidFill>
                  <a:latin typeface="Roboto Medium"/>
                  <a:ea typeface="Roboto Medium"/>
                  <a:cs typeface="Roboto Medium"/>
                  <a:sym typeface="Roboto Medium"/>
                </a:rPr>
                <a:t>Wealth Allocation Framework</a:t>
              </a:r>
              <a:endParaRPr sz="1800">
                <a:solidFill>
                  <a:srgbClr val="085631"/>
                </a:solidFill>
                <a:latin typeface="Roboto Medium"/>
                <a:ea typeface="Roboto Medium"/>
                <a:cs typeface="Roboto Medium"/>
                <a:sym typeface="Roboto Medium"/>
              </a:endParaRPr>
            </a:p>
          </p:txBody>
        </p:sp>
        <p:sp>
          <p:nvSpPr>
            <p:cNvPr id="1748" name="Shape 1748"/>
            <p:cNvSpPr/>
            <p:nvPr/>
          </p:nvSpPr>
          <p:spPr>
            <a:xfrm>
              <a:off x="2789785" y="1323164"/>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749" name="Shape 1749"/>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nSpc>
                  <a:spcPct val="115000"/>
                </a:lnSpc>
                <a:spcBef>
                  <a:spcPts val="0"/>
                </a:spcBef>
                <a:spcAft>
                  <a:spcPts val="0"/>
                </a:spcAft>
                <a:buNone/>
              </a:pPr>
              <a:r>
                <a:rPr lang="en" sz="1000">
                  <a:solidFill>
                    <a:srgbClr val="FFFFFF"/>
                  </a:solidFill>
                  <a:latin typeface="Roboto"/>
                  <a:ea typeface="Roboto"/>
                  <a:cs typeface="Roboto"/>
                  <a:sym typeface="Roboto"/>
                </a:rPr>
                <a:t>Organize your client’s entire net worth into three risk categories.</a:t>
              </a:r>
              <a:endParaRPr sz="1000">
                <a:solidFill>
                  <a:srgbClr val="FFFFFF"/>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FFFFFF"/>
                  </a:solidFill>
                  <a:latin typeface="Roboto"/>
                  <a:ea typeface="Roboto"/>
                  <a:cs typeface="Roboto"/>
                  <a:sym typeface="Roboto"/>
                </a:rPr>
                <a:t>Share &amp; pivot the client relationship...exhibits, scripts &amp; reports.</a:t>
              </a:r>
              <a:endParaRPr sz="1000">
                <a:solidFill>
                  <a:srgbClr val="FFFFFF"/>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FFFFFF"/>
                  </a:solidFill>
                  <a:latin typeface="Roboto"/>
                  <a:ea typeface="Roboto"/>
                  <a:cs typeface="Roboto"/>
                  <a:sym typeface="Roboto"/>
                </a:rPr>
                <a:t>...by managing your client’s emotional response protect them from anxiety to better help them pursue their financial goals</a:t>
              </a:r>
              <a:endParaRPr sz="1000">
                <a:solidFill>
                  <a:srgbClr val="FFFFFF"/>
                </a:solidFill>
                <a:latin typeface="Roboto"/>
                <a:ea typeface="Roboto"/>
                <a:cs typeface="Roboto"/>
                <a:sym typeface="Roboto"/>
              </a:endParaRPr>
            </a:p>
          </p:txBody>
        </p:sp>
      </p:grpSp>
      <p:grpSp>
        <p:nvGrpSpPr>
          <p:cNvPr id="1750" name="Shape 1750"/>
          <p:cNvGrpSpPr/>
          <p:nvPr/>
        </p:nvGrpSpPr>
        <p:grpSpPr>
          <a:xfrm>
            <a:off x="710677" y="2359925"/>
            <a:ext cx="6939410" cy="731700"/>
            <a:chOff x="710677" y="2207525"/>
            <a:chExt cx="6939410" cy="731700"/>
          </a:xfrm>
        </p:grpSpPr>
        <p:sp>
          <p:nvSpPr>
            <p:cNvPr id="1751" name="Shape 1751"/>
            <p:cNvSpPr txBox="1"/>
            <p:nvPr/>
          </p:nvSpPr>
          <p:spPr>
            <a:xfrm>
              <a:off x="710677" y="2257725"/>
              <a:ext cx="20046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solidFill>
                    <a:srgbClr val="0B7140"/>
                  </a:solidFill>
                  <a:latin typeface="Roboto Medium"/>
                  <a:ea typeface="Roboto Medium"/>
                  <a:cs typeface="Roboto Medium"/>
                  <a:sym typeface="Roboto Medium"/>
                </a:rPr>
                <a:t>Goals-Based Planning</a:t>
              </a:r>
              <a:endParaRPr sz="1800">
                <a:solidFill>
                  <a:srgbClr val="0B7140"/>
                </a:solidFill>
                <a:latin typeface="Roboto Medium"/>
                <a:ea typeface="Roboto Medium"/>
                <a:cs typeface="Roboto Medium"/>
                <a:sym typeface="Roboto Medium"/>
              </a:endParaRPr>
            </a:p>
          </p:txBody>
        </p:sp>
        <p:sp>
          <p:nvSpPr>
            <p:cNvPr id="1752" name="Shape 1752"/>
            <p:cNvSpPr/>
            <p:nvPr/>
          </p:nvSpPr>
          <p:spPr>
            <a:xfrm>
              <a:off x="2789787" y="2207525"/>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753" name="Shape 1753"/>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nSpc>
                  <a:spcPct val="115000"/>
                </a:lnSpc>
                <a:spcBef>
                  <a:spcPts val="0"/>
                </a:spcBef>
                <a:spcAft>
                  <a:spcPts val="0"/>
                </a:spcAft>
                <a:buNone/>
              </a:pPr>
              <a:r>
                <a:rPr lang="en" sz="1000">
                  <a:solidFill>
                    <a:schemeClr val="lt1"/>
                  </a:solidFill>
                  <a:latin typeface="Roboto"/>
                  <a:ea typeface="Roboto"/>
                  <a:cs typeface="Roboto"/>
                  <a:sym typeface="Roboto"/>
                </a:rPr>
                <a:t>% likelihood of success, goal funding, Monte Carlo analysis..measure progress towards goals...think about the relative importance of their goals (is something essential v. aspirational)</a:t>
              </a:r>
              <a:endParaRPr sz="1000">
                <a:solidFill>
                  <a:schemeClr val="lt1"/>
                </a:solidFill>
                <a:latin typeface="Roboto"/>
                <a:ea typeface="Roboto"/>
                <a:cs typeface="Roboto"/>
                <a:sym typeface="Roboto"/>
              </a:endParaRPr>
            </a:p>
          </p:txBody>
        </p:sp>
      </p:grpSp>
      <p:grpSp>
        <p:nvGrpSpPr>
          <p:cNvPr id="1754" name="Shape 1754"/>
          <p:cNvGrpSpPr/>
          <p:nvPr/>
        </p:nvGrpSpPr>
        <p:grpSpPr>
          <a:xfrm>
            <a:off x="755105" y="3241025"/>
            <a:ext cx="6532283" cy="731700"/>
            <a:chOff x="755105" y="3088625"/>
            <a:chExt cx="6532283" cy="731700"/>
          </a:xfrm>
        </p:grpSpPr>
        <p:sp>
          <p:nvSpPr>
            <p:cNvPr id="1755" name="Shape 1755"/>
            <p:cNvSpPr txBox="1"/>
            <p:nvPr/>
          </p:nvSpPr>
          <p:spPr>
            <a:xfrm>
              <a:off x="75510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800">
                  <a:solidFill>
                    <a:srgbClr val="0B7743"/>
                  </a:solidFill>
                  <a:latin typeface="Roboto Medium"/>
                  <a:ea typeface="Roboto Medium"/>
                  <a:cs typeface="Roboto Medium"/>
                  <a:sym typeface="Roboto Medium"/>
                </a:rPr>
                <a:t>What If Scenarios</a:t>
              </a:r>
              <a:endParaRPr sz="1800">
                <a:solidFill>
                  <a:srgbClr val="0B7743"/>
                </a:solidFill>
                <a:latin typeface="Roboto Medium"/>
                <a:ea typeface="Roboto Medium"/>
                <a:cs typeface="Roboto Medium"/>
                <a:sym typeface="Roboto Medium"/>
              </a:endParaRPr>
            </a:p>
          </p:txBody>
        </p:sp>
        <p:sp>
          <p:nvSpPr>
            <p:cNvPr id="1756" name="Shape 1756"/>
            <p:cNvSpPr/>
            <p:nvPr/>
          </p:nvSpPr>
          <p:spPr>
            <a:xfrm>
              <a:off x="2789787" y="3088625"/>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757" name="Shape 1757"/>
            <p:cNvSpPr txBox="1"/>
            <p:nvPr/>
          </p:nvSpPr>
          <p:spPr>
            <a:xfrm>
              <a:off x="2914388" y="3295180"/>
              <a:ext cx="3849900" cy="330600"/>
            </a:xfrm>
            <a:prstGeom prst="rect">
              <a:avLst/>
            </a:prstGeom>
            <a:noFill/>
            <a:ln>
              <a:noFill/>
            </a:ln>
          </p:spPr>
          <p:txBody>
            <a:bodyPr anchorCtr="0" anchor="ctr" bIns="45700" lIns="91425" spcFirstLastPara="1" rIns="91425" wrap="square" tIns="45700">
              <a:noAutofit/>
            </a:bodyPr>
            <a:lstStyle/>
            <a:p>
              <a:pPr indent="0" lvl="0" marL="0" rtl="0">
                <a:lnSpc>
                  <a:spcPct val="115000"/>
                </a:lnSpc>
                <a:spcBef>
                  <a:spcPts val="0"/>
                </a:spcBef>
                <a:spcAft>
                  <a:spcPts val="0"/>
                </a:spcAft>
                <a:buNone/>
              </a:pPr>
              <a:r>
                <a:rPr lang="en" sz="1000">
                  <a:solidFill>
                    <a:srgbClr val="FFFFFF"/>
                  </a:solidFill>
                  <a:latin typeface="Roboto"/>
                  <a:ea typeface="Roboto"/>
                  <a:cs typeface="Roboto"/>
                  <a:sym typeface="Roboto"/>
                </a:rPr>
                <a:t>Weigh...compare...demonstrate that you’re putting what’s most important to them first...showcase the power of financial planning and position yourself as a trusted advisor, not a stock pusher...showcase the power of your team...demonstrate a team-based approach of specialized members, not a sole gun slinger</a:t>
              </a:r>
              <a:endParaRPr sz="1000">
                <a:solidFill>
                  <a:srgbClr val="FFFFFF"/>
                </a:solidFill>
                <a:latin typeface="Roboto"/>
                <a:ea typeface="Roboto"/>
                <a:cs typeface="Roboto"/>
                <a:sym typeface="Roboto"/>
              </a:endParaRPr>
            </a:p>
          </p:txBody>
        </p:sp>
      </p:grpSp>
      <p:sp>
        <p:nvSpPr>
          <p:cNvPr id="1758" name="Shape 1758"/>
          <p:cNvSpPr txBox="1"/>
          <p:nvPr>
            <p:ph type="title"/>
          </p:nvPr>
        </p:nvSpPr>
        <p:spPr>
          <a:xfrm>
            <a:off x="3879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00000"/>
                </a:solidFill>
              </a:rPr>
              <a:t>Organic Growth Trifecta™</a:t>
            </a:r>
            <a:endParaRPr b="1" sz="2400">
              <a:solidFill>
                <a:srgbClr val="000000"/>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2" name="Shape 1762"/>
        <p:cNvGrpSpPr/>
        <p:nvPr/>
      </p:nvGrpSpPr>
      <p:grpSpPr>
        <a:xfrm>
          <a:off x="0" y="0"/>
          <a:ext cx="0" cy="0"/>
          <a:chOff x="0" y="0"/>
          <a:chExt cx="0" cy="0"/>
        </a:xfrm>
      </p:grpSpPr>
      <p:pic>
        <p:nvPicPr>
          <p:cNvPr id="1763" name="Shape 176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764" name="Shape 176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765" name="Shape 1765"/>
          <p:cNvSpPr txBox="1"/>
          <p:nvPr>
            <p:ph type="title"/>
          </p:nvPr>
        </p:nvSpPr>
        <p:spPr>
          <a:xfrm>
            <a:off x="3879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00000"/>
                </a:solidFill>
              </a:rPr>
              <a:t>Organic Growth Trifecta™</a:t>
            </a:r>
            <a:endParaRPr b="1" sz="2400">
              <a:solidFill>
                <a:srgbClr val="000000"/>
              </a:solidFill>
            </a:endParaRPr>
          </a:p>
        </p:txBody>
      </p:sp>
      <p:grpSp>
        <p:nvGrpSpPr>
          <p:cNvPr id="1766" name="Shape 1766"/>
          <p:cNvGrpSpPr/>
          <p:nvPr/>
        </p:nvGrpSpPr>
        <p:grpSpPr>
          <a:xfrm>
            <a:off x="5632317" y="1189775"/>
            <a:ext cx="3305700" cy="3483050"/>
            <a:chOff x="5632317" y="1189775"/>
            <a:chExt cx="3305700" cy="3483050"/>
          </a:xfrm>
        </p:grpSpPr>
        <p:sp>
          <p:nvSpPr>
            <p:cNvPr id="1767" name="Shape 1767"/>
            <p:cNvSpPr/>
            <p:nvPr/>
          </p:nvSpPr>
          <p:spPr>
            <a:xfrm>
              <a:off x="5632317" y="1189775"/>
              <a:ext cx="3305700" cy="669000"/>
            </a:xfrm>
            <a:prstGeom prst="chevron">
              <a:avLst>
                <a:gd fmla="val 50000" name="adj"/>
              </a:avLst>
            </a:prstGeom>
            <a:solidFill>
              <a:srgbClr val="0E945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Deliver Reports</a:t>
              </a:r>
              <a:endParaRPr>
                <a:solidFill>
                  <a:srgbClr val="FFFFFF"/>
                </a:solidFill>
                <a:latin typeface="Roboto"/>
                <a:ea typeface="Roboto"/>
                <a:cs typeface="Roboto"/>
                <a:sym typeface="Roboto"/>
              </a:endParaRPr>
            </a:p>
          </p:txBody>
        </p:sp>
        <p:sp>
          <p:nvSpPr>
            <p:cNvPr id="1768" name="Shape 1768"/>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Roboto"/>
                  <a:ea typeface="Roboto"/>
                  <a:cs typeface="Roboto"/>
                  <a:sym typeface="Roboto"/>
                </a:rPr>
                <a:t>...what if scenario scripts</a:t>
              </a:r>
              <a:endParaRPr sz="1200">
                <a:latin typeface="Roboto"/>
                <a:ea typeface="Roboto"/>
                <a:cs typeface="Roboto"/>
                <a:sym typeface="Roboto"/>
              </a:endParaRPr>
            </a:p>
            <a:p>
              <a:pPr indent="0" lvl="0" marL="0" rtl="0">
                <a:lnSpc>
                  <a:spcPct val="115000"/>
                </a:lnSpc>
                <a:spcBef>
                  <a:spcPts val="0"/>
                </a:spcBef>
                <a:spcAft>
                  <a:spcPts val="0"/>
                </a:spcAft>
                <a:buNone/>
              </a:pPr>
              <a:r>
                <a:rPr lang="en" sz="1200">
                  <a:latin typeface="Roboto"/>
                  <a:ea typeface="Roboto"/>
                  <a:cs typeface="Roboto"/>
                  <a:sym typeface="Roboto"/>
                </a:rPr>
                <a:t>...in-meeting scripts</a:t>
              </a:r>
              <a:endParaRPr sz="1200">
                <a:latin typeface="Roboto"/>
                <a:ea typeface="Roboto"/>
                <a:cs typeface="Roboto"/>
                <a:sym typeface="Roboto"/>
              </a:endParaRPr>
            </a:p>
            <a:p>
              <a:pPr indent="0" lvl="0" marL="0" rtl="0">
                <a:lnSpc>
                  <a:spcPct val="115000"/>
                </a:lnSpc>
                <a:spcBef>
                  <a:spcPts val="0"/>
                </a:spcBef>
                <a:spcAft>
                  <a:spcPts val="0"/>
                </a:spcAft>
                <a:buNone/>
              </a:pPr>
              <a:r>
                <a:rPr lang="en" sz="1200">
                  <a:latin typeface="Roboto"/>
                  <a:ea typeface="Roboto"/>
                  <a:cs typeface="Roboto"/>
                  <a:sym typeface="Roboto"/>
                </a:rPr>
                <a:t>...next steps/consolidation becomes self-evident (i.e. no hard sell required)</a:t>
              </a:r>
              <a:endParaRPr sz="1200">
                <a:latin typeface="Roboto"/>
                <a:ea typeface="Roboto"/>
                <a:cs typeface="Roboto"/>
                <a:sym typeface="Roboto"/>
              </a:endParaRPr>
            </a:p>
            <a:p>
              <a:pPr indent="0" lvl="0" marL="0">
                <a:lnSpc>
                  <a:spcPct val="115000"/>
                </a:lnSpc>
                <a:spcBef>
                  <a:spcPts val="0"/>
                </a:spcBef>
                <a:spcAft>
                  <a:spcPts val="0"/>
                </a:spcAft>
                <a:buNone/>
              </a:pPr>
              <a:r>
                <a:rPr lang="en" sz="1200">
                  <a:latin typeface="Roboto"/>
                  <a:ea typeface="Roboto"/>
                  <a:cs typeface="Roboto"/>
                  <a:sym typeface="Roboto"/>
                </a:rPr>
                <a:t>...position tactical solutions and involve other third party vendors to support your Digital Service Model™</a:t>
              </a:r>
              <a:endParaRPr sz="1200">
                <a:latin typeface="Roboto"/>
                <a:ea typeface="Roboto"/>
                <a:cs typeface="Roboto"/>
                <a:sym typeface="Roboto"/>
              </a:endParaRPr>
            </a:p>
          </p:txBody>
        </p:sp>
      </p:grpSp>
      <p:grpSp>
        <p:nvGrpSpPr>
          <p:cNvPr id="1769" name="Shape 1769"/>
          <p:cNvGrpSpPr/>
          <p:nvPr/>
        </p:nvGrpSpPr>
        <p:grpSpPr>
          <a:xfrm>
            <a:off x="0" y="1189989"/>
            <a:ext cx="3546900" cy="3482836"/>
            <a:chOff x="0" y="1189989"/>
            <a:chExt cx="3546900" cy="3482836"/>
          </a:xfrm>
        </p:grpSpPr>
        <p:sp>
          <p:nvSpPr>
            <p:cNvPr id="1770" name="Shape 1770"/>
            <p:cNvSpPr/>
            <p:nvPr/>
          </p:nvSpPr>
          <p:spPr>
            <a:xfrm>
              <a:off x="0" y="1189989"/>
              <a:ext cx="35469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Conduct Client Interview</a:t>
              </a:r>
              <a:endParaRPr>
                <a:solidFill>
                  <a:srgbClr val="FFFFFF"/>
                </a:solidFill>
                <a:latin typeface="Roboto"/>
                <a:ea typeface="Roboto"/>
                <a:cs typeface="Roboto"/>
                <a:sym typeface="Roboto"/>
              </a:endParaRPr>
            </a:p>
          </p:txBody>
        </p:sp>
        <p:sp>
          <p:nvSpPr>
            <p:cNvPr id="1771" name="Shape 177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Roboto"/>
                  <a:ea typeface="Roboto"/>
                  <a:cs typeface="Roboto"/>
                  <a:sym typeface="Roboto"/>
                </a:rPr>
                <a:t>Senior Producer introduces and informs client ahead of time that Strategic Planner will call (to instill confidence and trust in client...this person is a team member you can share confidential financial information with).</a:t>
              </a:r>
              <a:endParaRPr sz="1200">
                <a:latin typeface="Roboto"/>
                <a:ea typeface="Roboto"/>
                <a:cs typeface="Roboto"/>
                <a:sym typeface="Roboto"/>
              </a:endParaRPr>
            </a:p>
            <a:p>
              <a:pPr indent="0" lvl="0" marL="0">
                <a:lnSpc>
                  <a:spcPct val="115000"/>
                </a:lnSpc>
                <a:spcBef>
                  <a:spcPts val="0"/>
                </a:spcBef>
                <a:spcAft>
                  <a:spcPts val="0"/>
                </a:spcAft>
                <a:buNone/>
              </a:pPr>
              <a:r>
                <a:rPr lang="en" sz="1200">
                  <a:latin typeface="Roboto"/>
                  <a:ea typeface="Roboto"/>
                  <a:cs typeface="Roboto"/>
                  <a:sym typeface="Roboto"/>
                </a:rPr>
                <a:t>How to treat/conduct the planning process as an asset gathering process...the art of the client review vs. an interrogation</a:t>
              </a:r>
              <a:endParaRPr sz="1200">
                <a:latin typeface="Roboto"/>
                <a:ea typeface="Roboto"/>
                <a:cs typeface="Roboto"/>
                <a:sym typeface="Roboto"/>
              </a:endParaRPr>
            </a:p>
          </p:txBody>
        </p:sp>
      </p:grpSp>
      <p:grpSp>
        <p:nvGrpSpPr>
          <p:cNvPr id="1772" name="Shape 1772"/>
          <p:cNvGrpSpPr/>
          <p:nvPr/>
        </p:nvGrpSpPr>
        <p:grpSpPr>
          <a:xfrm>
            <a:off x="2944204" y="1189775"/>
            <a:ext cx="3305700" cy="3483050"/>
            <a:chOff x="2944204" y="1189775"/>
            <a:chExt cx="3305700" cy="3483050"/>
          </a:xfrm>
        </p:grpSpPr>
        <p:sp>
          <p:nvSpPr>
            <p:cNvPr id="1773" name="Shape 1773"/>
            <p:cNvSpPr/>
            <p:nvPr/>
          </p:nvSpPr>
          <p:spPr>
            <a:xfrm>
              <a:off x="2944204" y="1189775"/>
              <a:ext cx="33057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Roboto"/>
                  <a:ea typeface="Roboto"/>
                  <a:cs typeface="Roboto"/>
                  <a:sym typeface="Roboto"/>
                </a:rPr>
                <a:t>Run Reports</a:t>
              </a:r>
              <a:endParaRPr>
                <a:solidFill>
                  <a:srgbClr val="FFFFFF"/>
                </a:solidFill>
                <a:latin typeface="Roboto"/>
                <a:ea typeface="Roboto"/>
                <a:cs typeface="Roboto"/>
                <a:sym typeface="Roboto"/>
              </a:endParaRPr>
            </a:p>
          </p:txBody>
        </p:sp>
        <p:sp>
          <p:nvSpPr>
            <p:cNvPr id="1774" name="Shape 1774"/>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Roboto"/>
                  <a:ea typeface="Roboto"/>
                  <a:cs typeface="Roboto"/>
                  <a:sym typeface="Roboto"/>
                </a:rPr>
                <a:t>Base scenario vs. what if sample scenario</a:t>
              </a:r>
              <a:endParaRPr sz="1200">
                <a:latin typeface="Roboto"/>
                <a:ea typeface="Roboto"/>
                <a:cs typeface="Roboto"/>
                <a:sym typeface="Roboto"/>
              </a:endParaRPr>
            </a:p>
            <a:p>
              <a:pPr indent="0" lvl="0" marL="0" rtl="0">
                <a:lnSpc>
                  <a:spcPct val="115000"/>
                </a:lnSpc>
                <a:spcBef>
                  <a:spcPts val="0"/>
                </a:spcBef>
                <a:spcAft>
                  <a:spcPts val="0"/>
                </a:spcAft>
                <a:buNone/>
              </a:pPr>
              <a:r>
                <a:rPr lang="en" sz="1200">
                  <a:latin typeface="Roboto"/>
                  <a:ea typeface="Roboto"/>
                  <a:cs typeface="Roboto"/>
                  <a:sym typeface="Roboto"/>
                </a:rPr>
                <a:t>Important age milestones to take note of and use as conversation pieces</a:t>
              </a:r>
              <a:endParaRPr sz="1200">
                <a:latin typeface="Roboto"/>
                <a:ea typeface="Roboto"/>
                <a:cs typeface="Roboto"/>
                <a:sym typeface="Roboto"/>
              </a:endParaRPr>
            </a:p>
            <a:p>
              <a:pPr indent="0" lvl="0" marL="0">
                <a:lnSpc>
                  <a:spcPct val="115000"/>
                </a:lnSpc>
                <a:spcBef>
                  <a:spcPts val="0"/>
                </a:spcBef>
                <a:spcAft>
                  <a:spcPts val="0"/>
                </a:spcAft>
                <a:buNone/>
              </a:pPr>
              <a:r>
                <a:rPr lang="en" sz="1200">
                  <a:latin typeface="Roboto"/>
                  <a:ea typeface="Roboto"/>
                  <a:cs typeface="Roboto"/>
                  <a:sym typeface="Roboto"/>
                </a:rPr>
                <a:t>Optional build in/illustrate various scenarios you want the client to think about (most notably LTC cost at a specific age…% changes of LTC)...chemistry between Senior Producer &amp; Strategic Planner...your clients over the next 6-12 months...Strategic Planner will become fully integrated...</a:t>
              </a:r>
              <a:endParaRPr sz="1200">
                <a:latin typeface="Roboto"/>
                <a:ea typeface="Roboto"/>
                <a:cs typeface="Roboto"/>
                <a:sym typeface="Roboto"/>
              </a:endParaRPr>
            </a:p>
          </p:txBody>
        </p:sp>
      </p:gr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8" name="Shape 1778"/>
        <p:cNvGrpSpPr/>
        <p:nvPr/>
      </p:nvGrpSpPr>
      <p:grpSpPr>
        <a:xfrm>
          <a:off x="0" y="0"/>
          <a:ext cx="0" cy="0"/>
          <a:chOff x="0" y="0"/>
          <a:chExt cx="0" cy="0"/>
        </a:xfrm>
      </p:grpSpPr>
      <p:sp>
        <p:nvSpPr>
          <p:cNvPr id="1779" name="Shape 1779"/>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Preparing for the Client Interview —</a:t>
            </a:r>
            <a:endParaRPr b="1" sz="3600">
              <a:solidFill>
                <a:srgbClr val="0B7743"/>
              </a:solidFill>
            </a:endParaRPr>
          </a:p>
          <a:p>
            <a:pPr indent="0" lvl="0" marL="0" rtl="0" algn="ctr">
              <a:spcBef>
                <a:spcPts val="0"/>
              </a:spcBef>
              <a:spcAft>
                <a:spcPts val="0"/>
              </a:spcAft>
              <a:buNone/>
            </a:pPr>
            <a:r>
              <a:rPr lang="en" sz="3600">
                <a:solidFill>
                  <a:srgbClr val="000000"/>
                </a:solidFill>
              </a:rPr>
              <a:t>Template on pg. X</a:t>
            </a:r>
            <a:endParaRPr sz="3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7" name="Shape 287"/>
        <p:cNvGrpSpPr/>
        <p:nvPr/>
      </p:nvGrpSpPr>
      <p:grpSpPr>
        <a:xfrm>
          <a:off x="0" y="0"/>
          <a:ext cx="0" cy="0"/>
          <a:chOff x="0" y="0"/>
          <a:chExt cx="0" cy="0"/>
        </a:xfrm>
      </p:grpSpPr>
      <p:sp>
        <p:nvSpPr>
          <p:cNvPr id="288" name="Shape 288"/>
          <p:cNvSpPr txBox="1"/>
          <p:nvPr>
            <p:ph type="title"/>
          </p:nvPr>
        </p:nvSpPr>
        <p:spPr>
          <a:xfrm>
            <a:off x="389600" y="457200"/>
            <a:ext cx="8318100" cy="4424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D5DDF"/>
                </a:solidFill>
              </a:rPr>
              <a:t>Guiding Principles —</a:t>
            </a:r>
            <a:endParaRPr b="1" sz="2800">
              <a:solidFill>
                <a:srgbClr val="0D5DDF"/>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2200">
                <a:solidFill>
                  <a:srgbClr val="000000"/>
                </a:solidFill>
                <a:highlight>
                  <a:srgbClr val="FFE599"/>
                </a:highlight>
              </a:rPr>
              <a:t>The More You Graft, The More You Grow</a:t>
            </a:r>
            <a:r>
              <a:rPr b="1" lang="en" sz="2200">
                <a:solidFill>
                  <a:srgbClr val="000000"/>
                </a:solidFill>
              </a:rPr>
              <a:t>: </a:t>
            </a:r>
            <a:r>
              <a:rPr lang="en" sz="2200">
                <a:solidFill>
                  <a:srgbClr val="000000"/>
                </a:solidFill>
              </a:rPr>
              <a:t>The key to a lucrative, location independent practice is not massive book of </a:t>
            </a:r>
            <a:r>
              <a:rPr i="1" lang="en" sz="2200">
                <a:solidFill>
                  <a:srgbClr val="000000"/>
                </a:solidFill>
              </a:rPr>
              <a:t>any</a:t>
            </a:r>
            <a:r>
              <a:rPr lang="en" sz="2200">
                <a:solidFill>
                  <a:srgbClr val="000000"/>
                </a:solidFill>
              </a:rPr>
              <a:t> clients, but a tailored book of the </a:t>
            </a:r>
            <a:r>
              <a:rPr i="1" lang="en" sz="2200">
                <a:solidFill>
                  <a:srgbClr val="000000"/>
                </a:solidFill>
              </a:rPr>
              <a:t>right</a:t>
            </a:r>
            <a:r>
              <a:rPr lang="en" sz="2200">
                <a:solidFill>
                  <a:srgbClr val="000000"/>
                </a:solidFill>
              </a:rPr>
              <a:t> clients. We will shed weight and scale up our most profitable client segments.</a:t>
            </a:r>
            <a:endParaRPr i="1" sz="2200">
              <a:solidFill>
                <a:srgbClr val="000000"/>
              </a:solidFill>
            </a:endParaRPr>
          </a:p>
          <a:p>
            <a:pPr indent="0" lvl="0" marL="0" rtl="0">
              <a:spcBef>
                <a:spcPts val="0"/>
              </a:spcBef>
              <a:spcAft>
                <a:spcPts val="0"/>
              </a:spcAft>
              <a:buNone/>
            </a:pPr>
            <a:r>
              <a:t/>
            </a:r>
            <a:endParaRPr sz="2200">
              <a:solidFill>
                <a:srgbClr val="000000"/>
              </a:solidFill>
            </a:endParaRPr>
          </a:p>
          <a:p>
            <a:pPr indent="0" lvl="0" marL="0" rtl="0">
              <a:spcBef>
                <a:spcPts val="0"/>
              </a:spcBef>
              <a:spcAft>
                <a:spcPts val="0"/>
              </a:spcAft>
              <a:buNone/>
            </a:pPr>
            <a:r>
              <a:rPr b="1" lang="en" sz="2200">
                <a:solidFill>
                  <a:srgbClr val="000000"/>
                </a:solidFill>
                <a:highlight>
                  <a:srgbClr val="FFE599"/>
                </a:highlight>
              </a:rPr>
              <a:t>Speed &amp; Scale</a:t>
            </a:r>
            <a:r>
              <a:rPr b="1" lang="en" sz="2200">
                <a:solidFill>
                  <a:srgbClr val="000000"/>
                </a:solidFill>
                <a:highlight>
                  <a:srgbClr val="FFE599"/>
                </a:highlight>
              </a:rPr>
              <a:t>:</a:t>
            </a:r>
            <a:r>
              <a:rPr lang="en" sz="2200">
                <a:solidFill>
                  <a:srgbClr val="000000"/>
                </a:solidFill>
              </a:rPr>
              <a:t> When designing processes and making business decisions, we always come back to </a:t>
            </a:r>
            <a:r>
              <a:rPr i="1" lang="en" sz="2200">
                <a:solidFill>
                  <a:srgbClr val="000000"/>
                </a:solidFill>
              </a:rPr>
              <a:t>speed and scale</a:t>
            </a:r>
            <a:r>
              <a:rPr lang="en" sz="2200">
                <a:solidFill>
                  <a:srgbClr val="000000"/>
                </a:solidFill>
              </a:rPr>
              <a:t>: “can we deploy a superb client experience quickly and consistently across the entire book of business?”.</a:t>
            </a:r>
            <a:endParaRPr b="1" sz="2200">
              <a:solidFill>
                <a:srgbClr val="0D5DDF"/>
              </a:solidFill>
            </a:endParaRPr>
          </a:p>
        </p:txBody>
      </p:sp>
      <p:pic>
        <p:nvPicPr>
          <p:cNvPr id="289" name="Shape 289"/>
          <p:cNvPicPr preferRelativeResize="0"/>
          <p:nvPr/>
        </p:nvPicPr>
        <p:blipFill>
          <a:blip r:embed="rId3">
            <a:alphaModFix amt="5000"/>
          </a:blip>
          <a:stretch>
            <a:fillRect/>
          </a:stretch>
        </p:blipFill>
        <p:spPr>
          <a:xfrm>
            <a:off x="0" y="0"/>
            <a:ext cx="1420100" cy="1457326"/>
          </a:xfrm>
          <a:prstGeom prst="rect">
            <a:avLst/>
          </a:prstGeom>
          <a:noFill/>
          <a:ln>
            <a:noFill/>
          </a:ln>
        </p:spPr>
      </p:pic>
      <p:pic>
        <p:nvPicPr>
          <p:cNvPr id="290" name="Shape 290"/>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83" name="Shape 1783"/>
        <p:cNvGrpSpPr/>
        <p:nvPr/>
      </p:nvGrpSpPr>
      <p:grpSpPr>
        <a:xfrm>
          <a:off x="0" y="0"/>
          <a:ext cx="0" cy="0"/>
          <a:chOff x="0" y="0"/>
          <a:chExt cx="0" cy="0"/>
        </a:xfrm>
      </p:grpSpPr>
      <p:sp>
        <p:nvSpPr>
          <p:cNvPr id="1784" name="Shape 1784"/>
          <p:cNvSpPr txBox="1"/>
          <p:nvPr>
            <p:ph type="title"/>
          </p:nvPr>
        </p:nvSpPr>
        <p:spPr>
          <a:xfrm>
            <a:off x="311700" y="410000"/>
            <a:ext cx="8382900" cy="3836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B7743"/>
                </a:solidFill>
              </a:rPr>
              <a:t>Preparing for the Client Interview</a:t>
            </a:r>
            <a:endParaRPr b="1" sz="2400">
              <a:solidFill>
                <a:srgbClr val="0B7743"/>
              </a:solidFill>
            </a:endParaRPr>
          </a:p>
          <a:p>
            <a:pPr indent="0" lvl="0" marL="0" rt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lang="en" sz="1400">
                <a:solidFill>
                  <a:srgbClr val="000000"/>
                </a:solidFill>
              </a:rPr>
              <a:t>There are two parts to a successful Client Interview: the introduction by the </a:t>
            </a:r>
            <a:r>
              <a:rPr b="1" lang="en" sz="1400">
                <a:solidFill>
                  <a:srgbClr val="1155CC"/>
                </a:solidFill>
              </a:rPr>
              <a:t>Senior Producer</a:t>
            </a:r>
            <a:r>
              <a:rPr lang="en" sz="1400">
                <a:solidFill>
                  <a:srgbClr val="000000"/>
                </a:solidFill>
              </a:rPr>
              <a:t> and the Client Interview itself conducted by the </a:t>
            </a:r>
            <a:r>
              <a:rPr b="1" lang="en" sz="1400">
                <a:solidFill>
                  <a:srgbClr val="0B7743"/>
                </a:solidFill>
              </a:rPr>
              <a:t>Strategic Planner</a:t>
            </a:r>
            <a:r>
              <a:rPr lang="en" sz="1400">
                <a:solidFill>
                  <a:srgbClr val="000000"/>
                </a:solidFill>
              </a:rPr>
              <a:t>.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Senior Producer:</a:t>
            </a:r>
            <a:r>
              <a:rPr lang="en" sz="1400">
                <a:solidFill>
                  <a:srgbClr val="000000"/>
                </a:solidFill>
              </a:rPr>
              <a:t> The first part is brief but often necessary when incorporating new team members into a legacy team. Some helpful lines can be found on the pg. X script. In short, the Senior Producer should give their client’s a heads up that the Strategic Planner will be reaching out on behalf of the team — that’s it. You can perhaps use that time to also discuss how you have expanded your team to dedicate greater service and more specialized expertise to the client base.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Strategic Planner:</a:t>
            </a:r>
            <a:r>
              <a:rPr lang="en" sz="1400">
                <a:solidFill>
                  <a:srgbClr val="000000"/>
                </a:solidFill>
              </a:rPr>
              <a:t> Remember that this is about having a natural conversation...not an interrogation. Often the client will remember things that will spur their memory on different information that doesn’t coincide with the exact order on the template — this is okay. You will have to learn to “go with the flow” here and record all the information accurately and legibly. Do not be afraid to ask the client to clarify a figure — guide them. It’s important that all of this information is accurate, and many clients are not familiar with the terms/concepts that you work with everyday, so repeat things in different ways in common vernacular to confirm their understanding if necessary.</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t/>
            </a:r>
            <a:endParaRPr sz="1400">
              <a:solidFill>
                <a:srgbClr val="000000"/>
              </a:solidFill>
            </a:endParaRPr>
          </a:p>
          <a:p>
            <a:pPr indent="0" lvl="0" marL="0" rtl="0" algn="just">
              <a:spcBef>
                <a:spcPts val="0"/>
              </a:spcBef>
              <a:spcAft>
                <a:spcPts val="0"/>
              </a:spcAft>
              <a:buNone/>
            </a:pPr>
            <a:r>
              <a:t/>
            </a:r>
            <a:endParaRPr sz="1400">
              <a:solidFill>
                <a:srgbClr val="000000"/>
              </a:solidFill>
            </a:endParaRPr>
          </a:p>
        </p:txBody>
      </p:sp>
      <p:pic>
        <p:nvPicPr>
          <p:cNvPr id="1785" name="Shape 178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786" name="Shape 178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0" name="Shape 1790"/>
        <p:cNvGrpSpPr/>
        <p:nvPr/>
      </p:nvGrpSpPr>
      <p:grpSpPr>
        <a:xfrm>
          <a:off x="0" y="0"/>
          <a:ext cx="0" cy="0"/>
          <a:chOff x="0" y="0"/>
          <a:chExt cx="0" cy="0"/>
        </a:xfrm>
      </p:grpSpPr>
      <p:pic>
        <p:nvPicPr>
          <p:cNvPr id="1791" name="Shape 1791"/>
          <p:cNvPicPr preferRelativeResize="0"/>
          <p:nvPr/>
        </p:nvPicPr>
        <p:blipFill>
          <a:blip r:embed="rId3">
            <a:alphaModFix amt="5000"/>
          </a:blip>
          <a:stretch>
            <a:fillRect/>
          </a:stretch>
        </p:blipFill>
        <p:spPr>
          <a:xfrm>
            <a:off x="0" y="0"/>
            <a:ext cx="1420100" cy="1457326"/>
          </a:xfrm>
          <a:prstGeom prst="rect">
            <a:avLst/>
          </a:prstGeom>
          <a:noFill/>
          <a:ln>
            <a:noFill/>
          </a:ln>
        </p:spPr>
      </p:pic>
      <p:grpSp>
        <p:nvGrpSpPr>
          <p:cNvPr id="1792" name="Shape 1792"/>
          <p:cNvGrpSpPr/>
          <p:nvPr/>
        </p:nvGrpSpPr>
        <p:grpSpPr>
          <a:xfrm>
            <a:off x="-289800" y="184003"/>
            <a:ext cx="4267100" cy="861172"/>
            <a:chOff x="3562350" y="909418"/>
            <a:chExt cx="4267100" cy="765282"/>
          </a:xfrm>
        </p:grpSpPr>
        <p:sp>
          <p:nvSpPr>
            <p:cNvPr id="1793" name="Shape 1793"/>
            <p:cNvSpPr txBox="1"/>
            <p:nvPr/>
          </p:nvSpPr>
          <p:spPr>
            <a:xfrm>
              <a:off x="4928450" y="909418"/>
              <a:ext cx="2728200" cy="245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sz="1000">
                  <a:solidFill>
                    <a:srgbClr val="085631"/>
                  </a:solidFill>
                  <a:latin typeface="Roboto"/>
                  <a:ea typeface="Roboto"/>
                  <a:cs typeface="Roboto"/>
                  <a:sym typeface="Roboto"/>
                </a:rPr>
                <a:t>Name</a:t>
              </a:r>
              <a:endParaRPr b="1" sz="1000">
                <a:solidFill>
                  <a:srgbClr val="085631"/>
                </a:solidFill>
                <a:latin typeface="Roboto"/>
                <a:ea typeface="Roboto"/>
                <a:cs typeface="Roboto"/>
                <a:sym typeface="Roboto"/>
              </a:endParaRPr>
            </a:p>
          </p:txBody>
        </p:sp>
        <p:sp>
          <p:nvSpPr>
            <p:cNvPr id="1794" name="Shape 1794"/>
            <p:cNvSpPr txBox="1"/>
            <p:nvPr/>
          </p:nvSpPr>
          <p:spPr>
            <a:xfrm>
              <a:off x="4928450" y="1154905"/>
              <a:ext cx="2901000" cy="3651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t/>
              </a:r>
              <a:endParaRPr sz="700">
                <a:solidFill>
                  <a:srgbClr val="0944A1"/>
                </a:solidFill>
                <a:latin typeface="Roboto"/>
                <a:ea typeface="Roboto"/>
                <a:cs typeface="Roboto"/>
                <a:sym typeface="Roboto"/>
              </a:endParaRPr>
            </a:p>
          </p:txBody>
        </p:sp>
        <p:sp>
          <p:nvSpPr>
            <p:cNvPr id="1795" name="Shape 1795"/>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085631"/>
                  </a:solidFill>
                  <a:latin typeface="Roboto"/>
                  <a:ea typeface="Roboto"/>
                  <a:cs typeface="Roboto"/>
                  <a:sym typeface="Roboto"/>
                </a:rPr>
                <a:t>1</a:t>
              </a:r>
              <a:endParaRPr sz="900">
                <a:solidFill>
                  <a:srgbClr val="085631"/>
                </a:solidFill>
                <a:latin typeface="Roboto"/>
                <a:ea typeface="Roboto"/>
                <a:cs typeface="Roboto"/>
                <a:sym typeface="Roboto"/>
              </a:endParaRPr>
            </a:p>
          </p:txBody>
        </p:sp>
        <p:sp>
          <p:nvSpPr>
            <p:cNvPr id="1796" name="Shape 1796"/>
            <p:cNvSpPr/>
            <p:nvPr/>
          </p:nvSpPr>
          <p:spPr>
            <a:xfrm>
              <a:off x="4517125" y="1086100"/>
              <a:ext cx="133500" cy="5886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797" name="Shape 1797"/>
            <p:cNvCxnSpPr/>
            <p:nvPr/>
          </p:nvCxnSpPr>
          <p:spPr>
            <a:xfrm rot="10800000">
              <a:off x="4318975" y="1083450"/>
              <a:ext cx="529800" cy="0"/>
            </a:xfrm>
            <a:prstGeom prst="straightConnector1">
              <a:avLst/>
            </a:prstGeom>
            <a:noFill/>
            <a:ln cap="flat" cmpd="sng" w="9525">
              <a:solidFill>
                <a:srgbClr val="0944A1"/>
              </a:solidFill>
              <a:prstDash val="solid"/>
              <a:round/>
              <a:headEnd len="med" w="med" type="none"/>
              <a:tailEnd len="med" w="med" type="none"/>
            </a:ln>
          </p:spPr>
        </p:cxnSp>
      </p:grpSp>
      <p:grpSp>
        <p:nvGrpSpPr>
          <p:cNvPr id="1798" name="Shape 1798"/>
          <p:cNvGrpSpPr/>
          <p:nvPr/>
        </p:nvGrpSpPr>
        <p:grpSpPr>
          <a:xfrm>
            <a:off x="-289800" y="851879"/>
            <a:ext cx="4267100" cy="861172"/>
            <a:chOff x="3562350" y="909418"/>
            <a:chExt cx="4267100" cy="765282"/>
          </a:xfrm>
        </p:grpSpPr>
        <p:sp>
          <p:nvSpPr>
            <p:cNvPr id="1799" name="Shape 1799"/>
            <p:cNvSpPr txBox="1"/>
            <p:nvPr/>
          </p:nvSpPr>
          <p:spPr>
            <a:xfrm>
              <a:off x="4928450" y="909418"/>
              <a:ext cx="2728200" cy="245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sz="1000">
                  <a:solidFill>
                    <a:srgbClr val="085631"/>
                  </a:solidFill>
                  <a:latin typeface="Roboto"/>
                  <a:ea typeface="Roboto"/>
                  <a:cs typeface="Roboto"/>
                  <a:sym typeface="Roboto"/>
                </a:rPr>
                <a:t>Date of Birth</a:t>
              </a:r>
              <a:endParaRPr b="1" sz="1000">
                <a:solidFill>
                  <a:srgbClr val="085631"/>
                </a:solidFill>
                <a:latin typeface="Roboto"/>
                <a:ea typeface="Roboto"/>
                <a:cs typeface="Roboto"/>
                <a:sym typeface="Roboto"/>
              </a:endParaRPr>
            </a:p>
          </p:txBody>
        </p:sp>
        <p:sp>
          <p:nvSpPr>
            <p:cNvPr id="1800" name="Shape 1800"/>
            <p:cNvSpPr txBox="1"/>
            <p:nvPr/>
          </p:nvSpPr>
          <p:spPr>
            <a:xfrm>
              <a:off x="4928450" y="1154905"/>
              <a:ext cx="2901000" cy="3651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t/>
              </a:r>
              <a:endParaRPr sz="700">
                <a:solidFill>
                  <a:srgbClr val="0944A1"/>
                </a:solidFill>
                <a:latin typeface="Roboto"/>
                <a:ea typeface="Roboto"/>
                <a:cs typeface="Roboto"/>
                <a:sym typeface="Roboto"/>
              </a:endParaRPr>
            </a:p>
          </p:txBody>
        </p:sp>
        <p:sp>
          <p:nvSpPr>
            <p:cNvPr id="1801" name="Shape 1801"/>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085631"/>
                  </a:solidFill>
                  <a:latin typeface="Roboto"/>
                  <a:ea typeface="Roboto"/>
                  <a:cs typeface="Roboto"/>
                  <a:sym typeface="Roboto"/>
                </a:rPr>
                <a:t>2</a:t>
              </a:r>
              <a:endParaRPr sz="900">
                <a:solidFill>
                  <a:srgbClr val="085631"/>
                </a:solidFill>
                <a:latin typeface="Roboto"/>
                <a:ea typeface="Roboto"/>
                <a:cs typeface="Roboto"/>
                <a:sym typeface="Roboto"/>
              </a:endParaRPr>
            </a:p>
          </p:txBody>
        </p:sp>
        <p:sp>
          <p:nvSpPr>
            <p:cNvPr id="1802" name="Shape 1802"/>
            <p:cNvSpPr/>
            <p:nvPr/>
          </p:nvSpPr>
          <p:spPr>
            <a:xfrm>
              <a:off x="4517125" y="1086100"/>
              <a:ext cx="133500" cy="5886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03" name="Shape 1803"/>
            <p:cNvCxnSpPr/>
            <p:nvPr/>
          </p:nvCxnSpPr>
          <p:spPr>
            <a:xfrm rot="10800000">
              <a:off x="4318975" y="1083450"/>
              <a:ext cx="529800" cy="0"/>
            </a:xfrm>
            <a:prstGeom prst="straightConnector1">
              <a:avLst/>
            </a:prstGeom>
            <a:noFill/>
            <a:ln cap="flat" cmpd="sng" w="9525">
              <a:solidFill>
                <a:srgbClr val="0944A1"/>
              </a:solidFill>
              <a:prstDash val="solid"/>
              <a:round/>
              <a:headEnd len="med" w="med" type="none"/>
              <a:tailEnd len="med" w="med" type="none"/>
            </a:ln>
          </p:spPr>
        </p:cxnSp>
      </p:grpSp>
      <p:grpSp>
        <p:nvGrpSpPr>
          <p:cNvPr id="1804" name="Shape 1804"/>
          <p:cNvGrpSpPr/>
          <p:nvPr/>
        </p:nvGrpSpPr>
        <p:grpSpPr>
          <a:xfrm>
            <a:off x="-289800" y="1519754"/>
            <a:ext cx="4267100" cy="861172"/>
            <a:chOff x="3562350" y="909418"/>
            <a:chExt cx="4267100" cy="765282"/>
          </a:xfrm>
        </p:grpSpPr>
        <p:sp>
          <p:nvSpPr>
            <p:cNvPr id="1805" name="Shape 1805"/>
            <p:cNvSpPr txBox="1"/>
            <p:nvPr/>
          </p:nvSpPr>
          <p:spPr>
            <a:xfrm>
              <a:off x="4928450" y="909418"/>
              <a:ext cx="2728200" cy="245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sz="1000">
                  <a:solidFill>
                    <a:srgbClr val="858585"/>
                  </a:solidFill>
                  <a:latin typeface="Roboto"/>
                  <a:ea typeface="Roboto"/>
                  <a:cs typeface="Roboto"/>
                  <a:sym typeface="Roboto"/>
                </a:rPr>
                <a:t>Desired Retirement Age</a:t>
              </a:r>
              <a:endParaRPr b="1" sz="1000">
                <a:solidFill>
                  <a:srgbClr val="858585"/>
                </a:solidFill>
                <a:latin typeface="Roboto"/>
                <a:ea typeface="Roboto"/>
                <a:cs typeface="Roboto"/>
                <a:sym typeface="Roboto"/>
              </a:endParaRPr>
            </a:p>
          </p:txBody>
        </p:sp>
        <p:sp>
          <p:nvSpPr>
            <p:cNvPr id="1806" name="Shape 1806"/>
            <p:cNvSpPr txBox="1"/>
            <p:nvPr/>
          </p:nvSpPr>
          <p:spPr>
            <a:xfrm>
              <a:off x="4928450" y="1154905"/>
              <a:ext cx="2901000" cy="3081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807" name="Shape 1807"/>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858585"/>
                  </a:solidFill>
                  <a:latin typeface="Roboto"/>
                  <a:ea typeface="Roboto"/>
                  <a:cs typeface="Roboto"/>
                  <a:sym typeface="Roboto"/>
                </a:rPr>
                <a:t>3</a:t>
              </a:r>
              <a:endParaRPr sz="900">
                <a:solidFill>
                  <a:srgbClr val="858585"/>
                </a:solidFill>
                <a:latin typeface="Roboto"/>
                <a:ea typeface="Roboto"/>
                <a:cs typeface="Roboto"/>
                <a:sym typeface="Roboto"/>
              </a:endParaRPr>
            </a:p>
          </p:txBody>
        </p:sp>
        <p:sp>
          <p:nvSpPr>
            <p:cNvPr id="1808" name="Shape 1808"/>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09" name="Shape 1809"/>
            <p:cNvCxnSpPr/>
            <p:nvPr/>
          </p:nvCxnSpPr>
          <p:spPr>
            <a:xfrm rot="10800000">
              <a:off x="4318975" y="1083450"/>
              <a:ext cx="529800" cy="0"/>
            </a:xfrm>
            <a:prstGeom prst="straightConnector1">
              <a:avLst/>
            </a:prstGeom>
            <a:noFill/>
            <a:ln cap="flat" cmpd="sng" w="9525">
              <a:solidFill>
                <a:srgbClr val="C2C2C2"/>
              </a:solidFill>
              <a:prstDash val="solid"/>
              <a:round/>
              <a:headEnd len="med" w="med" type="none"/>
              <a:tailEnd len="med" w="med" type="none"/>
            </a:ln>
          </p:spPr>
        </p:cxnSp>
      </p:grpSp>
      <p:grpSp>
        <p:nvGrpSpPr>
          <p:cNvPr id="1810" name="Shape 1810"/>
          <p:cNvGrpSpPr/>
          <p:nvPr/>
        </p:nvGrpSpPr>
        <p:grpSpPr>
          <a:xfrm>
            <a:off x="-289800" y="2187625"/>
            <a:ext cx="4490300" cy="861176"/>
            <a:chOff x="3562350" y="909414"/>
            <a:chExt cx="4490300" cy="765286"/>
          </a:xfrm>
        </p:grpSpPr>
        <p:sp>
          <p:nvSpPr>
            <p:cNvPr id="1811" name="Shape 1811"/>
            <p:cNvSpPr txBox="1"/>
            <p:nvPr/>
          </p:nvSpPr>
          <p:spPr>
            <a:xfrm>
              <a:off x="4928450" y="909414"/>
              <a:ext cx="3124200" cy="245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sz="1000">
                  <a:solidFill>
                    <a:srgbClr val="858585"/>
                  </a:solidFill>
                  <a:latin typeface="Roboto"/>
                  <a:ea typeface="Roboto"/>
                  <a:cs typeface="Roboto"/>
                  <a:sym typeface="Roboto"/>
                </a:rPr>
                <a:t>Desired Retirement Lifestyle</a:t>
              </a:r>
              <a:r>
                <a:rPr b="1" lang="en" sz="800">
                  <a:solidFill>
                    <a:srgbClr val="858585"/>
                  </a:solidFill>
                  <a:latin typeface="Roboto"/>
                  <a:ea typeface="Roboto"/>
                  <a:cs typeface="Roboto"/>
                  <a:sym typeface="Roboto"/>
                </a:rPr>
                <a:t> </a:t>
              </a:r>
              <a:r>
                <a:rPr lang="en" sz="800">
                  <a:solidFill>
                    <a:srgbClr val="858585"/>
                  </a:solidFill>
                  <a:latin typeface="Roboto"/>
                  <a:ea typeface="Roboto"/>
                  <a:cs typeface="Roboto"/>
                  <a:sym typeface="Roboto"/>
                </a:rPr>
                <a:t>(after tax, today’s dollars)</a:t>
              </a:r>
              <a:endParaRPr sz="800">
                <a:solidFill>
                  <a:srgbClr val="858585"/>
                </a:solidFill>
                <a:latin typeface="Roboto"/>
                <a:ea typeface="Roboto"/>
                <a:cs typeface="Roboto"/>
                <a:sym typeface="Roboto"/>
              </a:endParaRPr>
            </a:p>
          </p:txBody>
        </p:sp>
        <p:sp>
          <p:nvSpPr>
            <p:cNvPr id="1812" name="Shape 1812"/>
            <p:cNvSpPr txBox="1"/>
            <p:nvPr/>
          </p:nvSpPr>
          <p:spPr>
            <a:xfrm>
              <a:off x="4928450" y="1154816"/>
              <a:ext cx="2901000" cy="3651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813" name="Shape 1813"/>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858585"/>
                  </a:solidFill>
                  <a:latin typeface="Roboto"/>
                  <a:ea typeface="Roboto"/>
                  <a:cs typeface="Roboto"/>
                  <a:sym typeface="Roboto"/>
                </a:rPr>
                <a:t>4</a:t>
              </a:r>
              <a:endParaRPr sz="900">
                <a:solidFill>
                  <a:srgbClr val="858585"/>
                </a:solidFill>
                <a:latin typeface="Roboto"/>
                <a:ea typeface="Roboto"/>
                <a:cs typeface="Roboto"/>
                <a:sym typeface="Roboto"/>
              </a:endParaRPr>
            </a:p>
          </p:txBody>
        </p:sp>
        <p:sp>
          <p:nvSpPr>
            <p:cNvPr id="1814" name="Shape 1814"/>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15" name="Shape 1815"/>
            <p:cNvCxnSpPr/>
            <p:nvPr/>
          </p:nvCxnSpPr>
          <p:spPr>
            <a:xfrm rot="10800000">
              <a:off x="4318975" y="1083450"/>
              <a:ext cx="529800" cy="0"/>
            </a:xfrm>
            <a:prstGeom prst="straightConnector1">
              <a:avLst/>
            </a:prstGeom>
            <a:noFill/>
            <a:ln cap="flat" cmpd="sng" w="9525">
              <a:solidFill>
                <a:srgbClr val="C2C2C2"/>
              </a:solidFill>
              <a:prstDash val="solid"/>
              <a:round/>
              <a:headEnd len="med" w="med" type="none"/>
              <a:tailEnd len="med" w="med" type="none"/>
            </a:ln>
          </p:spPr>
        </p:cxnSp>
      </p:grpSp>
      <p:grpSp>
        <p:nvGrpSpPr>
          <p:cNvPr id="1816" name="Shape 1816"/>
          <p:cNvGrpSpPr/>
          <p:nvPr/>
        </p:nvGrpSpPr>
        <p:grpSpPr>
          <a:xfrm>
            <a:off x="-289800" y="2855500"/>
            <a:ext cx="4267100" cy="1270673"/>
            <a:chOff x="3562350" y="909414"/>
            <a:chExt cx="4267100" cy="1129186"/>
          </a:xfrm>
        </p:grpSpPr>
        <p:sp>
          <p:nvSpPr>
            <p:cNvPr id="1817" name="Shape 1817"/>
            <p:cNvSpPr txBox="1"/>
            <p:nvPr/>
          </p:nvSpPr>
          <p:spPr>
            <a:xfrm>
              <a:off x="4928450" y="909414"/>
              <a:ext cx="2901000" cy="245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000">
                  <a:solidFill>
                    <a:srgbClr val="858585"/>
                  </a:solidFill>
                  <a:latin typeface="Roboto"/>
                  <a:ea typeface="Roboto"/>
                  <a:cs typeface="Roboto"/>
                  <a:sym typeface="Roboto"/>
                </a:rPr>
                <a:t>Annual Income + Sources </a:t>
              </a:r>
              <a:endParaRPr b="1" sz="900">
                <a:solidFill>
                  <a:srgbClr val="858585"/>
                </a:solidFill>
                <a:latin typeface="Roboto"/>
                <a:ea typeface="Roboto"/>
                <a:cs typeface="Roboto"/>
                <a:sym typeface="Roboto"/>
              </a:endParaRPr>
            </a:p>
            <a:p>
              <a:pPr indent="0" lvl="0" marL="0">
                <a:lnSpc>
                  <a:spcPct val="100000"/>
                </a:lnSpc>
                <a:spcBef>
                  <a:spcPts val="0"/>
                </a:spcBef>
                <a:spcAft>
                  <a:spcPts val="0"/>
                </a:spcAft>
                <a:buNone/>
              </a:pPr>
              <a:r>
                <a:rPr lang="en" sz="800">
                  <a:solidFill>
                    <a:srgbClr val="858585"/>
                  </a:solidFill>
                  <a:latin typeface="Roboto"/>
                  <a:ea typeface="Roboto"/>
                  <a:cs typeface="Roboto"/>
                  <a:sym typeface="Roboto"/>
                </a:rPr>
                <a:t>(salary, pension, social security, rental income)</a:t>
              </a:r>
              <a:endParaRPr sz="800">
                <a:solidFill>
                  <a:srgbClr val="858585"/>
                </a:solidFill>
                <a:latin typeface="Roboto"/>
                <a:ea typeface="Roboto"/>
                <a:cs typeface="Roboto"/>
                <a:sym typeface="Roboto"/>
              </a:endParaRPr>
            </a:p>
          </p:txBody>
        </p:sp>
        <p:sp>
          <p:nvSpPr>
            <p:cNvPr id="1818" name="Shape 1818"/>
            <p:cNvSpPr txBox="1"/>
            <p:nvPr/>
          </p:nvSpPr>
          <p:spPr>
            <a:xfrm>
              <a:off x="4928450" y="1292090"/>
              <a:ext cx="2901000" cy="5496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819" name="Shape 1819"/>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858585"/>
                  </a:solidFill>
                  <a:latin typeface="Roboto"/>
                  <a:ea typeface="Roboto"/>
                  <a:cs typeface="Roboto"/>
                  <a:sym typeface="Roboto"/>
                </a:rPr>
                <a:t>5</a:t>
              </a:r>
              <a:endParaRPr sz="900">
                <a:solidFill>
                  <a:srgbClr val="858585"/>
                </a:solidFill>
                <a:latin typeface="Roboto"/>
                <a:ea typeface="Roboto"/>
                <a:cs typeface="Roboto"/>
                <a:sym typeface="Roboto"/>
              </a:endParaRPr>
            </a:p>
          </p:txBody>
        </p:sp>
        <p:sp>
          <p:nvSpPr>
            <p:cNvPr id="1820" name="Shape 1820"/>
            <p:cNvSpPr/>
            <p:nvPr/>
          </p:nvSpPr>
          <p:spPr>
            <a:xfrm>
              <a:off x="4517125" y="1086100"/>
              <a:ext cx="133500" cy="9525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21" name="Shape 1821"/>
            <p:cNvCxnSpPr/>
            <p:nvPr/>
          </p:nvCxnSpPr>
          <p:spPr>
            <a:xfrm rot="10800000">
              <a:off x="4318975" y="1083450"/>
              <a:ext cx="529800" cy="0"/>
            </a:xfrm>
            <a:prstGeom prst="straightConnector1">
              <a:avLst/>
            </a:prstGeom>
            <a:noFill/>
            <a:ln cap="flat" cmpd="sng" w="9525">
              <a:solidFill>
                <a:srgbClr val="C2C2C2"/>
              </a:solidFill>
              <a:prstDash val="solid"/>
              <a:round/>
              <a:headEnd len="med" w="med" type="none"/>
              <a:tailEnd len="med" w="med" type="none"/>
            </a:ln>
          </p:spPr>
        </p:cxnSp>
      </p:grpSp>
      <p:grpSp>
        <p:nvGrpSpPr>
          <p:cNvPr id="1822" name="Shape 1822"/>
          <p:cNvGrpSpPr/>
          <p:nvPr/>
        </p:nvGrpSpPr>
        <p:grpSpPr>
          <a:xfrm>
            <a:off x="-289800" y="3904375"/>
            <a:ext cx="4347500" cy="861193"/>
            <a:chOff x="3562350" y="909413"/>
            <a:chExt cx="4347500" cy="765301"/>
          </a:xfrm>
        </p:grpSpPr>
        <p:sp>
          <p:nvSpPr>
            <p:cNvPr id="1823" name="Shape 1823"/>
            <p:cNvSpPr txBox="1"/>
            <p:nvPr/>
          </p:nvSpPr>
          <p:spPr>
            <a:xfrm>
              <a:off x="4928450" y="909413"/>
              <a:ext cx="2981400" cy="245400"/>
            </a:xfrm>
            <a:prstGeom prst="rect">
              <a:avLst/>
            </a:prstGeom>
            <a:noFill/>
            <a:ln>
              <a:noFill/>
            </a:ln>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sz="1000">
                  <a:solidFill>
                    <a:srgbClr val="858585"/>
                  </a:solidFill>
                  <a:latin typeface="Roboto"/>
                  <a:ea typeface="Roboto"/>
                  <a:cs typeface="Roboto"/>
                  <a:sym typeface="Roboto"/>
                </a:rPr>
                <a:t>Life Insurance &amp; LTC Insurance </a:t>
              </a:r>
              <a:r>
                <a:rPr lang="en" sz="800">
                  <a:solidFill>
                    <a:srgbClr val="858585"/>
                  </a:solidFill>
                  <a:latin typeface="Roboto"/>
                  <a:ea typeface="Roboto"/>
                  <a:cs typeface="Roboto"/>
                  <a:sym typeface="Roboto"/>
                </a:rPr>
                <a:t>(benefit &amp; cash value)</a:t>
              </a:r>
              <a:endParaRPr sz="800">
                <a:solidFill>
                  <a:srgbClr val="858585"/>
                </a:solidFill>
                <a:latin typeface="Roboto"/>
                <a:ea typeface="Roboto"/>
                <a:cs typeface="Roboto"/>
                <a:sym typeface="Roboto"/>
              </a:endParaRPr>
            </a:p>
          </p:txBody>
        </p:sp>
        <p:sp>
          <p:nvSpPr>
            <p:cNvPr id="1824" name="Shape 1824"/>
            <p:cNvSpPr txBox="1"/>
            <p:nvPr/>
          </p:nvSpPr>
          <p:spPr>
            <a:xfrm>
              <a:off x="4928450" y="1154814"/>
              <a:ext cx="2901000" cy="5199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825" name="Shape 1825"/>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900">
                  <a:solidFill>
                    <a:srgbClr val="858585"/>
                  </a:solidFill>
                  <a:latin typeface="Roboto"/>
                  <a:ea typeface="Roboto"/>
                  <a:cs typeface="Roboto"/>
                  <a:sym typeface="Roboto"/>
                </a:rPr>
                <a:t>6</a:t>
              </a:r>
              <a:endParaRPr sz="900">
                <a:solidFill>
                  <a:srgbClr val="858585"/>
                </a:solidFill>
                <a:latin typeface="Roboto"/>
                <a:ea typeface="Roboto"/>
                <a:cs typeface="Roboto"/>
                <a:sym typeface="Roboto"/>
              </a:endParaRPr>
            </a:p>
          </p:txBody>
        </p:sp>
        <p:sp>
          <p:nvSpPr>
            <p:cNvPr id="1826" name="Shape 1826"/>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27" name="Shape 1827"/>
            <p:cNvCxnSpPr/>
            <p:nvPr/>
          </p:nvCxnSpPr>
          <p:spPr>
            <a:xfrm rot="10800000">
              <a:off x="4318975" y="1083450"/>
              <a:ext cx="529800" cy="0"/>
            </a:xfrm>
            <a:prstGeom prst="straightConnector1">
              <a:avLst/>
            </a:prstGeom>
            <a:noFill/>
            <a:ln cap="flat" cmpd="sng" w="9525">
              <a:solidFill>
                <a:srgbClr val="C2C2C2"/>
              </a:solidFill>
              <a:prstDash val="solid"/>
              <a:round/>
              <a:headEnd len="med" w="med" type="none"/>
              <a:tailEnd len="med" w="med" type="none"/>
            </a:ln>
          </p:spPr>
        </p:cxnSp>
      </p:grpSp>
      <p:grpSp>
        <p:nvGrpSpPr>
          <p:cNvPr id="1828" name="Shape 1828"/>
          <p:cNvGrpSpPr/>
          <p:nvPr/>
        </p:nvGrpSpPr>
        <p:grpSpPr>
          <a:xfrm>
            <a:off x="3901200" y="184000"/>
            <a:ext cx="4824500" cy="1528930"/>
            <a:chOff x="3562350" y="909415"/>
            <a:chExt cx="4824500" cy="1358686"/>
          </a:xfrm>
        </p:grpSpPr>
        <p:sp>
          <p:nvSpPr>
            <p:cNvPr id="1829" name="Shape 1829"/>
            <p:cNvSpPr txBox="1"/>
            <p:nvPr/>
          </p:nvSpPr>
          <p:spPr>
            <a:xfrm>
              <a:off x="4928450" y="909415"/>
              <a:ext cx="3458400" cy="245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858585"/>
                  </a:solidFill>
                  <a:latin typeface="Roboto"/>
                  <a:ea typeface="Roboto"/>
                  <a:cs typeface="Roboto"/>
                  <a:sym typeface="Roboto"/>
                </a:rPr>
                <a:t>Taxable Investment Accounts </a:t>
              </a:r>
              <a:r>
                <a:rPr lang="en" sz="800">
                  <a:solidFill>
                    <a:srgbClr val="858585"/>
                  </a:solidFill>
                  <a:latin typeface="Roboto"/>
                  <a:ea typeface="Roboto"/>
                  <a:cs typeface="Roboto"/>
                  <a:sym typeface="Roboto"/>
                </a:rPr>
                <a:t>(value &amp; allocation)</a:t>
              </a:r>
              <a:endParaRPr sz="800">
                <a:solidFill>
                  <a:srgbClr val="858585"/>
                </a:solidFill>
                <a:latin typeface="Roboto"/>
                <a:ea typeface="Roboto"/>
                <a:cs typeface="Roboto"/>
                <a:sym typeface="Roboto"/>
              </a:endParaRPr>
            </a:p>
          </p:txBody>
        </p:sp>
        <p:sp>
          <p:nvSpPr>
            <p:cNvPr id="1830" name="Shape 1830"/>
            <p:cNvSpPr txBox="1"/>
            <p:nvPr/>
          </p:nvSpPr>
          <p:spPr>
            <a:xfrm>
              <a:off x="4928450" y="1154905"/>
              <a:ext cx="3458400" cy="9603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700">
                <a:solidFill>
                  <a:srgbClr val="0944A1"/>
                </a:solidFill>
                <a:latin typeface="Roboto"/>
                <a:ea typeface="Roboto"/>
                <a:cs typeface="Roboto"/>
                <a:sym typeface="Roboto"/>
              </a:endParaRPr>
            </a:p>
          </p:txBody>
        </p:sp>
        <p:sp>
          <p:nvSpPr>
            <p:cNvPr id="1831" name="Shape 1831"/>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7</a:t>
              </a:r>
              <a:endParaRPr sz="900">
                <a:solidFill>
                  <a:srgbClr val="858585"/>
                </a:solidFill>
                <a:latin typeface="Roboto"/>
                <a:ea typeface="Roboto"/>
                <a:cs typeface="Roboto"/>
                <a:sym typeface="Roboto"/>
              </a:endParaRPr>
            </a:p>
          </p:txBody>
        </p:sp>
        <p:sp>
          <p:nvSpPr>
            <p:cNvPr id="1832" name="Shape 1832"/>
            <p:cNvSpPr/>
            <p:nvPr/>
          </p:nvSpPr>
          <p:spPr>
            <a:xfrm>
              <a:off x="4517125" y="1086101"/>
              <a:ext cx="133500" cy="11820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33" name="Shape 1833"/>
            <p:cNvCxnSpPr/>
            <p:nvPr/>
          </p:nvCxnSpPr>
          <p:spPr>
            <a:xfrm rot="10800000">
              <a:off x="4318975" y="1083450"/>
              <a:ext cx="529800" cy="0"/>
            </a:xfrm>
            <a:prstGeom prst="straightConnector1">
              <a:avLst/>
            </a:prstGeom>
            <a:noFill/>
            <a:ln cap="flat" cmpd="sng" w="9525">
              <a:solidFill>
                <a:srgbClr val="C2C2C2"/>
              </a:solidFill>
              <a:prstDash val="solid"/>
              <a:round/>
              <a:headEnd len="med" w="med" type="none"/>
              <a:tailEnd len="med" w="med" type="none"/>
            </a:ln>
          </p:spPr>
        </p:cxnSp>
      </p:grpSp>
      <p:grpSp>
        <p:nvGrpSpPr>
          <p:cNvPr id="1834" name="Shape 1834"/>
          <p:cNvGrpSpPr/>
          <p:nvPr/>
        </p:nvGrpSpPr>
        <p:grpSpPr>
          <a:xfrm>
            <a:off x="3901200" y="1540950"/>
            <a:ext cx="4928600" cy="1556868"/>
            <a:chOff x="3562350" y="621047"/>
            <a:chExt cx="4928600" cy="1383514"/>
          </a:xfrm>
        </p:grpSpPr>
        <p:sp>
          <p:nvSpPr>
            <p:cNvPr id="1835" name="Shape 1835"/>
            <p:cNvSpPr txBox="1"/>
            <p:nvPr/>
          </p:nvSpPr>
          <p:spPr>
            <a:xfrm>
              <a:off x="4928450" y="621047"/>
              <a:ext cx="3562500" cy="245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858585"/>
                  </a:solidFill>
                  <a:latin typeface="Roboto"/>
                  <a:ea typeface="Roboto"/>
                  <a:cs typeface="Roboto"/>
                  <a:sym typeface="Roboto"/>
                </a:rPr>
                <a:t>Retirement Accounts </a:t>
              </a:r>
              <a:r>
                <a:rPr lang="en" sz="800">
                  <a:solidFill>
                    <a:srgbClr val="858585"/>
                  </a:solidFill>
                  <a:latin typeface="Roboto"/>
                  <a:ea typeface="Roboto"/>
                  <a:cs typeface="Roboto"/>
                  <a:sym typeface="Roboto"/>
                </a:rPr>
                <a:t>(value, allocation, deferral %, employer match)</a:t>
              </a:r>
              <a:endParaRPr sz="800">
                <a:solidFill>
                  <a:srgbClr val="858585"/>
                </a:solidFill>
                <a:latin typeface="Roboto"/>
                <a:ea typeface="Roboto"/>
                <a:cs typeface="Roboto"/>
                <a:sym typeface="Roboto"/>
              </a:endParaRPr>
            </a:p>
          </p:txBody>
        </p:sp>
        <p:sp>
          <p:nvSpPr>
            <p:cNvPr id="1836" name="Shape 1836"/>
            <p:cNvSpPr txBox="1"/>
            <p:nvPr/>
          </p:nvSpPr>
          <p:spPr>
            <a:xfrm>
              <a:off x="4928450" y="866448"/>
              <a:ext cx="3458400" cy="9435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700">
                <a:solidFill>
                  <a:srgbClr val="0944A1"/>
                </a:solidFill>
                <a:latin typeface="Roboto"/>
                <a:ea typeface="Roboto"/>
                <a:cs typeface="Roboto"/>
                <a:sym typeface="Roboto"/>
              </a:endParaRPr>
            </a:p>
          </p:txBody>
        </p:sp>
        <p:sp>
          <p:nvSpPr>
            <p:cNvPr id="1837" name="Shape 1837"/>
            <p:cNvSpPr txBox="1"/>
            <p:nvPr/>
          </p:nvSpPr>
          <p:spPr>
            <a:xfrm>
              <a:off x="3562350" y="623552"/>
              <a:ext cx="758400" cy="308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8</a:t>
              </a:r>
              <a:endParaRPr sz="900">
                <a:solidFill>
                  <a:srgbClr val="858585"/>
                </a:solidFill>
                <a:latin typeface="Roboto"/>
                <a:ea typeface="Roboto"/>
                <a:cs typeface="Roboto"/>
                <a:sym typeface="Roboto"/>
              </a:endParaRPr>
            </a:p>
          </p:txBody>
        </p:sp>
        <p:sp>
          <p:nvSpPr>
            <p:cNvPr id="1838" name="Shape 1838"/>
            <p:cNvSpPr/>
            <p:nvPr/>
          </p:nvSpPr>
          <p:spPr>
            <a:xfrm>
              <a:off x="4517125" y="777561"/>
              <a:ext cx="133500" cy="12270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39" name="Shape 1839"/>
            <p:cNvCxnSpPr/>
            <p:nvPr/>
          </p:nvCxnSpPr>
          <p:spPr>
            <a:xfrm rot="10800000">
              <a:off x="4318975" y="777598"/>
              <a:ext cx="529800" cy="0"/>
            </a:xfrm>
            <a:prstGeom prst="straightConnector1">
              <a:avLst/>
            </a:prstGeom>
            <a:noFill/>
            <a:ln cap="flat" cmpd="sng" w="9525">
              <a:solidFill>
                <a:srgbClr val="C2C2C2"/>
              </a:solidFill>
              <a:prstDash val="solid"/>
              <a:round/>
              <a:headEnd len="med" w="med" type="none"/>
              <a:tailEnd len="med" w="med" type="none"/>
            </a:ln>
          </p:spPr>
        </p:cxnSp>
      </p:grpSp>
      <p:grpSp>
        <p:nvGrpSpPr>
          <p:cNvPr id="1840" name="Shape 1840"/>
          <p:cNvGrpSpPr/>
          <p:nvPr/>
        </p:nvGrpSpPr>
        <p:grpSpPr>
          <a:xfrm>
            <a:off x="3901200" y="2878875"/>
            <a:ext cx="4824500" cy="1202818"/>
            <a:chOff x="3562350" y="909414"/>
            <a:chExt cx="4824500" cy="1068887"/>
          </a:xfrm>
        </p:grpSpPr>
        <p:sp>
          <p:nvSpPr>
            <p:cNvPr id="1841" name="Shape 1841"/>
            <p:cNvSpPr txBox="1"/>
            <p:nvPr/>
          </p:nvSpPr>
          <p:spPr>
            <a:xfrm>
              <a:off x="4928450" y="909414"/>
              <a:ext cx="3458400" cy="245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858585"/>
                  </a:solidFill>
                  <a:latin typeface="Roboto"/>
                  <a:ea typeface="Roboto"/>
                  <a:cs typeface="Roboto"/>
                  <a:sym typeface="Roboto"/>
                </a:rPr>
                <a:t>Primary Residence &amp; Investment Property</a:t>
              </a:r>
              <a:r>
                <a:rPr b="1" lang="en" sz="800">
                  <a:solidFill>
                    <a:srgbClr val="858585"/>
                  </a:solidFill>
                  <a:latin typeface="Roboto"/>
                  <a:ea typeface="Roboto"/>
                  <a:cs typeface="Roboto"/>
                  <a:sym typeface="Roboto"/>
                </a:rPr>
                <a:t> </a:t>
              </a:r>
              <a:r>
                <a:rPr lang="en" sz="800">
                  <a:solidFill>
                    <a:srgbClr val="858585"/>
                  </a:solidFill>
                  <a:latin typeface="Roboto"/>
                  <a:ea typeface="Roboto"/>
                  <a:cs typeface="Roboto"/>
                  <a:sym typeface="Roboto"/>
                </a:rPr>
                <a:t>(location &amp; value)</a:t>
              </a:r>
              <a:endParaRPr sz="800">
                <a:solidFill>
                  <a:srgbClr val="858585"/>
                </a:solidFill>
                <a:latin typeface="Roboto"/>
                <a:ea typeface="Roboto"/>
                <a:cs typeface="Roboto"/>
                <a:sym typeface="Roboto"/>
              </a:endParaRPr>
            </a:p>
          </p:txBody>
        </p:sp>
        <p:sp>
          <p:nvSpPr>
            <p:cNvPr id="1842" name="Shape 1842"/>
            <p:cNvSpPr txBox="1"/>
            <p:nvPr/>
          </p:nvSpPr>
          <p:spPr>
            <a:xfrm>
              <a:off x="4928450" y="1154905"/>
              <a:ext cx="3458400" cy="6657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843" name="Shape 1843"/>
            <p:cNvSpPr txBox="1"/>
            <p:nvPr/>
          </p:nvSpPr>
          <p:spPr>
            <a:xfrm>
              <a:off x="3562350" y="934025"/>
              <a:ext cx="758400" cy="308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9</a:t>
              </a:r>
              <a:endParaRPr sz="900">
                <a:solidFill>
                  <a:srgbClr val="858585"/>
                </a:solidFill>
                <a:latin typeface="Roboto"/>
                <a:ea typeface="Roboto"/>
                <a:cs typeface="Roboto"/>
                <a:sym typeface="Roboto"/>
              </a:endParaRPr>
            </a:p>
          </p:txBody>
        </p:sp>
        <p:sp>
          <p:nvSpPr>
            <p:cNvPr id="1844" name="Shape 1844"/>
            <p:cNvSpPr/>
            <p:nvPr/>
          </p:nvSpPr>
          <p:spPr>
            <a:xfrm>
              <a:off x="4517125" y="1086101"/>
              <a:ext cx="133500" cy="8922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45" name="Shape 1845"/>
            <p:cNvCxnSpPr/>
            <p:nvPr/>
          </p:nvCxnSpPr>
          <p:spPr>
            <a:xfrm rot="10800000">
              <a:off x="4318975" y="1083450"/>
              <a:ext cx="529800" cy="0"/>
            </a:xfrm>
            <a:prstGeom prst="straightConnector1">
              <a:avLst/>
            </a:prstGeom>
            <a:noFill/>
            <a:ln cap="flat" cmpd="sng" w="9525">
              <a:solidFill>
                <a:srgbClr val="C2C2C2"/>
              </a:solidFill>
              <a:prstDash val="solid"/>
              <a:round/>
              <a:headEnd len="med" w="med" type="none"/>
              <a:tailEnd len="med" w="med" type="none"/>
            </a:ln>
          </p:spPr>
        </p:cxnSp>
      </p:grpSp>
      <p:grpSp>
        <p:nvGrpSpPr>
          <p:cNvPr id="1846" name="Shape 1846"/>
          <p:cNvGrpSpPr/>
          <p:nvPr/>
        </p:nvGrpSpPr>
        <p:grpSpPr>
          <a:xfrm>
            <a:off x="3901200" y="3904375"/>
            <a:ext cx="4824500" cy="861319"/>
            <a:chOff x="3562350" y="1086011"/>
            <a:chExt cx="4824500" cy="765412"/>
          </a:xfrm>
        </p:grpSpPr>
        <p:sp>
          <p:nvSpPr>
            <p:cNvPr id="1847" name="Shape 1847"/>
            <p:cNvSpPr txBox="1"/>
            <p:nvPr/>
          </p:nvSpPr>
          <p:spPr>
            <a:xfrm>
              <a:off x="4928450" y="1086011"/>
              <a:ext cx="3458400" cy="245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858585"/>
                  </a:solidFill>
                  <a:latin typeface="Roboto"/>
                  <a:ea typeface="Roboto"/>
                  <a:cs typeface="Roboto"/>
                  <a:sym typeface="Roboto"/>
                </a:rPr>
                <a:t>Mortgage &amp; Liabilities </a:t>
              </a:r>
              <a:r>
                <a:rPr lang="en" sz="800">
                  <a:solidFill>
                    <a:srgbClr val="858585"/>
                  </a:solidFill>
                  <a:latin typeface="Roboto"/>
                  <a:ea typeface="Roboto"/>
                  <a:cs typeface="Roboto"/>
                  <a:sym typeface="Roboto"/>
                </a:rPr>
                <a:t>(balance, term, int. rate, yrs. remaining)</a:t>
              </a:r>
              <a:r>
                <a:rPr b="1" lang="en" sz="1000">
                  <a:solidFill>
                    <a:srgbClr val="858585"/>
                  </a:solidFill>
                  <a:latin typeface="Roboto"/>
                  <a:ea typeface="Roboto"/>
                  <a:cs typeface="Roboto"/>
                  <a:sym typeface="Roboto"/>
                </a:rPr>
                <a:t> </a:t>
              </a:r>
              <a:endParaRPr b="1" sz="1000">
                <a:solidFill>
                  <a:srgbClr val="858585"/>
                </a:solidFill>
                <a:latin typeface="Roboto"/>
                <a:ea typeface="Roboto"/>
                <a:cs typeface="Roboto"/>
                <a:sym typeface="Roboto"/>
              </a:endParaRPr>
            </a:p>
          </p:txBody>
        </p:sp>
        <p:sp>
          <p:nvSpPr>
            <p:cNvPr id="1848" name="Shape 1848"/>
            <p:cNvSpPr txBox="1"/>
            <p:nvPr/>
          </p:nvSpPr>
          <p:spPr>
            <a:xfrm>
              <a:off x="4928450" y="1340942"/>
              <a:ext cx="3458400" cy="500700"/>
            </a:xfrm>
            <a:prstGeom prst="rect">
              <a:avLst/>
            </a:prstGeom>
            <a:noFill/>
            <a:ln cap="flat" cmpd="sng" w="9525">
              <a:solidFill>
                <a:schemeClr val="dk2"/>
              </a:solidFill>
              <a:prstDash val="dot"/>
              <a:round/>
              <a:headEnd len="med" w="med" type="none"/>
              <a:tailEnd len="med" w="med" type="none"/>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849" name="Shape 1849"/>
            <p:cNvSpPr txBox="1"/>
            <p:nvPr/>
          </p:nvSpPr>
          <p:spPr>
            <a:xfrm>
              <a:off x="3562350" y="1090983"/>
              <a:ext cx="758400" cy="308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10</a:t>
              </a:r>
              <a:endParaRPr sz="900">
                <a:solidFill>
                  <a:srgbClr val="858585"/>
                </a:solidFill>
                <a:latin typeface="Roboto"/>
                <a:ea typeface="Roboto"/>
                <a:cs typeface="Roboto"/>
                <a:sym typeface="Roboto"/>
              </a:endParaRPr>
            </a:p>
          </p:txBody>
        </p:sp>
        <p:sp>
          <p:nvSpPr>
            <p:cNvPr id="1850" name="Shape 1850"/>
            <p:cNvSpPr/>
            <p:nvPr/>
          </p:nvSpPr>
          <p:spPr>
            <a:xfrm>
              <a:off x="4517125" y="1242123"/>
              <a:ext cx="133500" cy="609300"/>
            </a:xfrm>
            <a:prstGeom prst="rect">
              <a:avLst/>
            </a:prstGeom>
            <a:solidFill>
              <a:srgbClr val="C2C2C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851" name="Shape 1851"/>
            <p:cNvCxnSpPr/>
            <p:nvPr/>
          </p:nvCxnSpPr>
          <p:spPr>
            <a:xfrm rot="10800000">
              <a:off x="4318975" y="1242119"/>
              <a:ext cx="529800" cy="0"/>
            </a:xfrm>
            <a:prstGeom prst="straightConnector1">
              <a:avLst/>
            </a:prstGeom>
            <a:noFill/>
            <a:ln cap="flat" cmpd="sng" w="9525">
              <a:solidFill>
                <a:srgbClr val="C2C2C2"/>
              </a:solidFill>
              <a:prstDash val="solid"/>
              <a:round/>
              <a:headEnd len="med" w="med" type="none"/>
              <a:tailEnd len="med" w="med" type="none"/>
            </a:ln>
          </p:spPr>
        </p:cxnSp>
      </p:grpSp>
      <p:sp>
        <p:nvSpPr>
          <p:cNvPr id="1852" name="Shape 1852"/>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pic>
        <p:nvPicPr>
          <p:cNvPr id="1853" name="Shape 1853"/>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7" name="Shape 1857"/>
        <p:cNvGrpSpPr/>
        <p:nvPr/>
      </p:nvGrpSpPr>
      <p:grpSpPr>
        <a:xfrm>
          <a:off x="0" y="0"/>
          <a:ext cx="0" cy="0"/>
          <a:chOff x="0" y="0"/>
          <a:chExt cx="0" cy="0"/>
        </a:xfrm>
      </p:grpSpPr>
      <p:sp>
        <p:nvSpPr>
          <p:cNvPr id="1858" name="Shape 1858"/>
          <p:cNvSpPr txBox="1"/>
          <p:nvPr>
            <p:ph type="title"/>
          </p:nvPr>
        </p:nvSpPr>
        <p:spPr>
          <a:xfrm>
            <a:off x="451100" y="4245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Client Interview</a:t>
            </a:r>
            <a:endParaRPr b="1">
              <a:solidFill>
                <a:srgbClr val="0B7743"/>
              </a:solidFill>
            </a:endParaRPr>
          </a:p>
        </p:txBody>
      </p:sp>
      <p:pic>
        <p:nvPicPr>
          <p:cNvPr id="1859" name="Shape 185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860" name="Shape 186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861" name="Shape 1861"/>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1862" name="Shape 1862"/>
          <p:cNvSpPr txBox="1"/>
          <p:nvPr/>
        </p:nvSpPr>
        <p:spPr>
          <a:xfrm>
            <a:off x="451100" y="1119600"/>
            <a:ext cx="8179800" cy="257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Senior Producer: </a:t>
            </a:r>
            <a:r>
              <a:rPr lang="en">
                <a:latin typeface="Roboto"/>
                <a:ea typeface="Roboto"/>
                <a:cs typeface="Roboto"/>
                <a:sym typeface="Roboto"/>
              </a:rPr>
              <a:t>“...our team’s planner will be reaching out...should only take 10 minutes or so…”</a:t>
            </a:r>
            <a:endParaRPr b="1">
              <a:latin typeface="Roboto"/>
              <a:ea typeface="Roboto"/>
              <a:cs typeface="Roboto"/>
              <a:sym typeface="Roboto"/>
            </a:endParaRPr>
          </a:p>
          <a:p>
            <a:pPr indent="0" lvl="0" marL="0" rtl="0" algn="just">
              <a:lnSpc>
                <a:spcPct val="115000"/>
              </a:lnSpc>
              <a:spcBef>
                <a:spcPts val="1600"/>
              </a:spcBef>
              <a:spcAft>
                <a:spcPts val="0"/>
              </a:spcAft>
              <a:buNone/>
            </a:pPr>
            <a:r>
              <a:rPr b="1" lang="en">
                <a:latin typeface="Roboto"/>
                <a:ea typeface="Roboto"/>
                <a:cs typeface="Roboto"/>
                <a:sym typeface="Roboto"/>
              </a:rPr>
              <a:t>Strategic Planner:</a:t>
            </a:r>
            <a:r>
              <a:rPr lang="en">
                <a:latin typeface="Roboto"/>
                <a:ea typeface="Roboto"/>
                <a:cs typeface="Roboto"/>
                <a:sym typeface="Roboto"/>
              </a:rPr>
              <a:t> “Hi Mr. Jones, this is &lt;&lt;Strategic Planner name&gt;&gt; from the Jones Team at &lt;&lt;firm name&gt;&gt;, did I catch you at an okay time?”</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“...should only take about 10-12 minutes...you don’t need to have this information down to the penny...your best guess estimate is fine...this information will just serve as a starting point for building our financial plan...we can always update this later down the road.”</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“...we will update this more at the meeting...we will always keep this information on record so in the future we will only have to update the figures...it becomes a living document.”</a:t>
            </a:r>
            <a:endParaRPr>
              <a:latin typeface="Roboto"/>
              <a:ea typeface="Roboto"/>
              <a:cs typeface="Roboto"/>
              <a:sym typeface="Roboto"/>
            </a:endParaRPr>
          </a:p>
        </p:txBody>
      </p:sp>
      <p:sp>
        <p:nvSpPr>
          <p:cNvPr id="1863" name="Shape 1863"/>
          <p:cNvSpPr txBox="1"/>
          <p:nvPr/>
        </p:nvSpPr>
        <p:spPr>
          <a:xfrm>
            <a:off x="465925" y="3959000"/>
            <a:ext cx="6129000" cy="8619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one page...it is helpful to have a physical copy of the Client Interview template in front of you as you interview the client on speaker phone — to keep your hands free. You may also want to let your team/office neighbors know not to disturb you/interrupt. Also turn on Do Not Disturb mode on your office phone so you are not interrupted.</a:t>
            </a:r>
            <a:endParaRPr sz="1000">
              <a:highlight>
                <a:srgbClr val="FFE599"/>
              </a:highlight>
              <a:latin typeface="Roboto"/>
              <a:ea typeface="Roboto"/>
              <a:cs typeface="Roboto"/>
              <a:sym typeface="Roboto"/>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7" name="Shape 1867"/>
        <p:cNvGrpSpPr/>
        <p:nvPr/>
      </p:nvGrpSpPr>
      <p:grpSpPr>
        <a:xfrm>
          <a:off x="0" y="0"/>
          <a:ext cx="0" cy="0"/>
          <a:chOff x="0" y="0"/>
          <a:chExt cx="0" cy="0"/>
        </a:xfrm>
      </p:grpSpPr>
      <p:sp>
        <p:nvSpPr>
          <p:cNvPr id="1868" name="Shape 1868"/>
          <p:cNvSpPr txBox="1"/>
          <p:nvPr>
            <p:ph type="title"/>
          </p:nvPr>
        </p:nvSpPr>
        <p:spPr>
          <a:xfrm>
            <a:off x="451100" y="4245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Client Interview (continued)</a:t>
            </a:r>
            <a:endParaRPr b="1">
              <a:solidFill>
                <a:srgbClr val="0B7743"/>
              </a:solidFill>
            </a:endParaRPr>
          </a:p>
        </p:txBody>
      </p:sp>
      <p:pic>
        <p:nvPicPr>
          <p:cNvPr id="1869" name="Shape 186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870" name="Shape 187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871" name="Shape 1871"/>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1872" name="Shape 1872"/>
          <p:cNvSpPr txBox="1"/>
          <p:nvPr/>
        </p:nvSpPr>
        <p:spPr>
          <a:xfrm>
            <a:off x="451100" y="1119600"/>
            <a:ext cx="8068800" cy="293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Strategic Planner: </a:t>
            </a:r>
            <a:r>
              <a:rPr lang="en">
                <a:latin typeface="Roboto"/>
                <a:ea typeface="Roboto"/>
                <a:cs typeface="Roboto"/>
                <a:sym typeface="Roboto"/>
              </a:rPr>
              <a:t>“...if you find any statements, you can always simply bring them to our meeting and we can update the information that day.”</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“Zillow.com, an online database, estimates your home to be valued at, would you say that’s a fair estimate” (demonstrates your preparedness).</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“..this information will always be on file with us, and we will update it annually for you — it becomes a living document you use to continuously track your progress to these goals.”</a:t>
            </a:r>
            <a:endParaRPr>
              <a:latin typeface="Roboto"/>
              <a:ea typeface="Roboto"/>
              <a:cs typeface="Roboto"/>
              <a:sym typeface="Roboto"/>
            </a:endParaRPr>
          </a:p>
        </p:txBody>
      </p:sp>
      <p:sp>
        <p:nvSpPr>
          <p:cNvPr id="1873" name="Shape 1873"/>
          <p:cNvSpPr txBox="1"/>
          <p:nvPr/>
        </p:nvSpPr>
        <p:spPr>
          <a:xfrm>
            <a:off x="465925" y="4062200"/>
            <a:ext cx="6129000" cy="7581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Can you find ways to transition this away from an information gathering conversation and into a “let me share what I’m reall trying to accomplish...what’s actually going on in our lives” conversation. Once you are able to personally connect with your clients at that level with these Client Interviews, you’ll know you have reached mastery.</a:t>
            </a:r>
            <a:endParaRPr sz="1000">
              <a:highlight>
                <a:srgbClr val="FFE599"/>
              </a:highlight>
              <a:latin typeface="Roboto"/>
              <a:ea typeface="Roboto"/>
              <a:cs typeface="Roboto"/>
              <a:sym typeface="Roboto"/>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77" name="Shape 1877"/>
        <p:cNvGrpSpPr/>
        <p:nvPr/>
      </p:nvGrpSpPr>
      <p:grpSpPr>
        <a:xfrm>
          <a:off x="0" y="0"/>
          <a:ext cx="0" cy="0"/>
          <a:chOff x="0" y="0"/>
          <a:chExt cx="0" cy="0"/>
        </a:xfrm>
      </p:grpSpPr>
      <p:sp>
        <p:nvSpPr>
          <p:cNvPr id="1878" name="Shape 1878"/>
          <p:cNvSpPr txBox="1"/>
          <p:nvPr>
            <p:ph type="title"/>
          </p:nvPr>
        </p:nvSpPr>
        <p:spPr>
          <a:xfrm>
            <a:off x="544600" y="1109250"/>
            <a:ext cx="80238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After the Client Interview —</a:t>
            </a:r>
            <a:endParaRPr b="1" sz="3600">
              <a:solidFill>
                <a:srgbClr val="0B7743"/>
              </a:solidFill>
            </a:endParaRPr>
          </a:p>
          <a:p>
            <a:pPr indent="0" lvl="0" marL="0" rtl="0" algn="ctr">
              <a:spcBef>
                <a:spcPts val="1000"/>
              </a:spcBef>
              <a:spcAft>
                <a:spcPts val="0"/>
              </a:spcAft>
              <a:buNone/>
            </a:pPr>
            <a:r>
              <a:rPr lang="en" sz="3600">
                <a:solidFill>
                  <a:srgbClr val="000000"/>
                </a:solidFill>
              </a:rPr>
              <a:t>You now have all you need to execute and master the three Trifecta reports.</a:t>
            </a:r>
            <a:endParaRPr sz="3600">
              <a:solidFill>
                <a:srgbClr val="00000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82" name="Shape 1882"/>
        <p:cNvGrpSpPr/>
        <p:nvPr/>
      </p:nvGrpSpPr>
      <p:grpSpPr>
        <a:xfrm>
          <a:off x="0" y="0"/>
          <a:ext cx="0" cy="0"/>
          <a:chOff x="0" y="0"/>
          <a:chExt cx="0" cy="0"/>
        </a:xfrm>
      </p:grpSpPr>
      <p:sp>
        <p:nvSpPr>
          <p:cNvPr id="1883" name="Shape 1883"/>
          <p:cNvSpPr txBox="1"/>
          <p:nvPr>
            <p:ph type="title"/>
          </p:nvPr>
        </p:nvSpPr>
        <p:spPr>
          <a:xfrm>
            <a:off x="369500" y="2304747"/>
            <a:ext cx="8222100" cy="838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3600">
                <a:solidFill>
                  <a:srgbClr val="000000"/>
                </a:solidFill>
                <a:latin typeface="Open Sans"/>
                <a:ea typeface="Open Sans"/>
                <a:cs typeface="Open Sans"/>
                <a:sym typeface="Open Sans"/>
              </a:rPr>
              <a:t>Organic Growth Trifecta™ Part 1 — </a:t>
            </a:r>
            <a:r>
              <a:rPr lang="en" sz="3600">
                <a:solidFill>
                  <a:srgbClr val="000000"/>
                </a:solidFill>
                <a:latin typeface="Open Sans"/>
                <a:ea typeface="Open Sans"/>
                <a:cs typeface="Open Sans"/>
                <a:sym typeface="Open Sans"/>
              </a:rPr>
              <a:t>Wealth Allocation Framework</a:t>
            </a:r>
            <a:endParaRPr sz="3600">
              <a:solidFill>
                <a:srgbClr val="000000"/>
              </a:solidFill>
              <a:latin typeface="Open Sans"/>
              <a:ea typeface="Open Sans"/>
              <a:cs typeface="Open Sans"/>
              <a:sym typeface="Open Sans"/>
            </a:endParaRPr>
          </a:p>
        </p:txBody>
      </p:sp>
      <p:pic>
        <p:nvPicPr>
          <p:cNvPr id="1884" name="Shape 188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885" name="Shape 188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pic>
        <p:nvPicPr>
          <p:cNvPr id="1890" name="Shape 1890"/>
          <p:cNvPicPr preferRelativeResize="0"/>
          <p:nvPr/>
        </p:nvPicPr>
        <p:blipFill rotWithShape="1">
          <a:blip r:embed="rId3">
            <a:alphaModFix/>
          </a:blip>
          <a:srcRect b="0" l="15343" r="19168" t="0"/>
          <a:stretch/>
        </p:blipFill>
        <p:spPr>
          <a:xfrm>
            <a:off x="458875" y="3674775"/>
            <a:ext cx="2601600" cy="1351275"/>
          </a:xfrm>
          <a:prstGeom prst="rect">
            <a:avLst/>
          </a:prstGeom>
          <a:noFill/>
          <a:ln>
            <a:noFill/>
          </a:ln>
        </p:spPr>
      </p:pic>
      <p:sp>
        <p:nvSpPr>
          <p:cNvPr id="1891" name="Shape 1891"/>
          <p:cNvSpPr txBox="1"/>
          <p:nvPr>
            <p:ph type="title"/>
          </p:nvPr>
        </p:nvSpPr>
        <p:spPr>
          <a:xfrm>
            <a:off x="387900" y="479400"/>
            <a:ext cx="7943100" cy="75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Introduction</a:t>
            </a:r>
            <a:endParaRPr b="1">
              <a:solidFill>
                <a:srgbClr val="0B7743"/>
              </a:solidFill>
            </a:endParaRPr>
          </a:p>
        </p:txBody>
      </p:sp>
      <p:sp>
        <p:nvSpPr>
          <p:cNvPr id="1892" name="Shape 1892"/>
          <p:cNvSpPr txBox="1"/>
          <p:nvPr>
            <p:ph idx="1" type="body"/>
          </p:nvPr>
        </p:nvSpPr>
        <p:spPr>
          <a:xfrm>
            <a:off x="387900" y="1008600"/>
            <a:ext cx="8132100" cy="24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300">
                <a:solidFill>
                  <a:srgbClr val="000000"/>
                </a:solidFill>
              </a:rPr>
              <a:t>P</a:t>
            </a:r>
            <a:r>
              <a:rPr i="1" lang="en" sz="1300">
                <a:solidFill>
                  <a:srgbClr val="000000"/>
                </a:solidFill>
              </a:rPr>
              <a:t>eople mentally “bucket” their money when thinking about finances — an i</a:t>
            </a:r>
            <a:r>
              <a:rPr i="1" lang="en" sz="1300">
                <a:solidFill>
                  <a:srgbClr val="000000"/>
                </a:solidFill>
              </a:rPr>
              <a:t>ncredibly powerful revelation.</a:t>
            </a:r>
            <a:r>
              <a:rPr i="1" lang="en" sz="1300">
                <a:solidFill>
                  <a:srgbClr val="000000"/>
                </a:solidFill>
              </a:rPr>
              <a:t>. Not only do clients bucket their finances based on the goal they’re trying to achieve; they bucket their assets based on their nature — does it provide a protection from anxiety, provide the high probability of maintaining one’s standing, or even the chance to substantially “move up in the world”?</a:t>
            </a:r>
            <a:endParaRPr i="1" sz="1300">
              <a:solidFill>
                <a:srgbClr val="000000"/>
              </a:solidFill>
            </a:endParaRPr>
          </a:p>
          <a:p>
            <a:pPr indent="0" lvl="0" marL="0" rtl="0">
              <a:spcBef>
                <a:spcPts val="1600"/>
              </a:spcBef>
              <a:spcAft>
                <a:spcPts val="1600"/>
              </a:spcAft>
              <a:buNone/>
            </a:pPr>
            <a:r>
              <a:rPr i="1" lang="en" sz="1300">
                <a:solidFill>
                  <a:srgbClr val="000000"/>
                </a:solidFill>
              </a:rPr>
              <a:t>The Wealth Allocation Framework and an accompanying Risk Allocation report perfectly fits this mold — it coincides with how investors actually think about their money — and organizes their net worth in a way that pivots your advisor-client dynamic; conversations becomes less about specific, index-comparative performance, and more about investment personality: how I “feel” about my financial goals and markets, and what investment mix will best help me achieve my goals, not simply beat an index.</a:t>
            </a:r>
            <a:endParaRPr i="1" sz="1300">
              <a:solidFill>
                <a:srgbClr val="000000"/>
              </a:solidFill>
            </a:endParaRPr>
          </a:p>
        </p:txBody>
      </p:sp>
      <p:sp>
        <p:nvSpPr>
          <p:cNvPr id="1893" name="Shape 1893"/>
          <p:cNvSpPr/>
          <p:nvPr/>
        </p:nvSpPr>
        <p:spPr>
          <a:xfrm>
            <a:off x="464100" y="3721950"/>
            <a:ext cx="2331600" cy="153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894" name="Shape 1894"/>
          <p:cNvPicPr preferRelativeResize="0"/>
          <p:nvPr/>
        </p:nvPicPr>
        <p:blipFill>
          <a:blip r:embed="rId4">
            <a:alphaModFix/>
          </a:blip>
          <a:stretch>
            <a:fillRect/>
          </a:stretch>
        </p:blipFill>
        <p:spPr>
          <a:xfrm>
            <a:off x="6805000" y="4587575"/>
            <a:ext cx="227237" cy="233175"/>
          </a:xfrm>
          <a:prstGeom prst="rect">
            <a:avLst/>
          </a:prstGeom>
          <a:noFill/>
          <a:ln>
            <a:noFill/>
          </a:ln>
        </p:spPr>
      </p:pic>
      <p:sp>
        <p:nvSpPr>
          <p:cNvPr id="1895" name="Shape 189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99" name="Shape 1899"/>
        <p:cNvGrpSpPr/>
        <p:nvPr/>
      </p:nvGrpSpPr>
      <p:grpSpPr>
        <a:xfrm>
          <a:off x="0" y="0"/>
          <a:ext cx="0" cy="0"/>
          <a:chOff x="0" y="0"/>
          <a:chExt cx="0" cy="0"/>
        </a:xfrm>
      </p:grpSpPr>
      <p:sp>
        <p:nvSpPr>
          <p:cNvPr id="1900" name="Shape 1900"/>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Classifying the three “risk buckets”</a:t>
            </a:r>
            <a:endParaRPr sz="3600">
              <a:solidFill>
                <a:srgbClr val="0B7743"/>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4" name="Shape 1904"/>
        <p:cNvGrpSpPr/>
        <p:nvPr/>
      </p:nvGrpSpPr>
      <p:grpSpPr>
        <a:xfrm>
          <a:off x="0" y="0"/>
          <a:ext cx="0" cy="0"/>
          <a:chOff x="0" y="0"/>
          <a:chExt cx="0" cy="0"/>
        </a:xfrm>
      </p:grpSpPr>
      <p:sp>
        <p:nvSpPr>
          <p:cNvPr id="1905" name="Shape 1905"/>
          <p:cNvSpPr txBox="1"/>
          <p:nvPr>
            <p:ph type="title"/>
          </p:nvPr>
        </p:nvSpPr>
        <p:spPr>
          <a:xfrm>
            <a:off x="311700" y="174600"/>
            <a:ext cx="7943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solidFill>
                  <a:srgbClr val="0B7743"/>
                </a:solidFill>
              </a:rPr>
              <a:t>Risk Bucket Classifications</a:t>
            </a:r>
            <a:endParaRPr b="1">
              <a:solidFill>
                <a:srgbClr val="0B7743"/>
              </a:solidFill>
            </a:endParaRPr>
          </a:p>
        </p:txBody>
      </p:sp>
      <p:sp>
        <p:nvSpPr>
          <p:cNvPr id="1906" name="Shape 1906"/>
          <p:cNvSpPr txBox="1"/>
          <p:nvPr>
            <p:ph idx="1" type="body"/>
          </p:nvPr>
        </p:nvSpPr>
        <p:spPr>
          <a:xfrm>
            <a:off x="311700" y="1008600"/>
            <a:ext cx="8341500" cy="310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rPr>
              <a:t>Let me first help you identify and bucket your client’s various assets.</a:t>
            </a:r>
            <a:endParaRPr sz="1100">
              <a:solidFill>
                <a:srgbClr val="000000"/>
              </a:solidFill>
            </a:endParaRPr>
          </a:p>
          <a:p>
            <a:pPr indent="0" lvl="0" marL="0" rtl="0" algn="just">
              <a:spcBef>
                <a:spcPts val="1600"/>
              </a:spcBef>
              <a:spcAft>
                <a:spcPts val="0"/>
              </a:spcAft>
              <a:buNone/>
            </a:pPr>
            <a:r>
              <a:rPr lang="en" sz="1100">
                <a:solidFill>
                  <a:srgbClr val="000000"/>
                </a:solidFill>
              </a:rPr>
              <a:t>Following the </a:t>
            </a:r>
            <a:r>
              <a:rPr b="1" lang="en" sz="1100">
                <a:solidFill>
                  <a:srgbClr val="000000"/>
                </a:solidFill>
              </a:rPr>
              <a:t>Client Interview</a:t>
            </a:r>
            <a:r>
              <a:rPr lang="en" sz="1100">
                <a:solidFill>
                  <a:srgbClr val="000000"/>
                </a:solidFill>
              </a:rPr>
              <a:t> (see pg. x), you will have all of the relevant financial information necessary to run any wealth management analysis including a Risk Allocation report, as well as a retirement projection/goal-funding analysis. For now we will focus on the Risk Allocation. After gathering the client data, the entirety of the client’s net worth, both liquid and illiquid assets, should be organized into a three tiered “statement”. The buckets along with their descriptions are as follows:</a:t>
            </a:r>
            <a:endParaRPr sz="1100">
              <a:solidFill>
                <a:srgbClr val="000000"/>
              </a:solidFill>
            </a:endParaRPr>
          </a:p>
          <a:p>
            <a:pPr indent="0" lvl="0" marL="0" rtl="0" algn="just">
              <a:spcBef>
                <a:spcPts val="1600"/>
              </a:spcBef>
              <a:spcAft>
                <a:spcPts val="0"/>
              </a:spcAft>
              <a:buNone/>
            </a:pPr>
            <a:r>
              <a:rPr b="1" lang="en" sz="1100">
                <a:solidFill>
                  <a:srgbClr val="0B7743"/>
                </a:solidFill>
              </a:rPr>
              <a:t>Personal Risk</a:t>
            </a:r>
            <a:r>
              <a:rPr lang="en" sz="1100">
                <a:solidFill>
                  <a:srgbClr val="000000"/>
                </a:solidFill>
              </a:rPr>
              <a:t>: </a:t>
            </a:r>
            <a:r>
              <a:rPr lang="en" sz="1100">
                <a:solidFill>
                  <a:srgbClr val="000000"/>
                </a:solidFill>
              </a:rPr>
              <a:t>assets that provide “peace of mind”; stable, low-risk, or “guaranteed” sources of income. (Remember, when calculating and organizing this type of statement, actual cash values are used — not income stream values. For example, if the client has a second home that he/she rents out for monthly income, the value of the home is reported in the statement, not the value of the monthly rent payment). This bucket is the client’s “safety net”. When thinking about these assets, when the market is in free-fall or is incredibly volatile, the client’s instinctual thought should be something like: “at least I know ‘these’ are unaffected”.</a:t>
            </a:r>
            <a:endParaRPr sz="1100">
              <a:solidFill>
                <a:srgbClr val="000000"/>
              </a:solidFill>
            </a:endParaRPr>
          </a:p>
          <a:p>
            <a:pPr indent="0" lvl="0" marL="0" rtl="0" algn="just">
              <a:spcBef>
                <a:spcPts val="1600"/>
              </a:spcBef>
              <a:spcAft>
                <a:spcPts val="1600"/>
              </a:spcAft>
              <a:buNone/>
            </a:pPr>
            <a:r>
              <a:rPr b="1" lang="en" sz="1100">
                <a:solidFill>
                  <a:srgbClr val="000000"/>
                </a:solidFill>
                <a:highlight>
                  <a:srgbClr val="FFE599"/>
                </a:highlight>
              </a:rPr>
              <a:t>The secret becomes selecting the right “mix” or percentage allocation between these three buckets that provides the client the peace of mind to weather any financial storm</a:t>
            </a:r>
            <a:r>
              <a:rPr lang="en" sz="1100">
                <a:solidFill>
                  <a:srgbClr val="000000"/>
                </a:solidFill>
              </a:rPr>
              <a:t> because as illustrated in Exhibit A, it’s not about your timing of the market, it about “time spent in the markets”. Put another way to drive it home: achieving financial returns to pursue meaningful goals comes down to the appropriate asset allocation and risk allocation blend to keep the client invested.</a:t>
            </a:r>
            <a:endParaRPr sz="1100">
              <a:solidFill>
                <a:srgbClr val="000000"/>
              </a:solidFill>
            </a:endParaRPr>
          </a:p>
        </p:txBody>
      </p:sp>
      <p:pic>
        <p:nvPicPr>
          <p:cNvPr id="1907" name="Shape 190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908" name="Shape 190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2" name="Shape 1912"/>
        <p:cNvGrpSpPr/>
        <p:nvPr/>
      </p:nvGrpSpPr>
      <p:grpSpPr>
        <a:xfrm>
          <a:off x="0" y="0"/>
          <a:ext cx="0" cy="0"/>
          <a:chOff x="0" y="0"/>
          <a:chExt cx="0" cy="0"/>
        </a:xfrm>
      </p:grpSpPr>
      <p:sp>
        <p:nvSpPr>
          <p:cNvPr id="1913" name="Shape 1913"/>
          <p:cNvSpPr txBox="1"/>
          <p:nvPr>
            <p:ph type="title"/>
          </p:nvPr>
        </p:nvSpPr>
        <p:spPr>
          <a:xfrm>
            <a:off x="311700" y="174600"/>
            <a:ext cx="7943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solidFill>
                  <a:srgbClr val="0B7743"/>
                </a:solidFill>
              </a:rPr>
              <a:t>Risk Bucket Classifications (continued)</a:t>
            </a:r>
            <a:endParaRPr b="1">
              <a:solidFill>
                <a:srgbClr val="0B7743"/>
              </a:solidFill>
            </a:endParaRPr>
          </a:p>
        </p:txBody>
      </p:sp>
      <p:sp>
        <p:nvSpPr>
          <p:cNvPr id="1914" name="Shape 1914"/>
          <p:cNvSpPr txBox="1"/>
          <p:nvPr>
            <p:ph idx="1" type="body"/>
          </p:nvPr>
        </p:nvSpPr>
        <p:spPr>
          <a:xfrm>
            <a:off x="311700" y="1084800"/>
            <a:ext cx="8486700" cy="362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rPr>
              <a:t>The second classification is the Market Risk bucket. </a:t>
            </a:r>
            <a:endParaRPr sz="1100">
              <a:solidFill>
                <a:srgbClr val="000000"/>
              </a:solidFill>
            </a:endParaRPr>
          </a:p>
          <a:p>
            <a:pPr indent="0" lvl="0" marL="0" rtl="0" algn="just">
              <a:spcBef>
                <a:spcPts val="1600"/>
              </a:spcBef>
              <a:spcAft>
                <a:spcPts val="0"/>
              </a:spcAft>
              <a:buNone/>
            </a:pPr>
            <a:r>
              <a:rPr b="1" lang="en" sz="1100">
                <a:solidFill>
                  <a:srgbClr val="1155CC"/>
                </a:solidFill>
              </a:rPr>
              <a:t>Market Risk: </a:t>
            </a:r>
            <a:r>
              <a:rPr lang="en" sz="1100">
                <a:solidFill>
                  <a:srgbClr val="000000"/>
                </a:solidFill>
              </a:rPr>
              <a:t> these are the client’s traditional equity/fixed income portfolio assets designed to beat-out inflation over their lifetime and achieve the historical returns associated with the stock market to pursue their retirement goals. These assets are your typical stock/bond portfolios, ETFs, mutual funds. (Important to note: when we think of “asset allocation” – a 60/40 portfolio — it is specifically in reference to this risk bucket. Put another way, the client may have a “conservative” overall Risk Allocation — heavy % allocation to Personal Risk (“safety net”) assets — and a moderate Asset Allocation (60% stocks, 40% bonds) within his Market Risk bucket. It is very important to delineate between these two concepts — Risk Allocation and Asset Allocation — and stress that the client needs to be aligned appropriately within both; additionally, the Pinnacle Club Advisor must drive home the fact that most wealth management advisors never discuss the topic of Risk Allocation — therefore differentiating yourself from the competition and endearing yourself to the client.</a:t>
            </a:r>
            <a:endParaRPr sz="1100">
              <a:solidFill>
                <a:srgbClr val="000000"/>
              </a:solidFill>
            </a:endParaRPr>
          </a:p>
          <a:p>
            <a:pPr indent="0" lvl="0" marL="0" rtl="0" algn="just">
              <a:spcBef>
                <a:spcPts val="1600"/>
              </a:spcBef>
              <a:spcAft>
                <a:spcPts val="1600"/>
              </a:spcAft>
              <a:buNone/>
            </a:pPr>
            <a:r>
              <a:rPr lang="en" sz="1100">
                <a:solidFill>
                  <a:srgbClr val="000000"/>
                </a:solidFill>
              </a:rPr>
              <a:t>For Rocket Advisors running a Digital Service Model™, this is a brief, opportune time to showcase the scaled investment solution for your Platinum/Gold client as outlined on pg. X. Continue to drive home “peace of mind” — not only are you balancing the client’s overall Risk Allocation across their entire net worth, but even the  individual pieces within the statement are balanced, and guided by your team — we remove all anxiety from them at every stage of the investment process. This is a level of organization that inspires confidence in your team’s guidance and relief for your client’s worry — everything is balanced, organized, systematized, understandable and on-track.</a:t>
            </a:r>
            <a:endParaRPr sz="1100">
              <a:solidFill>
                <a:srgbClr val="000000"/>
              </a:solidFill>
            </a:endParaRPr>
          </a:p>
        </p:txBody>
      </p:sp>
      <p:pic>
        <p:nvPicPr>
          <p:cNvPr id="1915" name="Shape 191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916" name="Shape 191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0" y="1051700"/>
            <a:ext cx="9144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000000"/>
                </a:solidFill>
              </a:rPr>
              <a:t>Overview: Book Segmentation</a:t>
            </a:r>
            <a:endParaRPr b="1" sz="3600">
              <a:solidFill>
                <a:srgbClr val="000000"/>
              </a:solidFill>
            </a:endParaRPr>
          </a:p>
        </p:txBody>
      </p:sp>
      <p:pic>
        <p:nvPicPr>
          <p:cNvPr id="296" name="Shape 296"/>
          <p:cNvPicPr preferRelativeResize="0"/>
          <p:nvPr/>
        </p:nvPicPr>
        <p:blipFill>
          <a:blip r:embed="rId3">
            <a:alphaModFix/>
          </a:blip>
          <a:stretch>
            <a:fillRect/>
          </a:stretch>
        </p:blipFill>
        <p:spPr>
          <a:xfrm>
            <a:off x="6843100" y="4739975"/>
            <a:ext cx="196225" cy="201363"/>
          </a:xfrm>
          <a:prstGeom prst="rect">
            <a:avLst/>
          </a:prstGeom>
          <a:noFill/>
          <a:ln>
            <a:noFill/>
          </a:ln>
        </p:spPr>
      </p:pic>
      <p:grpSp>
        <p:nvGrpSpPr>
          <p:cNvPr id="297" name="Shape 297"/>
          <p:cNvGrpSpPr/>
          <p:nvPr/>
        </p:nvGrpSpPr>
        <p:grpSpPr>
          <a:xfrm>
            <a:off x="6858000" y="2295575"/>
            <a:ext cx="2286000" cy="2847950"/>
            <a:chOff x="0" y="2295575"/>
            <a:chExt cx="2286000" cy="2847950"/>
          </a:xfrm>
        </p:grpSpPr>
        <p:grpSp>
          <p:nvGrpSpPr>
            <p:cNvPr id="298" name="Shape 298"/>
            <p:cNvGrpSpPr/>
            <p:nvPr/>
          </p:nvGrpSpPr>
          <p:grpSpPr>
            <a:xfrm>
              <a:off x="0" y="2295575"/>
              <a:ext cx="2286000" cy="2847950"/>
              <a:chOff x="0" y="2295575"/>
              <a:chExt cx="2286000" cy="2847950"/>
            </a:xfrm>
          </p:grpSpPr>
          <p:sp>
            <p:nvSpPr>
              <p:cNvPr id="299" name="Shape 299"/>
              <p:cNvSpPr/>
              <p:nvPr/>
            </p:nvSpPr>
            <p:spPr>
              <a:xfrm>
                <a:off x="0" y="2823925"/>
                <a:ext cx="2286000" cy="2319600"/>
              </a:xfrm>
              <a:prstGeom prst="rect">
                <a:avLst/>
              </a:prstGeom>
              <a:solidFill>
                <a:srgbClr val="F4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0" y="2295575"/>
                <a:ext cx="2286000" cy="53700"/>
              </a:xfrm>
              <a:prstGeom prst="rect">
                <a:avLst/>
              </a:prstGeom>
              <a:solidFill>
                <a:srgbClr val="F4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1" name="Shape 301"/>
            <p:cNvSpPr txBox="1"/>
            <p:nvPr/>
          </p:nvSpPr>
          <p:spPr>
            <a:xfrm>
              <a:off x="216305" y="2441100"/>
              <a:ext cx="14013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5E5E5E"/>
                  </a:solidFill>
                  <a:latin typeface="Roboto"/>
                  <a:ea typeface="Roboto"/>
                  <a:cs typeface="Roboto"/>
                  <a:sym typeface="Roboto"/>
                </a:rPr>
                <a:t>Clients we fire...</a:t>
              </a:r>
              <a:endParaRPr sz="1000">
                <a:solidFill>
                  <a:srgbClr val="5E5E5E"/>
                </a:solidFill>
                <a:latin typeface="Roboto"/>
                <a:ea typeface="Roboto"/>
                <a:cs typeface="Roboto"/>
                <a:sym typeface="Roboto"/>
              </a:endParaRPr>
            </a:p>
          </p:txBody>
        </p:sp>
        <p:sp>
          <p:nvSpPr>
            <p:cNvPr id="302" name="Shape 302"/>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5E5E5E"/>
                  </a:solidFill>
                  <a:latin typeface="Open Sans"/>
                  <a:ea typeface="Open Sans"/>
                  <a:cs typeface="Open Sans"/>
                  <a:sym typeface="Open Sans"/>
                </a:rPr>
                <a:t>Bronze Clients</a:t>
              </a:r>
              <a:endParaRPr b="1" sz="1200">
                <a:solidFill>
                  <a:srgbClr val="5E5E5E"/>
                </a:solidFill>
                <a:latin typeface="Open Sans"/>
                <a:ea typeface="Open Sans"/>
                <a:cs typeface="Open Sans"/>
                <a:sym typeface="Open Sans"/>
              </a:endParaRPr>
            </a:p>
            <a:p>
              <a:pPr indent="0" lvl="0" marL="0">
                <a:spcBef>
                  <a:spcPts val="0"/>
                </a:spcBef>
                <a:spcAft>
                  <a:spcPts val="0"/>
                </a:spcAft>
                <a:buNone/>
              </a:pPr>
              <a:r>
                <a:t/>
              </a:r>
              <a:endParaRPr b="1" sz="1200">
                <a:solidFill>
                  <a:srgbClr val="5E5E5E"/>
                </a:solidFill>
                <a:latin typeface="Roboto"/>
                <a:ea typeface="Roboto"/>
                <a:cs typeface="Roboto"/>
                <a:sym typeface="Roboto"/>
              </a:endParaRPr>
            </a:p>
          </p:txBody>
        </p:sp>
        <p:sp>
          <p:nvSpPr>
            <p:cNvPr id="303" name="Shape 303"/>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5E5E5E"/>
                  </a:solidFill>
                  <a:latin typeface="Open Sans"/>
                  <a:ea typeface="Open Sans"/>
                  <a:cs typeface="Open Sans"/>
                  <a:sym typeface="Open Sans"/>
                </a:rPr>
                <a:t>Fiduciary risks, unprofitable &amp; hinder scaling — released immediately, en masse.</a:t>
              </a:r>
              <a:endParaRPr sz="900">
                <a:solidFill>
                  <a:srgbClr val="5E5E5E"/>
                </a:solidFill>
                <a:latin typeface="Open Sans"/>
                <a:ea typeface="Open Sans"/>
                <a:cs typeface="Open Sans"/>
                <a:sym typeface="Open Sans"/>
              </a:endParaRPr>
            </a:p>
            <a:p>
              <a:pPr indent="0" lvl="0" marL="0">
                <a:lnSpc>
                  <a:spcPct val="115000"/>
                </a:lnSpc>
                <a:spcBef>
                  <a:spcPts val="1600"/>
                </a:spcBef>
                <a:spcAft>
                  <a:spcPts val="1600"/>
                </a:spcAft>
                <a:buNone/>
              </a:pPr>
              <a:r>
                <a:t/>
              </a:r>
              <a:endParaRPr sz="900">
                <a:solidFill>
                  <a:srgbClr val="5E5E5E"/>
                </a:solidFill>
                <a:latin typeface="Roboto"/>
                <a:ea typeface="Roboto"/>
                <a:cs typeface="Roboto"/>
                <a:sym typeface="Roboto"/>
              </a:endParaRPr>
            </a:p>
          </p:txBody>
        </p:sp>
      </p:grpSp>
      <p:grpSp>
        <p:nvGrpSpPr>
          <p:cNvPr id="304" name="Shape 304"/>
          <p:cNvGrpSpPr/>
          <p:nvPr/>
        </p:nvGrpSpPr>
        <p:grpSpPr>
          <a:xfrm>
            <a:off x="4572000" y="2295575"/>
            <a:ext cx="2286000" cy="2847950"/>
            <a:chOff x="0" y="2295575"/>
            <a:chExt cx="2286000" cy="2847950"/>
          </a:xfrm>
        </p:grpSpPr>
        <p:grpSp>
          <p:nvGrpSpPr>
            <p:cNvPr id="305" name="Shape 305"/>
            <p:cNvGrpSpPr/>
            <p:nvPr/>
          </p:nvGrpSpPr>
          <p:grpSpPr>
            <a:xfrm>
              <a:off x="0" y="2295575"/>
              <a:ext cx="2286000" cy="2847950"/>
              <a:chOff x="0" y="2295575"/>
              <a:chExt cx="2286000" cy="2847950"/>
            </a:xfrm>
          </p:grpSpPr>
          <p:sp>
            <p:nvSpPr>
              <p:cNvPr id="306" name="Shape 306"/>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8" name="Shape 308"/>
            <p:cNvSpPr txBox="1"/>
            <p:nvPr/>
          </p:nvSpPr>
          <p:spPr>
            <a:xfrm>
              <a:off x="216299" y="2441100"/>
              <a:ext cx="15216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5E5E5E"/>
                  </a:solidFill>
                  <a:latin typeface="Roboto"/>
                  <a:ea typeface="Roboto"/>
                  <a:cs typeface="Roboto"/>
                  <a:sym typeface="Roboto"/>
                </a:rPr>
                <a:t>Clients we leverage...</a:t>
              </a:r>
              <a:endParaRPr sz="1000">
                <a:solidFill>
                  <a:srgbClr val="5E5E5E"/>
                </a:solidFill>
                <a:latin typeface="Roboto"/>
                <a:ea typeface="Roboto"/>
                <a:cs typeface="Roboto"/>
                <a:sym typeface="Roboto"/>
              </a:endParaRPr>
            </a:p>
          </p:txBody>
        </p:sp>
        <p:sp>
          <p:nvSpPr>
            <p:cNvPr id="309" name="Shape 309"/>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5E5E5E"/>
                  </a:solidFill>
                  <a:latin typeface="Open Sans"/>
                  <a:ea typeface="Open Sans"/>
                  <a:cs typeface="Open Sans"/>
                  <a:sym typeface="Open Sans"/>
                </a:rPr>
                <a:t>Silver Clients</a:t>
              </a:r>
              <a:endParaRPr b="1" sz="1200">
                <a:solidFill>
                  <a:srgbClr val="5E5E5E"/>
                </a:solidFill>
                <a:latin typeface="Open Sans"/>
                <a:ea typeface="Open Sans"/>
                <a:cs typeface="Open Sans"/>
                <a:sym typeface="Open Sans"/>
              </a:endParaRPr>
            </a:p>
            <a:p>
              <a:pPr indent="0" lvl="0" marL="0">
                <a:spcBef>
                  <a:spcPts val="0"/>
                </a:spcBef>
                <a:spcAft>
                  <a:spcPts val="0"/>
                </a:spcAft>
                <a:buNone/>
              </a:pPr>
              <a:r>
                <a:t/>
              </a:r>
              <a:endParaRPr b="1" sz="1200">
                <a:solidFill>
                  <a:srgbClr val="5E5E5E"/>
                </a:solidFill>
                <a:latin typeface="Roboto"/>
                <a:ea typeface="Roboto"/>
                <a:cs typeface="Roboto"/>
                <a:sym typeface="Roboto"/>
              </a:endParaRPr>
            </a:p>
          </p:txBody>
        </p:sp>
        <p:sp>
          <p:nvSpPr>
            <p:cNvPr id="310" name="Shape 310"/>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rgbClr val="5E5E5E"/>
                  </a:solidFill>
                  <a:latin typeface="Open Sans"/>
                  <a:ea typeface="Open Sans"/>
                  <a:cs typeface="Open Sans"/>
                  <a:sym typeface="Open Sans"/>
                </a:rPr>
                <a:t>Managed by Strategic Planner for 12 months then either moved to Gold or released.</a:t>
              </a:r>
              <a:endParaRPr sz="900">
                <a:solidFill>
                  <a:srgbClr val="5E5E5E"/>
                </a:solidFill>
                <a:latin typeface="Open Sans"/>
                <a:ea typeface="Open Sans"/>
                <a:cs typeface="Open Sans"/>
                <a:sym typeface="Open Sans"/>
              </a:endParaRPr>
            </a:p>
            <a:p>
              <a:pPr indent="0" lvl="0" marL="0">
                <a:lnSpc>
                  <a:spcPct val="115000"/>
                </a:lnSpc>
                <a:spcBef>
                  <a:spcPts val="1600"/>
                </a:spcBef>
                <a:spcAft>
                  <a:spcPts val="1600"/>
                </a:spcAft>
                <a:buNone/>
              </a:pPr>
              <a:r>
                <a:t/>
              </a:r>
              <a:endParaRPr sz="900">
                <a:solidFill>
                  <a:srgbClr val="5E5E5E"/>
                </a:solidFill>
                <a:latin typeface="Roboto"/>
                <a:ea typeface="Roboto"/>
                <a:cs typeface="Roboto"/>
                <a:sym typeface="Roboto"/>
              </a:endParaRPr>
            </a:p>
          </p:txBody>
        </p:sp>
        <p:cxnSp>
          <p:nvCxnSpPr>
            <p:cNvPr id="311" name="Shape 311"/>
            <p:cNvCxnSpPr/>
            <p:nvPr/>
          </p:nvCxnSpPr>
          <p:spPr>
            <a:xfrm>
              <a:off x="2286000" y="2295575"/>
              <a:ext cx="0" cy="2837400"/>
            </a:xfrm>
            <a:prstGeom prst="straightConnector1">
              <a:avLst/>
            </a:prstGeom>
            <a:noFill/>
            <a:ln cap="flat" cmpd="sng" w="9525">
              <a:solidFill>
                <a:srgbClr val="D9D9D9"/>
              </a:solidFill>
              <a:prstDash val="dot"/>
              <a:round/>
              <a:headEnd len="med" w="med" type="none"/>
              <a:tailEnd len="med" w="med" type="none"/>
            </a:ln>
          </p:spPr>
        </p:cxnSp>
      </p:grpSp>
      <p:grpSp>
        <p:nvGrpSpPr>
          <p:cNvPr id="312" name="Shape 312"/>
          <p:cNvGrpSpPr/>
          <p:nvPr/>
        </p:nvGrpSpPr>
        <p:grpSpPr>
          <a:xfrm>
            <a:off x="2286000" y="2295575"/>
            <a:ext cx="2286000" cy="2847950"/>
            <a:chOff x="0" y="2295575"/>
            <a:chExt cx="2286000" cy="2847950"/>
          </a:xfrm>
        </p:grpSpPr>
        <p:grpSp>
          <p:nvGrpSpPr>
            <p:cNvPr id="313" name="Shape 313"/>
            <p:cNvGrpSpPr/>
            <p:nvPr/>
          </p:nvGrpSpPr>
          <p:grpSpPr>
            <a:xfrm>
              <a:off x="0" y="2295575"/>
              <a:ext cx="2286000" cy="2847950"/>
              <a:chOff x="0" y="2295575"/>
              <a:chExt cx="2286000" cy="2847950"/>
            </a:xfrm>
          </p:grpSpPr>
          <p:sp>
            <p:nvSpPr>
              <p:cNvPr id="314" name="Shape 314"/>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16" name="Shape 316"/>
            <p:cNvSpPr txBox="1"/>
            <p:nvPr/>
          </p:nvSpPr>
          <p:spPr>
            <a:xfrm>
              <a:off x="216304" y="2441100"/>
              <a:ext cx="12318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0C58D3"/>
                  </a:solidFill>
                  <a:latin typeface="Roboto"/>
                  <a:ea typeface="Roboto"/>
                  <a:cs typeface="Roboto"/>
                  <a:sym typeface="Roboto"/>
                </a:rPr>
                <a:t>Clients we keep...</a:t>
              </a:r>
              <a:endParaRPr sz="1000">
                <a:solidFill>
                  <a:srgbClr val="0C58D3"/>
                </a:solidFill>
                <a:latin typeface="Roboto"/>
                <a:ea typeface="Roboto"/>
                <a:cs typeface="Roboto"/>
                <a:sym typeface="Roboto"/>
              </a:endParaRPr>
            </a:p>
          </p:txBody>
        </p:sp>
        <p:sp>
          <p:nvSpPr>
            <p:cNvPr id="317" name="Shape 317"/>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chemeClr val="lt1"/>
                  </a:solidFill>
                  <a:latin typeface="Open Sans"/>
                  <a:ea typeface="Open Sans"/>
                  <a:cs typeface="Open Sans"/>
                  <a:sym typeface="Open Sans"/>
                </a:rPr>
                <a:t>Gold Clients</a:t>
              </a:r>
              <a:endParaRPr b="1" sz="1200">
                <a:solidFill>
                  <a:srgbClr val="FFFFFF"/>
                </a:solidFill>
                <a:latin typeface="Roboto"/>
                <a:ea typeface="Roboto"/>
                <a:cs typeface="Roboto"/>
                <a:sym typeface="Roboto"/>
              </a:endParaRPr>
            </a:p>
          </p:txBody>
        </p:sp>
        <p:sp>
          <p:nvSpPr>
            <p:cNvPr id="318" name="Shape 318"/>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900">
                  <a:solidFill>
                    <a:schemeClr val="lt1"/>
                  </a:solidFill>
                  <a:latin typeface="Open Sans"/>
                  <a:ea typeface="Open Sans"/>
                  <a:cs typeface="Open Sans"/>
                  <a:sym typeface="Open Sans"/>
                </a:rPr>
                <a:t>Require less effort, managed at scale, all possess Platinum potential.</a:t>
              </a:r>
              <a:endParaRPr sz="900">
                <a:solidFill>
                  <a:srgbClr val="FFFFFF"/>
                </a:solidFill>
                <a:latin typeface="Roboto"/>
                <a:ea typeface="Roboto"/>
                <a:cs typeface="Roboto"/>
                <a:sym typeface="Roboto"/>
              </a:endParaRPr>
            </a:p>
          </p:txBody>
        </p:sp>
        <p:cxnSp>
          <p:nvCxnSpPr>
            <p:cNvPr id="319" name="Shape 319"/>
            <p:cNvCxnSpPr/>
            <p:nvPr/>
          </p:nvCxnSpPr>
          <p:spPr>
            <a:xfrm>
              <a:off x="2286000" y="2295575"/>
              <a:ext cx="0" cy="2837400"/>
            </a:xfrm>
            <a:prstGeom prst="straightConnector1">
              <a:avLst/>
            </a:prstGeom>
            <a:noFill/>
            <a:ln cap="flat" cmpd="sng" w="9525">
              <a:solidFill>
                <a:srgbClr val="A1C3FA"/>
              </a:solidFill>
              <a:prstDash val="dot"/>
              <a:round/>
              <a:headEnd len="med" w="med" type="none"/>
              <a:tailEnd len="med" w="med" type="none"/>
            </a:ln>
          </p:spPr>
        </p:cxnSp>
      </p:grpSp>
      <p:grpSp>
        <p:nvGrpSpPr>
          <p:cNvPr id="320" name="Shape 320"/>
          <p:cNvGrpSpPr/>
          <p:nvPr/>
        </p:nvGrpSpPr>
        <p:grpSpPr>
          <a:xfrm>
            <a:off x="0" y="2295575"/>
            <a:ext cx="2286000" cy="2847950"/>
            <a:chOff x="0" y="2295575"/>
            <a:chExt cx="2286000" cy="2847950"/>
          </a:xfrm>
        </p:grpSpPr>
        <p:grpSp>
          <p:nvGrpSpPr>
            <p:cNvPr id="321" name="Shape 321"/>
            <p:cNvGrpSpPr/>
            <p:nvPr/>
          </p:nvGrpSpPr>
          <p:grpSpPr>
            <a:xfrm>
              <a:off x="0" y="2295575"/>
              <a:ext cx="2286000" cy="2847950"/>
              <a:chOff x="0" y="2295575"/>
              <a:chExt cx="2286000" cy="2847950"/>
            </a:xfrm>
          </p:grpSpPr>
          <p:sp>
            <p:nvSpPr>
              <p:cNvPr id="322" name="Shape 322"/>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4" name="Shape 324"/>
            <p:cNvSpPr txBox="1"/>
            <p:nvPr/>
          </p:nvSpPr>
          <p:spPr>
            <a:xfrm>
              <a:off x="216305" y="2441100"/>
              <a:ext cx="13701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0C58D3"/>
                  </a:solidFill>
                  <a:latin typeface="Roboto"/>
                  <a:ea typeface="Roboto"/>
                  <a:cs typeface="Roboto"/>
                  <a:sym typeface="Roboto"/>
                </a:rPr>
                <a:t>Clients we keep...</a:t>
              </a:r>
              <a:endParaRPr sz="1000">
                <a:solidFill>
                  <a:srgbClr val="0C58D3"/>
                </a:solidFill>
                <a:latin typeface="Roboto"/>
                <a:ea typeface="Roboto"/>
                <a:cs typeface="Roboto"/>
                <a:sym typeface="Roboto"/>
              </a:endParaRPr>
            </a:p>
          </p:txBody>
        </p:sp>
        <p:sp>
          <p:nvSpPr>
            <p:cNvPr id="325" name="Shape 32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chemeClr val="lt1"/>
                  </a:solidFill>
                  <a:latin typeface="Open Sans"/>
                  <a:ea typeface="Open Sans"/>
                  <a:cs typeface="Open Sans"/>
                  <a:sym typeface="Open Sans"/>
                </a:rPr>
                <a:t>Platinum Clients</a:t>
              </a:r>
              <a:endParaRPr b="1" sz="1200">
                <a:solidFill>
                  <a:srgbClr val="FFFFFF"/>
                </a:solidFill>
                <a:latin typeface="Roboto"/>
                <a:ea typeface="Roboto"/>
                <a:cs typeface="Roboto"/>
                <a:sym typeface="Roboto"/>
              </a:endParaRPr>
            </a:p>
          </p:txBody>
        </p:sp>
        <p:sp>
          <p:nvSpPr>
            <p:cNvPr id="326" name="Shape 326"/>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900">
                  <a:solidFill>
                    <a:schemeClr val="lt1"/>
                  </a:solidFill>
                  <a:latin typeface="Open Sans"/>
                  <a:ea typeface="Open Sans"/>
                  <a:cs typeface="Open Sans"/>
                  <a:sym typeface="Open Sans"/>
                </a:rPr>
                <a:t>The core of our production, practice &amp; business focus...</a:t>
              </a:r>
              <a:endParaRPr sz="900">
                <a:solidFill>
                  <a:srgbClr val="FFFFFF"/>
                </a:solidFill>
                <a:latin typeface="Roboto"/>
                <a:ea typeface="Roboto"/>
                <a:cs typeface="Roboto"/>
                <a:sym typeface="Roboto"/>
              </a:endParaRPr>
            </a:p>
          </p:txBody>
        </p:sp>
        <p:cxnSp>
          <p:nvCxnSpPr>
            <p:cNvPr id="327" name="Shape 327"/>
            <p:cNvCxnSpPr/>
            <p:nvPr/>
          </p:nvCxnSpPr>
          <p:spPr>
            <a:xfrm>
              <a:off x="2286000" y="2295575"/>
              <a:ext cx="0" cy="2837400"/>
            </a:xfrm>
            <a:prstGeom prst="straightConnector1">
              <a:avLst/>
            </a:prstGeom>
            <a:noFill/>
            <a:ln cap="flat" cmpd="sng" w="9525">
              <a:solidFill>
                <a:srgbClr val="A1C3FA"/>
              </a:solidFill>
              <a:prstDash val="dot"/>
              <a:round/>
              <a:headEnd len="med" w="med" type="none"/>
              <a:tailEnd len="med" w="med" type="none"/>
            </a:ln>
          </p:spPr>
        </p:cxnSp>
      </p:grpSp>
      <p:pic>
        <p:nvPicPr>
          <p:cNvPr id="328" name="Shape 328"/>
          <p:cNvPicPr preferRelativeResize="0"/>
          <p:nvPr/>
        </p:nvPicPr>
        <p:blipFill>
          <a:blip r:embed="rId4">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0" name="Shape 1920"/>
        <p:cNvGrpSpPr/>
        <p:nvPr/>
      </p:nvGrpSpPr>
      <p:grpSpPr>
        <a:xfrm>
          <a:off x="0" y="0"/>
          <a:ext cx="0" cy="0"/>
          <a:chOff x="0" y="0"/>
          <a:chExt cx="0" cy="0"/>
        </a:xfrm>
      </p:grpSpPr>
      <p:sp>
        <p:nvSpPr>
          <p:cNvPr id="1921" name="Shape 1921"/>
          <p:cNvSpPr txBox="1"/>
          <p:nvPr>
            <p:ph type="title"/>
          </p:nvPr>
        </p:nvSpPr>
        <p:spPr>
          <a:xfrm>
            <a:off x="311700" y="174600"/>
            <a:ext cx="7943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solidFill>
                  <a:srgbClr val="0B7743"/>
                </a:solidFill>
              </a:rPr>
              <a:t>Risk Bucket Classifications (continued)</a:t>
            </a:r>
            <a:endParaRPr b="1">
              <a:solidFill>
                <a:srgbClr val="0B7743"/>
              </a:solidFill>
            </a:endParaRPr>
          </a:p>
        </p:txBody>
      </p:sp>
      <p:sp>
        <p:nvSpPr>
          <p:cNvPr id="1922" name="Shape 1922"/>
          <p:cNvSpPr txBox="1"/>
          <p:nvPr>
            <p:ph idx="1" type="body"/>
          </p:nvPr>
        </p:nvSpPr>
        <p:spPr>
          <a:xfrm>
            <a:off x="311700" y="1084800"/>
            <a:ext cx="8402100" cy="362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rPr>
              <a:t>The third and final classification is the Aspirational Risk bucket.</a:t>
            </a:r>
            <a:endParaRPr sz="1100">
              <a:solidFill>
                <a:srgbClr val="000000"/>
              </a:solidFill>
            </a:endParaRPr>
          </a:p>
          <a:p>
            <a:pPr indent="0" lvl="0" marL="0" rtl="0" algn="just">
              <a:spcBef>
                <a:spcPts val="1600"/>
              </a:spcBef>
              <a:spcAft>
                <a:spcPts val="0"/>
              </a:spcAft>
              <a:buNone/>
            </a:pPr>
            <a:r>
              <a:rPr b="1" lang="en" sz="1100">
                <a:solidFill>
                  <a:srgbClr val="E7AE00"/>
                </a:solidFill>
              </a:rPr>
              <a:t>Aspirational Risk:</a:t>
            </a:r>
            <a:r>
              <a:rPr lang="en" sz="1100">
                <a:solidFill>
                  <a:srgbClr val="000000"/>
                </a:solidFill>
              </a:rPr>
              <a:t> put simply, these are “homerun” investment assets (i.e. speculative investment real estate, concentrated stock positions, etc.). The importance here is yet again, to showcase another piece of your toolset that differentiates you from your </a:t>
            </a:r>
            <a:r>
              <a:rPr lang="en" sz="1100">
                <a:solidFill>
                  <a:srgbClr val="000000"/>
                </a:solidFill>
              </a:rPr>
              <a:t>competitors</a:t>
            </a:r>
            <a:r>
              <a:rPr lang="en" sz="1100">
                <a:solidFill>
                  <a:srgbClr val="000000"/>
                </a:solidFill>
              </a:rPr>
              <a:t> in the eyes of your clients and prospects.. Instead of convincing the client to completely divest of a concentrated position accumulated over many years (not only has his/her shares accumulated, but also the mental and emotional attachment to the stock), you guide the client to tailor down the position to an acceptable range within his/her given Risk Allocation Profile. Perhaps their 20% of their entire net worth consists of low-basis APPL — let’s find a way to shave that position down to a more “Moderate Risk Allocation” and shift the proceeds into your Market Risk assets (a diversified portfolio — increasing your fee-based business). </a:t>
            </a:r>
            <a:endParaRPr sz="1100">
              <a:solidFill>
                <a:srgbClr val="000000"/>
              </a:solidFill>
            </a:endParaRPr>
          </a:p>
          <a:p>
            <a:pPr indent="0" lvl="0" marL="0" rtl="0" algn="just">
              <a:spcBef>
                <a:spcPts val="1600"/>
              </a:spcBef>
              <a:spcAft>
                <a:spcPts val="1600"/>
              </a:spcAft>
              <a:buNone/>
            </a:pPr>
            <a:r>
              <a:rPr lang="en" sz="1100">
                <a:solidFill>
                  <a:srgbClr val="000000"/>
                </a:solidFill>
              </a:rPr>
              <a:t>Again the client plainly perceives that you’re not making recommendations based solely on increasing your fee-based business, they view this as an advisor guiding them to make suitable investment decisions based on risk and behavioral finance. You respect their affinity for this stock, and the Wealth Allocation Framework allows them to keep their emotional and marketable investment in the company, however it is now within certain bounds, it is discussed within a behavioral framework, and it’s documented through reporting and meeting notes to cover yourself in terms of fiduciary responsibility.</a:t>
            </a:r>
            <a:endParaRPr sz="1100">
              <a:solidFill>
                <a:srgbClr val="000000"/>
              </a:solidFill>
            </a:endParaRPr>
          </a:p>
        </p:txBody>
      </p:sp>
      <p:pic>
        <p:nvPicPr>
          <p:cNvPr id="1923" name="Shape 192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924" name="Shape 192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8" name="Shape 1928"/>
        <p:cNvGrpSpPr/>
        <p:nvPr/>
      </p:nvGrpSpPr>
      <p:grpSpPr>
        <a:xfrm>
          <a:off x="0" y="0"/>
          <a:ext cx="0" cy="0"/>
          <a:chOff x="0" y="0"/>
          <a:chExt cx="0" cy="0"/>
        </a:xfrm>
      </p:grpSpPr>
      <p:sp>
        <p:nvSpPr>
          <p:cNvPr id="1929" name="Shape 1929"/>
          <p:cNvSpPr txBox="1"/>
          <p:nvPr>
            <p:ph type="title"/>
          </p:nvPr>
        </p:nvSpPr>
        <p:spPr>
          <a:xfrm>
            <a:off x="356250" y="403200"/>
            <a:ext cx="7943100" cy="50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Risk Bucket — Performance &amp; Risk Measurement</a:t>
            </a:r>
            <a:endParaRPr b="1" sz="1800">
              <a:solidFill>
                <a:srgbClr val="000000"/>
              </a:solidFill>
            </a:endParaRPr>
          </a:p>
        </p:txBody>
      </p:sp>
      <p:pic>
        <p:nvPicPr>
          <p:cNvPr id="1930" name="Shape 193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931" name="Shape 193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932" name="Shape 1932"/>
          <p:cNvGrpSpPr/>
          <p:nvPr/>
        </p:nvGrpSpPr>
        <p:grpSpPr>
          <a:xfrm>
            <a:off x="457198" y="1000224"/>
            <a:ext cx="2749601" cy="3130802"/>
            <a:chOff x="0" y="2295575"/>
            <a:chExt cx="2286000" cy="2857875"/>
          </a:xfrm>
        </p:grpSpPr>
        <p:grpSp>
          <p:nvGrpSpPr>
            <p:cNvPr id="1933" name="Shape 1933"/>
            <p:cNvGrpSpPr/>
            <p:nvPr/>
          </p:nvGrpSpPr>
          <p:grpSpPr>
            <a:xfrm>
              <a:off x="0" y="2295575"/>
              <a:ext cx="2286000" cy="2857875"/>
              <a:chOff x="0" y="2295575"/>
              <a:chExt cx="2286000" cy="2857875"/>
            </a:xfrm>
          </p:grpSpPr>
          <p:grpSp>
            <p:nvGrpSpPr>
              <p:cNvPr id="1934" name="Shape 1934"/>
              <p:cNvGrpSpPr/>
              <p:nvPr/>
            </p:nvGrpSpPr>
            <p:grpSpPr>
              <a:xfrm>
                <a:off x="0" y="2295575"/>
                <a:ext cx="2286000" cy="2857875"/>
                <a:chOff x="0" y="2295575"/>
                <a:chExt cx="2286000" cy="2857875"/>
              </a:xfrm>
            </p:grpSpPr>
            <p:sp>
              <p:nvSpPr>
                <p:cNvPr id="1935" name="Shape 1935"/>
                <p:cNvSpPr/>
                <p:nvPr/>
              </p:nvSpPr>
              <p:spPr>
                <a:xfrm>
                  <a:off x="0" y="2823930"/>
                  <a:ext cx="2286000" cy="2309100"/>
                </a:xfrm>
                <a:prstGeom prst="rect">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6" name="Shape 1936"/>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1937" name="Shape 1937"/>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38" name="Shape 1938"/>
              <p:cNvSpPr txBox="1"/>
              <p:nvPr/>
            </p:nvSpPr>
            <p:spPr>
              <a:xfrm>
                <a:off x="216304" y="2349275"/>
                <a:ext cx="12315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6AA84F"/>
                    </a:solidFill>
                    <a:latin typeface="Roboto"/>
                    <a:ea typeface="Roboto"/>
                    <a:cs typeface="Roboto"/>
                    <a:sym typeface="Roboto"/>
                  </a:rPr>
                  <a:t>Personal Risk</a:t>
                </a:r>
                <a:endParaRPr b="1" sz="1100">
                  <a:solidFill>
                    <a:srgbClr val="6AA84F"/>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Protect Lifestyle</a:t>
                </a:r>
                <a:endParaRPr i="1" sz="1000">
                  <a:latin typeface="Roboto"/>
                  <a:ea typeface="Roboto"/>
                  <a:cs typeface="Roboto"/>
                  <a:sym typeface="Roboto"/>
                </a:endParaRPr>
              </a:p>
            </p:txBody>
          </p:sp>
          <p:sp>
            <p:nvSpPr>
              <p:cNvPr id="1939" name="Shape 1939"/>
              <p:cNvSpPr txBox="1"/>
              <p:nvPr/>
            </p:nvSpPr>
            <p:spPr>
              <a:xfrm>
                <a:off x="216300"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Protective Assets</a:t>
                </a:r>
                <a:endParaRPr b="1" sz="1200">
                  <a:latin typeface="Roboto"/>
                  <a:ea typeface="Roboto"/>
                  <a:cs typeface="Roboto"/>
                  <a:sym typeface="Roboto"/>
                </a:endParaRPr>
              </a:p>
            </p:txBody>
          </p:sp>
          <p:sp>
            <p:nvSpPr>
              <p:cNvPr id="1940" name="Shape 1940"/>
              <p:cNvSpPr txBox="1"/>
              <p:nvPr/>
            </p:nvSpPr>
            <p:spPr>
              <a:xfrm>
                <a:off x="216300" y="3065393"/>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900">
                    <a:latin typeface="Roboto"/>
                    <a:ea typeface="Roboto"/>
                    <a:cs typeface="Roboto"/>
                    <a:sym typeface="Roboto"/>
                  </a:rPr>
                  <a:t>Expected Performance</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Below market returns for below market risks</a:t>
                </a:r>
                <a:endParaRPr i="1" sz="900">
                  <a:latin typeface="Roboto"/>
                  <a:ea typeface="Roboto"/>
                  <a:cs typeface="Roboto"/>
                  <a:sym typeface="Roboto"/>
                </a:endParaRPr>
              </a:p>
              <a:p>
                <a:pPr indent="0" lvl="0" marL="0" rtl="0">
                  <a:lnSpc>
                    <a:spcPct val="115000"/>
                  </a:lnSpc>
                  <a:spcBef>
                    <a:spcPts val="1000"/>
                  </a:spcBef>
                  <a:spcAft>
                    <a:spcPts val="0"/>
                  </a:spcAft>
                  <a:buSzPts val="1100"/>
                  <a:buNone/>
                </a:pPr>
                <a:r>
                  <a:rPr b="1" lang="en" sz="900">
                    <a:latin typeface="Roboto"/>
                    <a:ea typeface="Roboto"/>
                    <a:cs typeface="Roboto"/>
                    <a:sym typeface="Roboto"/>
                  </a:rPr>
                  <a:t>Sample Benchmarks</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Consumer price inflation three-month LIBOR</a:t>
                </a:r>
                <a:endParaRPr i="1" sz="900">
                  <a:latin typeface="Roboto"/>
                  <a:ea typeface="Roboto"/>
                  <a:cs typeface="Roboto"/>
                  <a:sym typeface="Roboto"/>
                </a:endParaRPr>
              </a:p>
              <a:p>
                <a:pPr indent="0" lvl="0" marL="0" rtl="0">
                  <a:lnSpc>
                    <a:spcPct val="115000"/>
                  </a:lnSpc>
                  <a:spcBef>
                    <a:spcPts val="1000"/>
                  </a:spcBef>
                  <a:spcAft>
                    <a:spcPts val="0"/>
                  </a:spcAft>
                  <a:buSzPts val="1100"/>
                  <a:buNone/>
                </a:pPr>
                <a:r>
                  <a:rPr b="1" lang="en" sz="900">
                    <a:latin typeface="Roboto"/>
                    <a:ea typeface="Roboto"/>
                    <a:cs typeface="Roboto"/>
                    <a:sym typeface="Roboto"/>
                  </a:rPr>
                  <a:t>Risk Measures</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Downside risk</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Scenario analysis</a:t>
                </a:r>
                <a:endParaRPr i="1" sz="900">
                  <a:latin typeface="Roboto"/>
                  <a:ea typeface="Roboto"/>
                  <a:cs typeface="Roboto"/>
                  <a:sym typeface="Roboto"/>
                </a:endParaRPr>
              </a:p>
            </p:txBody>
          </p:sp>
        </p:grpSp>
        <p:cxnSp>
          <p:nvCxnSpPr>
            <p:cNvPr id="1941" name="Shape 1941"/>
            <p:cNvCxnSpPr/>
            <p:nvPr/>
          </p:nvCxnSpPr>
          <p:spPr>
            <a:xfrm>
              <a:off x="2286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1942" name="Shape 1942"/>
          <p:cNvGrpSpPr/>
          <p:nvPr/>
        </p:nvGrpSpPr>
        <p:grpSpPr>
          <a:xfrm>
            <a:off x="3206799" y="1000224"/>
            <a:ext cx="2749601" cy="3130802"/>
            <a:chOff x="2286000" y="2295575"/>
            <a:chExt cx="2286000" cy="2857875"/>
          </a:xfrm>
        </p:grpSpPr>
        <p:grpSp>
          <p:nvGrpSpPr>
            <p:cNvPr id="1943" name="Shape 1943"/>
            <p:cNvGrpSpPr/>
            <p:nvPr/>
          </p:nvGrpSpPr>
          <p:grpSpPr>
            <a:xfrm>
              <a:off x="2286000" y="2295575"/>
              <a:ext cx="2286000" cy="2857875"/>
              <a:chOff x="2286000" y="2295575"/>
              <a:chExt cx="2286000" cy="2857875"/>
            </a:xfrm>
          </p:grpSpPr>
          <p:grpSp>
            <p:nvGrpSpPr>
              <p:cNvPr id="1944" name="Shape 1944"/>
              <p:cNvGrpSpPr/>
              <p:nvPr/>
            </p:nvGrpSpPr>
            <p:grpSpPr>
              <a:xfrm>
                <a:off x="2286000" y="2295575"/>
                <a:ext cx="2286000" cy="2857875"/>
                <a:chOff x="0" y="2295575"/>
                <a:chExt cx="2286000" cy="2857875"/>
              </a:xfrm>
            </p:grpSpPr>
            <p:sp>
              <p:nvSpPr>
                <p:cNvPr id="1945" name="Shape 1945"/>
                <p:cNvSpPr/>
                <p:nvPr/>
              </p:nvSpPr>
              <p:spPr>
                <a:xfrm>
                  <a:off x="0" y="2823930"/>
                  <a:ext cx="2286000" cy="2309100"/>
                </a:xfrm>
                <a:prstGeom prst="rect">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6" name="Shape 1946"/>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1947" name="Shape 1947"/>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48" name="Shape 1948"/>
              <p:cNvSpPr txBox="1"/>
              <p:nvPr/>
            </p:nvSpPr>
            <p:spPr>
              <a:xfrm>
                <a:off x="2502299" y="2349275"/>
                <a:ext cx="14376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3C78D8"/>
                    </a:solidFill>
                    <a:latin typeface="Roboto"/>
                    <a:ea typeface="Roboto"/>
                    <a:cs typeface="Roboto"/>
                    <a:sym typeface="Roboto"/>
                  </a:rPr>
                  <a:t>Market Risk</a:t>
                </a:r>
                <a:endParaRPr b="1" sz="1100">
                  <a:solidFill>
                    <a:srgbClr val="3C78D8"/>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Maintain Lifestyle</a:t>
                </a:r>
                <a:endParaRPr i="1" sz="1000">
                  <a:latin typeface="Roboto"/>
                  <a:ea typeface="Roboto"/>
                  <a:cs typeface="Roboto"/>
                  <a:sym typeface="Roboto"/>
                </a:endParaRPr>
              </a:p>
            </p:txBody>
          </p:sp>
          <p:sp>
            <p:nvSpPr>
              <p:cNvPr id="1949" name="Shape 1949"/>
              <p:cNvSpPr txBox="1"/>
              <p:nvPr/>
            </p:nvSpPr>
            <p:spPr>
              <a:xfrm>
                <a:off x="2502300" y="2823915"/>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Market Assets</a:t>
                </a:r>
                <a:endParaRPr b="1" sz="1200">
                  <a:latin typeface="Roboto"/>
                  <a:ea typeface="Roboto"/>
                  <a:cs typeface="Roboto"/>
                  <a:sym typeface="Roboto"/>
                </a:endParaRPr>
              </a:p>
            </p:txBody>
          </p:sp>
          <p:sp>
            <p:nvSpPr>
              <p:cNvPr id="1950" name="Shape 1950"/>
              <p:cNvSpPr txBox="1"/>
              <p:nvPr/>
            </p:nvSpPr>
            <p:spPr>
              <a:xfrm>
                <a:off x="2502300" y="3065393"/>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900">
                    <a:latin typeface="Roboto"/>
                    <a:ea typeface="Roboto"/>
                    <a:cs typeface="Roboto"/>
                    <a:sym typeface="Roboto"/>
                  </a:rPr>
                  <a:t>Expected Performance</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Market returns and market risks</a:t>
                </a:r>
                <a:endParaRPr i="1" sz="900">
                  <a:latin typeface="Roboto"/>
                  <a:ea typeface="Roboto"/>
                  <a:cs typeface="Roboto"/>
                  <a:sym typeface="Roboto"/>
                </a:endParaRPr>
              </a:p>
              <a:p>
                <a:pPr indent="0" lvl="0" marL="0" rtl="0">
                  <a:lnSpc>
                    <a:spcPct val="115000"/>
                  </a:lnSpc>
                  <a:spcBef>
                    <a:spcPts val="1000"/>
                  </a:spcBef>
                  <a:spcAft>
                    <a:spcPts val="0"/>
                  </a:spcAft>
                  <a:buSzPts val="1100"/>
                  <a:buNone/>
                </a:pPr>
                <a:r>
                  <a:rPr b="1" lang="en" sz="900">
                    <a:latin typeface="Roboto"/>
                    <a:ea typeface="Roboto"/>
                    <a:cs typeface="Roboto"/>
                    <a:sym typeface="Roboto"/>
                  </a:rPr>
                  <a:t>Sample Benchmarks</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S&amp;P 500</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Lehman Agg. Bond</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MSCI World Index</a:t>
                </a:r>
                <a:endParaRPr i="1" sz="900">
                  <a:latin typeface="Roboto"/>
                  <a:ea typeface="Roboto"/>
                  <a:cs typeface="Roboto"/>
                  <a:sym typeface="Roboto"/>
                </a:endParaRPr>
              </a:p>
              <a:p>
                <a:pPr indent="0" lvl="0" marL="0" rtl="0">
                  <a:lnSpc>
                    <a:spcPct val="115000"/>
                  </a:lnSpc>
                  <a:spcBef>
                    <a:spcPts val="1000"/>
                  </a:spcBef>
                  <a:spcAft>
                    <a:spcPts val="0"/>
                  </a:spcAft>
                  <a:buSzPts val="1100"/>
                  <a:buNone/>
                </a:pPr>
                <a:r>
                  <a:rPr b="1" lang="en" sz="900">
                    <a:latin typeface="Roboto"/>
                    <a:ea typeface="Roboto"/>
                    <a:cs typeface="Roboto"/>
                    <a:sym typeface="Roboto"/>
                  </a:rPr>
                  <a:t>Risk Measures</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Standard Deviation</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Sharpe ratio</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Beta</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Scenario analysis</a:t>
                </a:r>
                <a:endParaRPr i="1" sz="900">
                  <a:latin typeface="Roboto"/>
                  <a:ea typeface="Roboto"/>
                  <a:cs typeface="Roboto"/>
                  <a:sym typeface="Roboto"/>
                </a:endParaRPr>
              </a:p>
            </p:txBody>
          </p:sp>
        </p:grpSp>
        <p:cxnSp>
          <p:nvCxnSpPr>
            <p:cNvPr id="1951" name="Shape 1951"/>
            <p:cNvCxnSpPr/>
            <p:nvPr/>
          </p:nvCxnSpPr>
          <p:spPr>
            <a:xfrm>
              <a:off x="4572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1952" name="Shape 1952"/>
          <p:cNvGrpSpPr/>
          <p:nvPr/>
        </p:nvGrpSpPr>
        <p:grpSpPr>
          <a:xfrm>
            <a:off x="5956400" y="1000224"/>
            <a:ext cx="2749601" cy="3130802"/>
            <a:chOff x="4572000" y="2295575"/>
            <a:chExt cx="2286000" cy="2857875"/>
          </a:xfrm>
        </p:grpSpPr>
        <p:grpSp>
          <p:nvGrpSpPr>
            <p:cNvPr id="1953" name="Shape 1953"/>
            <p:cNvGrpSpPr/>
            <p:nvPr/>
          </p:nvGrpSpPr>
          <p:grpSpPr>
            <a:xfrm>
              <a:off x="4572000" y="2295575"/>
              <a:ext cx="2286000" cy="2857875"/>
              <a:chOff x="4572000" y="2295575"/>
              <a:chExt cx="2286000" cy="2857875"/>
            </a:xfrm>
          </p:grpSpPr>
          <p:grpSp>
            <p:nvGrpSpPr>
              <p:cNvPr id="1954" name="Shape 1954"/>
              <p:cNvGrpSpPr/>
              <p:nvPr/>
            </p:nvGrpSpPr>
            <p:grpSpPr>
              <a:xfrm>
                <a:off x="4572000" y="2295575"/>
                <a:ext cx="2286000" cy="2857875"/>
                <a:chOff x="0" y="2295575"/>
                <a:chExt cx="2286000" cy="2857875"/>
              </a:xfrm>
            </p:grpSpPr>
            <p:sp>
              <p:nvSpPr>
                <p:cNvPr id="1955" name="Shape 1955"/>
                <p:cNvSpPr/>
                <p:nvPr/>
              </p:nvSpPr>
              <p:spPr>
                <a:xfrm>
                  <a:off x="0" y="2823930"/>
                  <a:ext cx="2286000" cy="2309100"/>
                </a:xfrm>
                <a:prstGeom prst="rect">
                  <a:avLst/>
                </a:prstGeom>
                <a:solidFill>
                  <a:srgbClr val="FFF2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6" name="Shape 1956"/>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1957" name="Shape 1957"/>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58" name="Shape 1958"/>
              <p:cNvSpPr txBox="1"/>
              <p:nvPr/>
            </p:nvSpPr>
            <p:spPr>
              <a:xfrm>
                <a:off x="4788306" y="2349275"/>
                <a:ext cx="14289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F1C232"/>
                    </a:solidFill>
                    <a:latin typeface="Roboto"/>
                    <a:ea typeface="Roboto"/>
                    <a:cs typeface="Roboto"/>
                    <a:sym typeface="Roboto"/>
                  </a:rPr>
                  <a:t>Aspirational Risk</a:t>
                </a:r>
                <a:endParaRPr b="1" sz="1100">
                  <a:solidFill>
                    <a:srgbClr val="F1C232"/>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Enhance Lifestyle</a:t>
                </a:r>
                <a:endParaRPr i="1" sz="1000">
                  <a:latin typeface="Roboto"/>
                  <a:ea typeface="Roboto"/>
                  <a:cs typeface="Roboto"/>
                  <a:sym typeface="Roboto"/>
                </a:endParaRPr>
              </a:p>
            </p:txBody>
          </p:sp>
          <p:sp>
            <p:nvSpPr>
              <p:cNvPr id="1959" name="Shape 1959"/>
              <p:cNvSpPr txBox="1"/>
              <p:nvPr/>
            </p:nvSpPr>
            <p:spPr>
              <a:xfrm>
                <a:off x="4788300"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Aspirational Assets</a:t>
                </a:r>
                <a:endParaRPr b="1" sz="1200">
                  <a:latin typeface="Roboto"/>
                  <a:ea typeface="Roboto"/>
                  <a:cs typeface="Roboto"/>
                  <a:sym typeface="Roboto"/>
                </a:endParaRPr>
              </a:p>
            </p:txBody>
          </p:sp>
          <p:sp>
            <p:nvSpPr>
              <p:cNvPr id="1960" name="Shape 1960"/>
              <p:cNvSpPr txBox="1"/>
              <p:nvPr/>
            </p:nvSpPr>
            <p:spPr>
              <a:xfrm>
                <a:off x="4788300" y="3065393"/>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900">
                    <a:latin typeface="Roboto"/>
                    <a:ea typeface="Roboto"/>
                    <a:cs typeface="Roboto"/>
                    <a:sym typeface="Roboto"/>
                  </a:rPr>
                  <a:t>Expect Performance</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Above market returns with high targeted risks</a:t>
                </a:r>
                <a:endParaRPr i="1" sz="900">
                  <a:latin typeface="Roboto"/>
                  <a:ea typeface="Roboto"/>
                  <a:cs typeface="Roboto"/>
                  <a:sym typeface="Roboto"/>
                </a:endParaRPr>
              </a:p>
              <a:p>
                <a:pPr indent="0" lvl="0" marL="0" rtl="0">
                  <a:lnSpc>
                    <a:spcPct val="115000"/>
                  </a:lnSpc>
                  <a:spcBef>
                    <a:spcPts val="1000"/>
                  </a:spcBef>
                  <a:spcAft>
                    <a:spcPts val="0"/>
                  </a:spcAft>
                  <a:buSzPts val="1100"/>
                  <a:buNone/>
                </a:pPr>
                <a:r>
                  <a:rPr b="1" lang="en" sz="900">
                    <a:latin typeface="Roboto"/>
                    <a:ea typeface="Roboto"/>
                    <a:cs typeface="Roboto"/>
                    <a:sym typeface="Roboto"/>
                  </a:rPr>
                  <a:t>Sample Benchmarks</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CLEW Index</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Absolute return value</a:t>
                </a:r>
                <a:endParaRPr i="1" sz="900">
                  <a:latin typeface="Roboto"/>
                  <a:ea typeface="Roboto"/>
                  <a:cs typeface="Roboto"/>
                  <a:sym typeface="Roboto"/>
                </a:endParaRPr>
              </a:p>
              <a:p>
                <a:pPr indent="0" lvl="0" marL="0" rtl="0">
                  <a:lnSpc>
                    <a:spcPct val="115000"/>
                  </a:lnSpc>
                  <a:spcBef>
                    <a:spcPts val="1000"/>
                  </a:spcBef>
                  <a:spcAft>
                    <a:spcPts val="0"/>
                  </a:spcAft>
                  <a:buSzPts val="1100"/>
                  <a:buNone/>
                </a:pPr>
                <a:r>
                  <a:rPr b="1" lang="en" sz="900">
                    <a:latin typeface="Roboto"/>
                    <a:ea typeface="Roboto"/>
                    <a:cs typeface="Roboto"/>
                    <a:sym typeface="Roboto"/>
                  </a:rPr>
                  <a:t>Risk Measures</a:t>
                </a:r>
                <a:endParaRPr b="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Upside return measures</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Manager alpha</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Scenario Analysis</a:t>
                </a:r>
                <a:endParaRPr i="1" sz="900">
                  <a:latin typeface="Roboto"/>
                  <a:ea typeface="Roboto"/>
                  <a:cs typeface="Roboto"/>
                  <a:sym typeface="Roboto"/>
                </a:endParaRPr>
              </a:p>
            </p:txBody>
          </p:sp>
        </p:grpSp>
        <p:cxnSp>
          <p:nvCxnSpPr>
            <p:cNvPr id="1961" name="Shape 1961"/>
            <p:cNvCxnSpPr/>
            <p:nvPr/>
          </p:nvCxnSpPr>
          <p:spPr>
            <a:xfrm>
              <a:off x="6858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1962" name="Shape 1962"/>
          <p:cNvGrpSpPr/>
          <p:nvPr/>
        </p:nvGrpSpPr>
        <p:grpSpPr>
          <a:xfrm>
            <a:off x="457174" y="3970274"/>
            <a:ext cx="9026123" cy="346500"/>
            <a:chOff x="465925" y="4131025"/>
            <a:chExt cx="8691500" cy="346500"/>
          </a:xfrm>
        </p:grpSpPr>
        <p:sp>
          <p:nvSpPr>
            <p:cNvPr id="1963" name="Shape 1963"/>
            <p:cNvSpPr/>
            <p:nvPr/>
          </p:nvSpPr>
          <p:spPr>
            <a:xfrm>
              <a:off x="465925" y="4131025"/>
              <a:ext cx="7943100" cy="346500"/>
            </a:xfrm>
            <a:prstGeom prst="leftRightArrow">
              <a:avLst>
                <a:gd fmla="val 50000" name="adj1"/>
                <a:gd fmla="val 50000" name="adj2"/>
              </a:avLst>
            </a:prstGeom>
            <a:solidFill>
              <a:srgbClr val="085631"/>
            </a:solidFill>
            <a:ln cap="flat" cmpd="sng" w="952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Risk/Return Spectrum</a:t>
              </a:r>
              <a:endParaRPr sz="1000">
                <a:solidFill>
                  <a:schemeClr val="lt1"/>
                </a:solidFill>
                <a:latin typeface="Roboto"/>
                <a:ea typeface="Roboto"/>
                <a:cs typeface="Roboto"/>
                <a:sym typeface="Roboto"/>
              </a:endParaRPr>
            </a:p>
          </p:txBody>
        </p:sp>
        <p:sp>
          <p:nvSpPr>
            <p:cNvPr id="1964" name="Shape 1964"/>
            <p:cNvSpPr txBox="1"/>
            <p:nvPr/>
          </p:nvSpPr>
          <p:spPr>
            <a:xfrm>
              <a:off x="6857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Low</a:t>
              </a:r>
              <a:endParaRPr sz="1000">
                <a:solidFill>
                  <a:schemeClr val="lt1"/>
                </a:solidFill>
                <a:latin typeface="Roboto"/>
                <a:ea typeface="Roboto"/>
                <a:cs typeface="Roboto"/>
                <a:sym typeface="Roboto"/>
              </a:endParaRPr>
            </a:p>
          </p:txBody>
        </p:sp>
        <p:sp>
          <p:nvSpPr>
            <p:cNvPr id="1965" name="Shape 1965"/>
            <p:cNvSpPr txBox="1"/>
            <p:nvPr/>
          </p:nvSpPr>
          <p:spPr>
            <a:xfrm>
              <a:off x="76961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gr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9" name="Shape 1969"/>
        <p:cNvGrpSpPr/>
        <p:nvPr/>
      </p:nvGrpSpPr>
      <p:grpSpPr>
        <a:xfrm>
          <a:off x="0" y="0"/>
          <a:ext cx="0" cy="0"/>
          <a:chOff x="0" y="0"/>
          <a:chExt cx="0" cy="0"/>
        </a:xfrm>
      </p:grpSpPr>
      <p:sp>
        <p:nvSpPr>
          <p:cNvPr id="1970" name="Shape 1970"/>
          <p:cNvSpPr txBox="1"/>
          <p:nvPr>
            <p:ph type="title"/>
          </p:nvPr>
        </p:nvSpPr>
        <p:spPr>
          <a:xfrm>
            <a:off x="365175" y="4032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Risk Bucket — Asset Classification</a:t>
            </a:r>
            <a:endParaRPr b="1" sz="1800">
              <a:solidFill>
                <a:srgbClr val="000000"/>
              </a:solidFill>
            </a:endParaRPr>
          </a:p>
        </p:txBody>
      </p:sp>
      <p:pic>
        <p:nvPicPr>
          <p:cNvPr id="1971" name="Shape 197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972" name="Shape 197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973" name="Shape 1973"/>
          <p:cNvGrpSpPr/>
          <p:nvPr/>
        </p:nvGrpSpPr>
        <p:grpSpPr>
          <a:xfrm>
            <a:off x="457200" y="1000227"/>
            <a:ext cx="2748458" cy="3130802"/>
            <a:chOff x="0" y="2295575"/>
            <a:chExt cx="2286000" cy="2857875"/>
          </a:xfrm>
        </p:grpSpPr>
        <p:grpSp>
          <p:nvGrpSpPr>
            <p:cNvPr id="1974" name="Shape 1974"/>
            <p:cNvGrpSpPr/>
            <p:nvPr/>
          </p:nvGrpSpPr>
          <p:grpSpPr>
            <a:xfrm>
              <a:off x="0" y="2295575"/>
              <a:ext cx="2286000" cy="2857875"/>
              <a:chOff x="0" y="2295575"/>
              <a:chExt cx="2286000" cy="2857875"/>
            </a:xfrm>
          </p:grpSpPr>
          <p:grpSp>
            <p:nvGrpSpPr>
              <p:cNvPr id="1975" name="Shape 1975"/>
              <p:cNvGrpSpPr/>
              <p:nvPr/>
            </p:nvGrpSpPr>
            <p:grpSpPr>
              <a:xfrm>
                <a:off x="0" y="2295575"/>
                <a:ext cx="2286000" cy="2857875"/>
                <a:chOff x="0" y="2295575"/>
                <a:chExt cx="2286000" cy="2857875"/>
              </a:xfrm>
            </p:grpSpPr>
            <p:sp>
              <p:nvSpPr>
                <p:cNvPr id="1976" name="Shape 1976"/>
                <p:cNvSpPr/>
                <p:nvPr/>
              </p:nvSpPr>
              <p:spPr>
                <a:xfrm>
                  <a:off x="0" y="2823930"/>
                  <a:ext cx="2286000" cy="2309100"/>
                </a:xfrm>
                <a:prstGeom prst="rect">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7" name="Shape 1977"/>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1978" name="Shape 1978"/>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79" name="Shape 1979"/>
              <p:cNvSpPr txBox="1"/>
              <p:nvPr/>
            </p:nvSpPr>
            <p:spPr>
              <a:xfrm>
                <a:off x="216304" y="2349275"/>
                <a:ext cx="12315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6AA84F"/>
                    </a:solidFill>
                    <a:latin typeface="Roboto"/>
                    <a:ea typeface="Roboto"/>
                    <a:cs typeface="Roboto"/>
                    <a:sym typeface="Roboto"/>
                  </a:rPr>
                  <a:t>Personal Risk</a:t>
                </a:r>
                <a:endParaRPr b="1" sz="1100">
                  <a:solidFill>
                    <a:srgbClr val="6AA84F"/>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Protect Lifestyle</a:t>
                </a:r>
                <a:endParaRPr i="1" sz="1000">
                  <a:latin typeface="Roboto"/>
                  <a:ea typeface="Roboto"/>
                  <a:cs typeface="Roboto"/>
                  <a:sym typeface="Roboto"/>
                </a:endParaRPr>
              </a:p>
            </p:txBody>
          </p:sp>
          <p:sp>
            <p:nvSpPr>
              <p:cNvPr id="1980" name="Shape 1980"/>
              <p:cNvSpPr txBox="1"/>
              <p:nvPr/>
            </p:nvSpPr>
            <p:spPr>
              <a:xfrm>
                <a:off x="216300"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Protective Assets</a:t>
                </a:r>
                <a:endParaRPr b="1" sz="1200">
                  <a:latin typeface="Roboto"/>
                  <a:ea typeface="Roboto"/>
                  <a:cs typeface="Roboto"/>
                  <a:sym typeface="Roboto"/>
                </a:endParaRPr>
              </a:p>
            </p:txBody>
          </p:sp>
          <p:sp>
            <p:nvSpPr>
              <p:cNvPr id="1981" name="Shape 1981"/>
              <p:cNvSpPr txBox="1"/>
              <p:nvPr/>
            </p:nvSpPr>
            <p:spPr>
              <a:xfrm>
                <a:off x="216300" y="3065393"/>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lang="en" sz="900">
                    <a:latin typeface="Roboto"/>
                    <a:ea typeface="Roboto"/>
                    <a:cs typeface="Roboto"/>
                    <a:sym typeface="Roboto"/>
                  </a:rPr>
                  <a:t>- Cash</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Home purchase</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Home mortgage</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Partially protected investments:</a:t>
                </a:r>
                <a:endParaRPr sz="900">
                  <a:latin typeface="Roboto"/>
                  <a:ea typeface="Roboto"/>
                  <a:cs typeface="Roboto"/>
                  <a:sym typeface="Roboto"/>
                </a:endParaRPr>
              </a:p>
              <a:p>
                <a:pPr indent="457200" lvl="0" marL="0" rtl="0">
                  <a:lnSpc>
                    <a:spcPct val="115000"/>
                  </a:lnSpc>
                  <a:spcBef>
                    <a:spcPts val="0"/>
                  </a:spcBef>
                  <a:spcAft>
                    <a:spcPts val="0"/>
                  </a:spcAft>
                  <a:buSzPts val="1100"/>
                  <a:buNone/>
                </a:pPr>
                <a:r>
                  <a:rPr i="1" lang="en" sz="900">
                    <a:latin typeface="Roboto"/>
                    <a:ea typeface="Roboto"/>
                    <a:cs typeface="Roboto"/>
                    <a:sym typeface="Roboto"/>
                  </a:rPr>
                  <a:t>US TSY (Short Duration)</a:t>
                </a:r>
                <a:endParaRPr i="1" sz="900">
                  <a:latin typeface="Roboto"/>
                  <a:ea typeface="Roboto"/>
                  <a:cs typeface="Roboto"/>
                  <a:sym typeface="Roboto"/>
                </a:endParaRPr>
              </a:p>
              <a:p>
                <a:pPr indent="457200" lvl="0" marL="0" rtl="0">
                  <a:lnSpc>
                    <a:spcPct val="115000"/>
                  </a:lnSpc>
                  <a:spcBef>
                    <a:spcPts val="0"/>
                  </a:spcBef>
                  <a:spcAft>
                    <a:spcPts val="0"/>
                  </a:spcAft>
                  <a:buSzPts val="1100"/>
                  <a:buNone/>
                </a:pPr>
                <a:r>
                  <a:rPr i="1" lang="en" sz="900">
                    <a:latin typeface="Roboto"/>
                    <a:ea typeface="Roboto"/>
                    <a:cs typeface="Roboto"/>
                    <a:sym typeface="Roboto"/>
                  </a:rPr>
                  <a:t>TIPS</a:t>
                </a:r>
                <a:endParaRPr i="1" sz="900">
                  <a:latin typeface="Roboto"/>
                  <a:ea typeface="Roboto"/>
                  <a:cs typeface="Roboto"/>
                  <a:sym typeface="Roboto"/>
                </a:endParaRPr>
              </a:p>
              <a:p>
                <a:pPr indent="457200" lvl="0" marL="0" rtl="0">
                  <a:lnSpc>
                    <a:spcPct val="115000"/>
                  </a:lnSpc>
                  <a:spcBef>
                    <a:spcPts val="0"/>
                  </a:spcBef>
                  <a:spcAft>
                    <a:spcPts val="0"/>
                  </a:spcAft>
                  <a:buSzPts val="1100"/>
                  <a:buNone/>
                </a:pPr>
                <a:r>
                  <a:rPr i="1" lang="en" sz="900">
                    <a:latin typeface="Roboto"/>
                    <a:ea typeface="Roboto"/>
                    <a:cs typeface="Roboto"/>
                    <a:sym typeface="Roboto"/>
                  </a:rPr>
                  <a:t>Principal protected funds</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Traditional annuities for safe source of income &amp; hedge longevity risk</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Hedging through options</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Insurance</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Human capital</a:t>
                </a:r>
                <a:endParaRPr i="1" sz="900">
                  <a:latin typeface="Roboto"/>
                  <a:ea typeface="Roboto"/>
                  <a:cs typeface="Roboto"/>
                  <a:sym typeface="Roboto"/>
                </a:endParaRPr>
              </a:p>
            </p:txBody>
          </p:sp>
        </p:grpSp>
        <p:cxnSp>
          <p:nvCxnSpPr>
            <p:cNvPr id="1982" name="Shape 1982"/>
            <p:cNvCxnSpPr/>
            <p:nvPr/>
          </p:nvCxnSpPr>
          <p:spPr>
            <a:xfrm>
              <a:off x="2286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1983" name="Shape 1983"/>
          <p:cNvGrpSpPr/>
          <p:nvPr/>
        </p:nvGrpSpPr>
        <p:grpSpPr>
          <a:xfrm>
            <a:off x="3205658" y="1000227"/>
            <a:ext cx="2748458" cy="3130802"/>
            <a:chOff x="2286000" y="2295575"/>
            <a:chExt cx="2286000" cy="2857875"/>
          </a:xfrm>
        </p:grpSpPr>
        <p:grpSp>
          <p:nvGrpSpPr>
            <p:cNvPr id="1984" name="Shape 1984"/>
            <p:cNvGrpSpPr/>
            <p:nvPr/>
          </p:nvGrpSpPr>
          <p:grpSpPr>
            <a:xfrm>
              <a:off x="2286000" y="2295575"/>
              <a:ext cx="2286000" cy="2857875"/>
              <a:chOff x="2286000" y="2295575"/>
              <a:chExt cx="2286000" cy="2857875"/>
            </a:xfrm>
          </p:grpSpPr>
          <p:grpSp>
            <p:nvGrpSpPr>
              <p:cNvPr id="1985" name="Shape 1985"/>
              <p:cNvGrpSpPr/>
              <p:nvPr/>
            </p:nvGrpSpPr>
            <p:grpSpPr>
              <a:xfrm>
                <a:off x="2286000" y="2295575"/>
                <a:ext cx="2286000" cy="2857875"/>
                <a:chOff x="0" y="2295575"/>
                <a:chExt cx="2286000" cy="2857875"/>
              </a:xfrm>
            </p:grpSpPr>
            <p:sp>
              <p:nvSpPr>
                <p:cNvPr id="1986" name="Shape 1986"/>
                <p:cNvSpPr/>
                <p:nvPr/>
              </p:nvSpPr>
              <p:spPr>
                <a:xfrm>
                  <a:off x="0" y="2823930"/>
                  <a:ext cx="2286000" cy="2309100"/>
                </a:xfrm>
                <a:prstGeom prst="rect">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7" name="Shape 1987"/>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1988" name="Shape 1988"/>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89" name="Shape 1989"/>
              <p:cNvSpPr txBox="1"/>
              <p:nvPr/>
            </p:nvSpPr>
            <p:spPr>
              <a:xfrm>
                <a:off x="2502299" y="2349275"/>
                <a:ext cx="14376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3C78D8"/>
                    </a:solidFill>
                    <a:latin typeface="Roboto"/>
                    <a:ea typeface="Roboto"/>
                    <a:cs typeface="Roboto"/>
                    <a:sym typeface="Roboto"/>
                  </a:rPr>
                  <a:t>Market Risk</a:t>
                </a:r>
                <a:endParaRPr b="1" sz="1100">
                  <a:solidFill>
                    <a:srgbClr val="3C78D8"/>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Maintain Lifestyle</a:t>
                </a:r>
                <a:endParaRPr i="1" sz="1000">
                  <a:latin typeface="Roboto"/>
                  <a:ea typeface="Roboto"/>
                  <a:cs typeface="Roboto"/>
                  <a:sym typeface="Roboto"/>
                </a:endParaRPr>
              </a:p>
            </p:txBody>
          </p:sp>
          <p:sp>
            <p:nvSpPr>
              <p:cNvPr id="1990" name="Shape 1990"/>
              <p:cNvSpPr txBox="1"/>
              <p:nvPr/>
            </p:nvSpPr>
            <p:spPr>
              <a:xfrm>
                <a:off x="2502300"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Market Assets</a:t>
                </a:r>
                <a:endParaRPr b="1" sz="1200">
                  <a:latin typeface="Roboto"/>
                  <a:ea typeface="Roboto"/>
                  <a:cs typeface="Roboto"/>
                  <a:sym typeface="Roboto"/>
                </a:endParaRPr>
              </a:p>
            </p:txBody>
          </p:sp>
          <p:sp>
            <p:nvSpPr>
              <p:cNvPr id="1991" name="Shape 1991"/>
              <p:cNvSpPr txBox="1"/>
              <p:nvPr/>
            </p:nvSpPr>
            <p:spPr>
              <a:xfrm>
                <a:off x="2502300" y="3065393"/>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lang="en" sz="900">
                    <a:latin typeface="Roboto"/>
                    <a:ea typeface="Roboto"/>
                    <a:cs typeface="Roboto"/>
                    <a:sym typeface="Roboto"/>
                  </a:rPr>
                  <a:t>- Equities:</a:t>
                </a:r>
                <a:endParaRPr sz="900">
                  <a:latin typeface="Roboto"/>
                  <a:ea typeface="Roboto"/>
                  <a:cs typeface="Roboto"/>
                  <a:sym typeface="Roboto"/>
                </a:endParaRPr>
              </a:p>
              <a:p>
                <a:pPr indent="0" lvl="0" marL="457200" rtl="0">
                  <a:lnSpc>
                    <a:spcPct val="115000"/>
                  </a:lnSpc>
                  <a:spcBef>
                    <a:spcPts val="0"/>
                  </a:spcBef>
                  <a:spcAft>
                    <a:spcPts val="0"/>
                  </a:spcAft>
                  <a:buSzPts val="1100"/>
                  <a:buNone/>
                </a:pPr>
                <a:r>
                  <a:rPr i="1" lang="en" sz="900">
                    <a:latin typeface="Roboto"/>
                    <a:ea typeface="Roboto"/>
                    <a:cs typeface="Roboto"/>
                    <a:sym typeface="Roboto"/>
                  </a:rPr>
                  <a:t>Broad size &amp; style/sector exposure</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Fixed Income</a:t>
                </a:r>
                <a:endParaRPr sz="900">
                  <a:latin typeface="Roboto"/>
                  <a:ea typeface="Roboto"/>
                  <a:cs typeface="Roboto"/>
                  <a:sym typeface="Roboto"/>
                </a:endParaRPr>
              </a:p>
              <a:p>
                <a:pPr indent="0" lvl="0" marL="457200" rtl="0">
                  <a:lnSpc>
                    <a:spcPct val="115000"/>
                  </a:lnSpc>
                  <a:spcBef>
                    <a:spcPts val="0"/>
                  </a:spcBef>
                  <a:spcAft>
                    <a:spcPts val="0"/>
                  </a:spcAft>
                  <a:buSzPts val="1100"/>
                  <a:buNone/>
                </a:pPr>
                <a:r>
                  <a:rPr i="1" lang="en" sz="900">
                    <a:latin typeface="Roboto"/>
                    <a:ea typeface="Roboto"/>
                    <a:cs typeface="Roboto"/>
                    <a:sym typeface="Roboto"/>
                  </a:rPr>
                  <a:t>Credit quality and duration      diversification</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Cash (reserved for opportunistic investing)</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Strategic investment:</a:t>
                </a:r>
                <a:endParaRPr sz="900">
                  <a:latin typeface="Roboto"/>
                  <a:ea typeface="Roboto"/>
                  <a:cs typeface="Roboto"/>
                  <a:sym typeface="Roboto"/>
                </a:endParaRPr>
              </a:p>
              <a:p>
                <a:pPr indent="457200" lvl="0" marL="0" rtl="0">
                  <a:lnSpc>
                    <a:spcPct val="115000"/>
                  </a:lnSpc>
                  <a:spcBef>
                    <a:spcPts val="0"/>
                  </a:spcBef>
                  <a:spcAft>
                    <a:spcPts val="0"/>
                  </a:spcAft>
                  <a:buSzPts val="1100"/>
                  <a:buNone/>
                </a:pPr>
                <a:r>
                  <a:rPr i="1" lang="en" sz="900">
                    <a:latin typeface="Roboto"/>
                    <a:ea typeface="Roboto"/>
                    <a:cs typeface="Roboto"/>
                    <a:sym typeface="Roboto"/>
                  </a:rPr>
                  <a:t>Funds of funds</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Liquid “non-traditional” investments</a:t>
                </a:r>
                <a:endParaRPr sz="900">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e.g., commodities</a:t>
                </a:r>
                <a:endParaRPr b="1" sz="900">
                  <a:latin typeface="Roboto"/>
                  <a:ea typeface="Roboto"/>
                  <a:cs typeface="Roboto"/>
                  <a:sym typeface="Roboto"/>
                </a:endParaRPr>
              </a:p>
            </p:txBody>
          </p:sp>
        </p:grpSp>
        <p:cxnSp>
          <p:nvCxnSpPr>
            <p:cNvPr id="1992" name="Shape 1992"/>
            <p:cNvCxnSpPr/>
            <p:nvPr/>
          </p:nvCxnSpPr>
          <p:spPr>
            <a:xfrm>
              <a:off x="4572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1993" name="Shape 1993"/>
          <p:cNvGrpSpPr/>
          <p:nvPr/>
        </p:nvGrpSpPr>
        <p:grpSpPr>
          <a:xfrm>
            <a:off x="5954116" y="1000227"/>
            <a:ext cx="2748458" cy="3130802"/>
            <a:chOff x="4572000" y="2295575"/>
            <a:chExt cx="2286000" cy="2857875"/>
          </a:xfrm>
        </p:grpSpPr>
        <p:grpSp>
          <p:nvGrpSpPr>
            <p:cNvPr id="1994" name="Shape 1994"/>
            <p:cNvGrpSpPr/>
            <p:nvPr/>
          </p:nvGrpSpPr>
          <p:grpSpPr>
            <a:xfrm>
              <a:off x="4572000" y="2295575"/>
              <a:ext cx="2286000" cy="2857875"/>
              <a:chOff x="4572000" y="2295575"/>
              <a:chExt cx="2286000" cy="2857875"/>
            </a:xfrm>
          </p:grpSpPr>
          <p:grpSp>
            <p:nvGrpSpPr>
              <p:cNvPr id="1995" name="Shape 1995"/>
              <p:cNvGrpSpPr/>
              <p:nvPr/>
            </p:nvGrpSpPr>
            <p:grpSpPr>
              <a:xfrm>
                <a:off x="4572000" y="2295575"/>
                <a:ext cx="2286000" cy="2857875"/>
                <a:chOff x="0" y="2295575"/>
                <a:chExt cx="2286000" cy="2857875"/>
              </a:xfrm>
            </p:grpSpPr>
            <p:sp>
              <p:nvSpPr>
                <p:cNvPr id="1996" name="Shape 1996"/>
                <p:cNvSpPr/>
                <p:nvPr/>
              </p:nvSpPr>
              <p:spPr>
                <a:xfrm>
                  <a:off x="0" y="2823930"/>
                  <a:ext cx="2286000" cy="2309100"/>
                </a:xfrm>
                <a:prstGeom prst="rect">
                  <a:avLst/>
                </a:prstGeom>
                <a:solidFill>
                  <a:srgbClr val="FFF2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7" name="Shape 1997"/>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1998" name="Shape 1998"/>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99" name="Shape 1999"/>
              <p:cNvSpPr txBox="1"/>
              <p:nvPr/>
            </p:nvSpPr>
            <p:spPr>
              <a:xfrm>
                <a:off x="4788306" y="2349275"/>
                <a:ext cx="14289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F1C232"/>
                    </a:solidFill>
                    <a:latin typeface="Roboto"/>
                    <a:ea typeface="Roboto"/>
                    <a:cs typeface="Roboto"/>
                    <a:sym typeface="Roboto"/>
                  </a:rPr>
                  <a:t>Aspirational Risk</a:t>
                </a:r>
                <a:endParaRPr b="1" sz="1100">
                  <a:solidFill>
                    <a:srgbClr val="F1C232"/>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Enhance Lifestyle</a:t>
                </a:r>
                <a:endParaRPr i="1" sz="1000">
                  <a:latin typeface="Roboto"/>
                  <a:ea typeface="Roboto"/>
                  <a:cs typeface="Roboto"/>
                  <a:sym typeface="Roboto"/>
                </a:endParaRPr>
              </a:p>
            </p:txBody>
          </p:sp>
          <p:sp>
            <p:nvSpPr>
              <p:cNvPr id="2000" name="Shape 2000"/>
              <p:cNvSpPr txBox="1"/>
              <p:nvPr/>
            </p:nvSpPr>
            <p:spPr>
              <a:xfrm>
                <a:off x="4788300"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Aspirational Assets</a:t>
                </a:r>
                <a:endParaRPr b="1" sz="1200">
                  <a:latin typeface="Roboto"/>
                  <a:ea typeface="Roboto"/>
                  <a:cs typeface="Roboto"/>
                  <a:sym typeface="Roboto"/>
                </a:endParaRPr>
              </a:p>
            </p:txBody>
          </p:sp>
          <p:sp>
            <p:nvSpPr>
              <p:cNvPr id="2001" name="Shape 2001"/>
              <p:cNvSpPr txBox="1"/>
              <p:nvPr/>
            </p:nvSpPr>
            <p:spPr>
              <a:xfrm>
                <a:off x="4788300" y="3065393"/>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lang="en" sz="900">
                    <a:latin typeface="Roboto"/>
                    <a:ea typeface="Roboto"/>
                    <a:cs typeface="Roboto"/>
                    <a:sym typeface="Roboto"/>
                  </a:rPr>
                  <a:t>- Alternative Investments:</a:t>
                </a:r>
                <a:endParaRPr sz="900">
                  <a:latin typeface="Roboto"/>
                  <a:ea typeface="Roboto"/>
                  <a:cs typeface="Roboto"/>
                  <a:sym typeface="Roboto"/>
                </a:endParaRPr>
              </a:p>
              <a:p>
                <a:pPr indent="457200" lvl="0" marL="0" rtl="0">
                  <a:lnSpc>
                    <a:spcPct val="115000"/>
                  </a:lnSpc>
                  <a:spcBef>
                    <a:spcPts val="0"/>
                  </a:spcBef>
                  <a:spcAft>
                    <a:spcPts val="0"/>
                  </a:spcAft>
                  <a:buSzPts val="1100"/>
                  <a:buNone/>
                </a:pPr>
                <a:r>
                  <a:rPr i="1" lang="en" sz="900">
                    <a:latin typeface="Roboto"/>
                    <a:ea typeface="Roboto"/>
                    <a:cs typeface="Roboto"/>
                    <a:sym typeface="Roboto"/>
                  </a:rPr>
                  <a:t>Private equity </a:t>
                </a:r>
                <a:endParaRPr i="1" sz="900">
                  <a:latin typeface="Roboto"/>
                  <a:ea typeface="Roboto"/>
                  <a:cs typeface="Roboto"/>
                  <a:sym typeface="Roboto"/>
                </a:endParaRPr>
              </a:p>
              <a:p>
                <a:pPr indent="457200" lvl="0" marL="0" rtl="0">
                  <a:lnSpc>
                    <a:spcPct val="115000"/>
                  </a:lnSpc>
                  <a:spcBef>
                    <a:spcPts val="0"/>
                  </a:spcBef>
                  <a:spcAft>
                    <a:spcPts val="0"/>
                  </a:spcAft>
                  <a:buSzPts val="1100"/>
                  <a:buNone/>
                </a:pPr>
                <a:r>
                  <a:rPr i="1" lang="en" sz="900">
                    <a:latin typeface="Roboto"/>
                    <a:ea typeface="Roboto"/>
                    <a:cs typeface="Roboto"/>
                    <a:sym typeface="Roboto"/>
                  </a:rPr>
                  <a:t>Hedge funds</a:t>
                </a:r>
                <a:endParaRPr i="1"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Investment real estate</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Investment concentration</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Small business</a:t>
                </a:r>
                <a:endParaRPr sz="900">
                  <a:latin typeface="Roboto"/>
                  <a:ea typeface="Roboto"/>
                  <a:cs typeface="Roboto"/>
                  <a:sym typeface="Roboto"/>
                </a:endParaRPr>
              </a:p>
              <a:p>
                <a:pPr indent="0" lvl="0" marL="0" rtl="0">
                  <a:lnSpc>
                    <a:spcPct val="115000"/>
                  </a:lnSpc>
                  <a:spcBef>
                    <a:spcPts val="0"/>
                  </a:spcBef>
                  <a:spcAft>
                    <a:spcPts val="0"/>
                  </a:spcAft>
                  <a:buSzPts val="1100"/>
                  <a:buNone/>
                </a:pPr>
                <a:r>
                  <a:rPr lang="en" sz="900">
                    <a:latin typeface="Roboto"/>
                    <a:ea typeface="Roboto"/>
                    <a:cs typeface="Roboto"/>
                    <a:sym typeface="Roboto"/>
                  </a:rPr>
                  <a:t>- Concentrated stock and stock option positions</a:t>
                </a:r>
                <a:endParaRPr b="1" sz="900">
                  <a:latin typeface="Roboto"/>
                  <a:ea typeface="Roboto"/>
                  <a:cs typeface="Roboto"/>
                  <a:sym typeface="Roboto"/>
                </a:endParaRPr>
              </a:p>
            </p:txBody>
          </p:sp>
        </p:grpSp>
        <p:cxnSp>
          <p:nvCxnSpPr>
            <p:cNvPr id="2002" name="Shape 2002"/>
            <p:cNvCxnSpPr/>
            <p:nvPr/>
          </p:nvCxnSpPr>
          <p:spPr>
            <a:xfrm>
              <a:off x="6858000" y="2295575"/>
              <a:ext cx="0" cy="2837400"/>
            </a:xfrm>
            <a:prstGeom prst="straightConnector1">
              <a:avLst/>
            </a:prstGeom>
            <a:noFill/>
            <a:ln cap="flat" cmpd="sng" w="9525">
              <a:solidFill>
                <a:schemeClr val="dk1"/>
              </a:solidFill>
              <a:prstDash val="dot"/>
              <a:round/>
              <a:headEnd len="med" w="med" type="none"/>
              <a:tailEnd len="med" w="med" type="none"/>
            </a:ln>
          </p:spPr>
        </p:cxnSp>
      </p:grpSp>
      <p:sp>
        <p:nvSpPr>
          <p:cNvPr id="2003" name="Shape 2003"/>
          <p:cNvSpPr txBox="1"/>
          <p:nvPr/>
        </p:nvSpPr>
        <p:spPr>
          <a:xfrm>
            <a:off x="6857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Low</a:t>
            </a:r>
            <a:endParaRPr sz="1000">
              <a:solidFill>
                <a:schemeClr val="lt1"/>
              </a:solidFill>
              <a:latin typeface="Roboto"/>
              <a:ea typeface="Roboto"/>
              <a:cs typeface="Roboto"/>
              <a:sym typeface="Roboto"/>
            </a:endParaRPr>
          </a:p>
        </p:txBody>
      </p:sp>
      <p:sp>
        <p:nvSpPr>
          <p:cNvPr id="2004" name="Shape 2004"/>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005" name="Shape 2005"/>
          <p:cNvSpPr txBox="1"/>
          <p:nvPr/>
        </p:nvSpPr>
        <p:spPr>
          <a:xfrm>
            <a:off x="465925" y="4374325"/>
            <a:ext cx="5755800" cy="4464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Following the client interview (pg. x), collect and classify client assets.</a:t>
            </a:r>
            <a:endParaRPr sz="1000">
              <a:highlight>
                <a:srgbClr val="FFE599"/>
              </a:highlight>
              <a:latin typeface="Roboto"/>
              <a:ea typeface="Roboto"/>
              <a:cs typeface="Roboto"/>
              <a:sym typeface="Roboto"/>
            </a:endParaRPr>
          </a:p>
        </p:txBody>
      </p:sp>
      <p:grpSp>
        <p:nvGrpSpPr>
          <p:cNvPr id="2006" name="Shape 2006"/>
          <p:cNvGrpSpPr/>
          <p:nvPr/>
        </p:nvGrpSpPr>
        <p:grpSpPr>
          <a:xfrm>
            <a:off x="457174" y="3970274"/>
            <a:ext cx="9026123" cy="346500"/>
            <a:chOff x="465925" y="4131025"/>
            <a:chExt cx="8691500" cy="346500"/>
          </a:xfrm>
        </p:grpSpPr>
        <p:sp>
          <p:nvSpPr>
            <p:cNvPr id="2007" name="Shape 2007"/>
            <p:cNvSpPr/>
            <p:nvPr/>
          </p:nvSpPr>
          <p:spPr>
            <a:xfrm>
              <a:off x="465925" y="4131025"/>
              <a:ext cx="7943100" cy="346500"/>
            </a:xfrm>
            <a:prstGeom prst="leftRightArrow">
              <a:avLst>
                <a:gd fmla="val 50000" name="adj1"/>
                <a:gd fmla="val 50000" name="adj2"/>
              </a:avLst>
            </a:prstGeom>
            <a:solidFill>
              <a:srgbClr val="085631"/>
            </a:solidFill>
            <a:ln cap="flat" cmpd="sng" w="952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Risk/Return Spectrum</a:t>
              </a:r>
              <a:endParaRPr sz="1000">
                <a:solidFill>
                  <a:schemeClr val="lt1"/>
                </a:solidFill>
                <a:latin typeface="Roboto"/>
                <a:ea typeface="Roboto"/>
                <a:cs typeface="Roboto"/>
                <a:sym typeface="Roboto"/>
              </a:endParaRPr>
            </a:p>
          </p:txBody>
        </p:sp>
        <p:sp>
          <p:nvSpPr>
            <p:cNvPr id="2008" name="Shape 2008"/>
            <p:cNvSpPr txBox="1"/>
            <p:nvPr/>
          </p:nvSpPr>
          <p:spPr>
            <a:xfrm>
              <a:off x="6857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Low</a:t>
              </a:r>
              <a:endParaRPr sz="1000">
                <a:solidFill>
                  <a:schemeClr val="lt1"/>
                </a:solidFill>
                <a:latin typeface="Roboto"/>
                <a:ea typeface="Roboto"/>
                <a:cs typeface="Roboto"/>
                <a:sym typeface="Roboto"/>
              </a:endParaRPr>
            </a:p>
          </p:txBody>
        </p:sp>
        <p:sp>
          <p:nvSpPr>
            <p:cNvPr id="2009" name="Shape 2009"/>
            <p:cNvSpPr txBox="1"/>
            <p:nvPr/>
          </p:nvSpPr>
          <p:spPr>
            <a:xfrm>
              <a:off x="76961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gr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3" name="Shape 2013"/>
        <p:cNvGrpSpPr/>
        <p:nvPr/>
      </p:nvGrpSpPr>
      <p:grpSpPr>
        <a:xfrm>
          <a:off x="0" y="0"/>
          <a:ext cx="0" cy="0"/>
          <a:chOff x="0" y="0"/>
          <a:chExt cx="0" cy="0"/>
        </a:xfrm>
      </p:grpSpPr>
      <p:sp>
        <p:nvSpPr>
          <p:cNvPr id="2014" name="Shape 2014"/>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Shift Assets Between Risk Buckets —</a:t>
            </a:r>
            <a:endParaRPr b="1" sz="3600">
              <a:solidFill>
                <a:srgbClr val="0B7743"/>
              </a:solidFill>
            </a:endParaRPr>
          </a:p>
          <a:p>
            <a:pPr indent="0" lvl="0" marL="0" rtl="0" algn="ctr">
              <a:spcBef>
                <a:spcPts val="0"/>
              </a:spcBef>
              <a:spcAft>
                <a:spcPts val="0"/>
              </a:spcAft>
              <a:buNone/>
            </a:pPr>
            <a:r>
              <a:rPr lang="en" sz="3600">
                <a:solidFill>
                  <a:srgbClr val="000000"/>
                </a:solidFill>
              </a:rPr>
              <a:t>How To Boost Client Wallet Share</a:t>
            </a:r>
            <a:endParaRPr sz="3600">
              <a:solidFill>
                <a:srgbClr val="0000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8" name="Shape 2018"/>
        <p:cNvGrpSpPr/>
        <p:nvPr/>
      </p:nvGrpSpPr>
      <p:grpSpPr>
        <a:xfrm>
          <a:off x="0" y="0"/>
          <a:ext cx="0" cy="0"/>
          <a:chOff x="0" y="0"/>
          <a:chExt cx="0" cy="0"/>
        </a:xfrm>
      </p:grpSpPr>
      <p:sp>
        <p:nvSpPr>
          <p:cNvPr id="2019" name="Shape 2019"/>
          <p:cNvSpPr txBox="1"/>
          <p:nvPr>
            <p:ph type="title"/>
          </p:nvPr>
        </p:nvSpPr>
        <p:spPr>
          <a:xfrm>
            <a:off x="311700" y="403200"/>
            <a:ext cx="8196300" cy="755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0B7743"/>
                </a:solidFill>
              </a:rPr>
              <a:t>Shifting Assets Between Risk Buckets &amp; Increasing Client Wallet Share</a:t>
            </a:r>
            <a:endParaRPr b="1">
              <a:solidFill>
                <a:srgbClr val="0B7743"/>
              </a:solidFill>
            </a:endParaRPr>
          </a:p>
        </p:txBody>
      </p:sp>
      <p:sp>
        <p:nvSpPr>
          <p:cNvPr id="2020" name="Shape 2020"/>
          <p:cNvSpPr txBox="1"/>
          <p:nvPr>
            <p:ph idx="1" type="body"/>
          </p:nvPr>
        </p:nvSpPr>
        <p:spPr>
          <a:xfrm>
            <a:off x="311700" y="1313400"/>
            <a:ext cx="8414100" cy="362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rPr>
              <a:t>Again there is this idea of “shifting” assets between the three buckets. Remember, the overall net worth dollar value remains unchanged, but the allocation % and dollar values </a:t>
            </a:r>
            <a:r>
              <a:rPr i="1" lang="en" sz="1100">
                <a:solidFill>
                  <a:srgbClr val="000000"/>
                </a:solidFill>
              </a:rPr>
              <a:t>between</a:t>
            </a:r>
            <a:r>
              <a:rPr lang="en" sz="1100">
                <a:solidFill>
                  <a:srgbClr val="000000"/>
                </a:solidFill>
              </a:rPr>
              <a:t> the three risk buckets changes. This is an important concept and benefit of the Risk Allocation Statement as part of the Organic Growth Trifecta — increasing your client wallet share no longer becomes a “sale” or hard “ask”, it simply becomes an overall portfolio recommendation that the client sees for him/herself — through the reporting it becomes self-evident that action should be taken and we quickly move to a recommendation stage, often initiated by the client, on how to resolve the Risk Allocation imbalance. There is no report more powerful than this in pivoting your relationships with clients. After my Risk Allocation meetings I have had high-net-worth clients openly admit that they honestly didn’t see any value in in-person portfolio reviews until this report was introduced — it’s a game changer.</a:t>
            </a:r>
            <a:endParaRPr sz="1100">
              <a:solidFill>
                <a:srgbClr val="000000"/>
              </a:solidFill>
            </a:endParaRPr>
          </a:p>
          <a:p>
            <a:pPr indent="0" lvl="0" marL="0" rtl="0" algn="just">
              <a:spcBef>
                <a:spcPts val="1600"/>
              </a:spcBef>
              <a:spcAft>
                <a:spcPts val="1600"/>
              </a:spcAft>
              <a:buNone/>
            </a:pPr>
            <a:r>
              <a:rPr lang="en" sz="1100">
                <a:solidFill>
                  <a:srgbClr val="000000"/>
                </a:solidFill>
              </a:rPr>
              <a:t>Also important to note: all of the client’s assets — both internal and external — are on this consolidated statement. It now becomes incredibly easy to introduce the idea of consolidating assets. In fact, as stated above, it becomes the natural product of this type of meeting. No hard “ask” is required or recommended, simply present the report, explain it properly as guided in the subsequent pages, and allow the client to come to this conclusion on their own — it becomes their own idea, you simply follow up with recommendations for alleviating their RIsk Allocation imbalance.</a:t>
            </a:r>
            <a:endParaRPr sz="1100">
              <a:solidFill>
                <a:srgbClr val="000000"/>
              </a:solidFill>
            </a:endParaRPr>
          </a:p>
        </p:txBody>
      </p:sp>
      <p:pic>
        <p:nvPicPr>
          <p:cNvPr id="2021" name="Shape 202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022" name="Shape 202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6" name="Shape 2026"/>
        <p:cNvGrpSpPr/>
        <p:nvPr/>
      </p:nvGrpSpPr>
      <p:grpSpPr>
        <a:xfrm>
          <a:off x="0" y="0"/>
          <a:ext cx="0" cy="0"/>
          <a:chOff x="0" y="0"/>
          <a:chExt cx="0" cy="0"/>
        </a:xfrm>
      </p:grpSpPr>
      <p:sp>
        <p:nvSpPr>
          <p:cNvPr id="2027" name="Shape 2027"/>
          <p:cNvSpPr txBox="1"/>
          <p:nvPr>
            <p:ph type="title"/>
          </p:nvPr>
        </p:nvSpPr>
        <p:spPr>
          <a:xfrm>
            <a:off x="311700" y="479400"/>
            <a:ext cx="7943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solidFill>
                  <a:srgbClr val="0B7743"/>
                </a:solidFill>
              </a:rPr>
              <a:t>Shifting Assets Between Risk Buckets &amp; Increasing Client Wallet Share (continued)</a:t>
            </a:r>
            <a:endParaRPr b="1">
              <a:solidFill>
                <a:srgbClr val="0B7743"/>
              </a:solidFill>
            </a:endParaRPr>
          </a:p>
        </p:txBody>
      </p:sp>
      <p:sp>
        <p:nvSpPr>
          <p:cNvPr id="2028" name="Shape 2028"/>
          <p:cNvSpPr txBox="1"/>
          <p:nvPr>
            <p:ph idx="1" type="body"/>
          </p:nvPr>
        </p:nvSpPr>
        <p:spPr>
          <a:xfrm>
            <a:off x="311700" y="1313400"/>
            <a:ext cx="8450400" cy="362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rPr>
              <a:t>Here are some of the most common “shifts” of the Risk Allocation %s that boost production and wallet share.</a:t>
            </a:r>
            <a:endParaRPr sz="1100">
              <a:solidFill>
                <a:srgbClr val="000000"/>
              </a:solidFill>
            </a:endParaRPr>
          </a:p>
          <a:p>
            <a:pPr indent="0" lvl="0" marL="0" rtl="0" algn="just">
              <a:spcBef>
                <a:spcPts val="1600"/>
              </a:spcBef>
              <a:spcAft>
                <a:spcPts val="0"/>
              </a:spcAft>
              <a:buNone/>
            </a:pPr>
            <a:r>
              <a:rPr b="1" lang="en" sz="1100">
                <a:solidFill>
                  <a:srgbClr val="000000"/>
                </a:solidFill>
              </a:rPr>
              <a:t>Reduce Aspirational Risk, Boost Market Risk: </a:t>
            </a:r>
            <a:r>
              <a:rPr lang="en" sz="1100">
                <a:solidFill>
                  <a:srgbClr val="000000"/>
                </a:solidFill>
              </a:rPr>
              <a:t>The first, touched on a few pages ago, is systematically divesting a % from a concentrated stock position into the Market Risk bucket (a fee-based, low-cost, diversified portfolio for Gold Clients, and a fee-based, customized, privately managed portfolio for Platinum Clients).</a:t>
            </a:r>
            <a:endParaRPr sz="1100">
              <a:solidFill>
                <a:srgbClr val="000000"/>
              </a:solidFill>
            </a:endParaRPr>
          </a:p>
          <a:p>
            <a:pPr indent="0" lvl="0" marL="0" rtl="0" algn="just">
              <a:spcBef>
                <a:spcPts val="1600"/>
              </a:spcBef>
              <a:spcAft>
                <a:spcPts val="0"/>
              </a:spcAft>
              <a:buNone/>
            </a:pPr>
            <a:r>
              <a:rPr b="1" lang="en" sz="1100">
                <a:solidFill>
                  <a:srgbClr val="000000"/>
                </a:solidFill>
              </a:rPr>
              <a:t>Reduce Market Risk, Boost Personal Risk: </a:t>
            </a:r>
            <a:r>
              <a:rPr lang="en" sz="1100">
                <a:solidFill>
                  <a:srgbClr val="000000"/>
                </a:solidFill>
              </a:rPr>
              <a:t>A second, very common “shift”, is reducing a % of the client’s market assets (very often heavily overweight) into Personal Risk assets by way of a variable annuity with a guaranteed income rider. Although a variable annuity’s underlying portfolio is made up of “Market Risk” assets, through my experience, client’s think of this type of investment solution as a Personal Risk Asset because of the guaranteed income rider, thus, the market $ value attached  to this variable annuity is classified as a Personal Risk Asset. This same “shift” can be utilized to position any number of tactical solutions that provide some form of “floor” or market protection such as Structured Notes/Market-Linked Investments, tactical fixed income funds, etc. </a:t>
            </a:r>
            <a:endParaRPr sz="1100">
              <a:solidFill>
                <a:srgbClr val="000000"/>
              </a:solidFill>
            </a:endParaRPr>
          </a:p>
          <a:p>
            <a:pPr indent="0" lvl="0" marL="0" rtl="0" algn="just">
              <a:spcBef>
                <a:spcPts val="1600"/>
              </a:spcBef>
              <a:spcAft>
                <a:spcPts val="1600"/>
              </a:spcAft>
              <a:buNone/>
            </a:pPr>
            <a:r>
              <a:rPr lang="en" sz="1100">
                <a:solidFill>
                  <a:srgbClr val="000000"/>
                </a:solidFill>
              </a:rPr>
              <a:t>Another is reminding clients that as they reduce their household debt (e.g. mortgage, HELOC) that they also increase their Personal Risk bucket since it is a net number (assets minus liabilities). </a:t>
            </a:r>
            <a:endParaRPr sz="1100">
              <a:solidFill>
                <a:srgbClr val="000000"/>
              </a:solidFill>
            </a:endParaRPr>
          </a:p>
        </p:txBody>
      </p:sp>
      <p:pic>
        <p:nvPicPr>
          <p:cNvPr id="2029" name="Shape 202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030" name="Shape 203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4" name="Shape 2034"/>
        <p:cNvGrpSpPr/>
        <p:nvPr/>
      </p:nvGrpSpPr>
      <p:grpSpPr>
        <a:xfrm>
          <a:off x="0" y="0"/>
          <a:ext cx="0" cy="0"/>
          <a:chOff x="0" y="0"/>
          <a:chExt cx="0" cy="0"/>
        </a:xfrm>
      </p:grpSpPr>
      <p:sp>
        <p:nvSpPr>
          <p:cNvPr id="2035" name="Shape 2035"/>
          <p:cNvSpPr txBox="1"/>
          <p:nvPr>
            <p:ph type="title"/>
          </p:nvPr>
        </p:nvSpPr>
        <p:spPr>
          <a:xfrm>
            <a:off x="311700" y="323175"/>
            <a:ext cx="7943100" cy="91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solidFill>
                  <a:srgbClr val="0B7743"/>
                </a:solidFill>
              </a:rPr>
              <a:t>Shifting Assets Between Risk Buckets &amp; Increasing Client Wallet Share (continued)</a:t>
            </a:r>
            <a:endParaRPr b="1">
              <a:solidFill>
                <a:srgbClr val="0B7743"/>
              </a:solidFill>
            </a:endParaRPr>
          </a:p>
        </p:txBody>
      </p:sp>
      <p:sp>
        <p:nvSpPr>
          <p:cNvPr id="2036" name="Shape 2036"/>
          <p:cNvSpPr txBox="1"/>
          <p:nvPr>
            <p:ph idx="1" type="body"/>
          </p:nvPr>
        </p:nvSpPr>
        <p:spPr>
          <a:xfrm>
            <a:off x="311700" y="1313400"/>
            <a:ext cx="8402100" cy="362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rPr>
              <a:t>You have the flexibility to work with your client to determine appropriate investment solutions for this Personal Risk bucket and it gives you the opportunity to work with your firm’s internal advisors and wholesalers to determine tactical, commision-based products to recommend for your clients if you want a mix of commission and fee-based business as part of your overall practice.</a:t>
            </a:r>
            <a:endParaRPr sz="1100">
              <a:solidFill>
                <a:srgbClr val="000000"/>
              </a:solidFill>
            </a:endParaRPr>
          </a:p>
          <a:p>
            <a:pPr indent="0" lvl="0" marL="0" rtl="0" algn="just">
              <a:spcBef>
                <a:spcPts val="1600"/>
              </a:spcBef>
              <a:spcAft>
                <a:spcPts val="0"/>
              </a:spcAft>
              <a:buNone/>
            </a:pPr>
            <a:r>
              <a:rPr lang="en" sz="1100">
                <a:solidFill>
                  <a:srgbClr val="000000"/>
                </a:solidFill>
              </a:rPr>
              <a:t>More often than not, your clients will have no % share of their net worth in the Aspirational Risk category — they should be reminded that this is normal and acceptable. The broad share of your client conversations will center around recommending the appropriate balance between Personal Risk and Market Risk. For client’s transitioning into retirement, a Moderate Risk Allocation will become very appealing and an opportune time to discuss building up case reserves as part of a financial planning discussion (usually to have the two-times (2X) the delta between living expenses and guaranteed sources of income in cash, i.e. a rainy day fund). </a:t>
            </a:r>
            <a:endParaRPr sz="1100">
              <a:solidFill>
                <a:srgbClr val="000000"/>
              </a:solidFill>
            </a:endParaRPr>
          </a:p>
          <a:p>
            <a:pPr indent="0" lvl="0" marL="0" rtl="0" algn="just">
              <a:spcBef>
                <a:spcPts val="1600"/>
              </a:spcBef>
              <a:spcAft>
                <a:spcPts val="0"/>
              </a:spcAft>
              <a:buNone/>
            </a:pPr>
            <a:r>
              <a:rPr b="1" lang="en" sz="1100">
                <a:solidFill>
                  <a:srgbClr val="000000"/>
                </a:solidFill>
              </a:rPr>
              <a:t>Reduce Personal Risk, Boost Market Risk: </a:t>
            </a:r>
            <a:r>
              <a:rPr lang="en" sz="1100">
                <a:solidFill>
                  <a:srgbClr val="000000"/>
                </a:solidFill>
              </a:rPr>
              <a:t>Common </a:t>
            </a:r>
            <a:r>
              <a:rPr lang="en" sz="1100">
                <a:solidFill>
                  <a:srgbClr val="000000"/>
                </a:solidFill>
              </a:rPr>
              <a:t>also is the situation where you have a prospect with way too much money on the sideline earning nothing. You can very easily show them this report and illustrate that they are heavily overweight to the Personal Risk category...and that they could still put some money in the market (a balanced portfolio) and still be considered a Conservative to Moderately Conservative investor as far as Risk Allocation is concerned.</a:t>
            </a:r>
            <a:endParaRPr sz="1100">
              <a:solidFill>
                <a:srgbClr val="000000"/>
              </a:solidFill>
            </a:endParaRPr>
          </a:p>
          <a:p>
            <a:pPr indent="0" lvl="0" marL="0" rtl="0" algn="just">
              <a:spcBef>
                <a:spcPts val="1600"/>
              </a:spcBef>
              <a:spcAft>
                <a:spcPts val="0"/>
              </a:spcAft>
              <a:buNone/>
            </a:pPr>
            <a:r>
              <a:t/>
            </a:r>
            <a:endParaRPr sz="1100">
              <a:solidFill>
                <a:srgbClr val="000000"/>
              </a:solidFill>
            </a:endParaRPr>
          </a:p>
          <a:p>
            <a:pPr indent="0" lvl="0" marL="0" rtl="0" algn="just">
              <a:spcBef>
                <a:spcPts val="1600"/>
              </a:spcBef>
              <a:spcAft>
                <a:spcPts val="1600"/>
              </a:spcAft>
              <a:buNone/>
            </a:pPr>
            <a:r>
              <a:t/>
            </a:r>
            <a:endParaRPr sz="1100">
              <a:solidFill>
                <a:srgbClr val="000000"/>
              </a:solidFill>
            </a:endParaRPr>
          </a:p>
        </p:txBody>
      </p:sp>
      <p:pic>
        <p:nvPicPr>
          <p:cNvPr id="2037" name="Shape 203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038" name="Shape 203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42" name="Shape 2042"/>
        <p:cNvGrpSpPr/>
        <p:nvPr/>
      </p:nvGrpSpPr>
      <p:grpSpPr>
        <a:xfrm>
          <a:off x="0" y="0"/>
          <a:ext cx="0" cy="0"/>
          <a:chOff x="0" y="0"/>
          <a:chExt cx="0" cy="0"/>
        </a:xfrm>
      </p:grpSpPr>
      <p:sp>
        <p:nvSpPr>
          <p:cNvPr id="2043" name="Shape 2043"/>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 1 —</a:t>
            </a:r>
            <a:endParaRPr b="1" sz="3600">
              <a:solidFill>
                <a:srgbClr val="0B7743"/>
              </a:solidFill>
            </a:endParaRPr>
          </a:p>
          <a:p>
            <a:pPr indent="0" lvl="0" marL="0" rtl="0" algn="ctr">
              <a:spcBef>
                <a:spcPts val="0"/>
              </a:spcBef>
              <a:spcAft>
                <a:spcPts val="0"/>
              </a:spcAft>
              <a:buNone/>
            </a:pPr>
            <a:r>
              <a:rPr lang="en" sz="3600">
                <a:solidFill>
                  <a:srgbClr val="000000"/>
                </a:solidFill>
              </a:rPr>
              <a:t>Present the Behavior Gap</a:t>
            </a:r>
            <a:endParaRPr sz="3600">
              <a:solidFill>
                <a:srgbClr val="000000"/>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7" name="Shape 2047"/>
        <p:cNvGrpSpPr/>
        <p:nvPr/>
      </p:nvGrpSpPr>
      <p:grpSpPr>
        <a:xfrm>
          <a:off x="0" y="0"/>
          <a:ext cx="0" cy="0"/>
          <a:chOff x="0" y="0"/>
          <a:chExt cx="0" cy="0"/>
        </a:xfrm>
      </p:grpSpPr>
      <p:sp>
        <p:nvSpPr>
          <p:cNvPr id="2048" name="Shape 2048"/>
          <p:cNvSpPr txBox="1"/>
          <p:nvPr>
            <p:ph type="title"/>
          </p:nvPr>
        </p:nvSpPr>
        <p:spPr>
          <a:xfrm>
            <a:off x="435675" y="403200"/>
            <a:ext cx="4100700" cy="50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The Behavior Gap</a:t>
            </a:r>
            <a:endParaRPr b="1" sz="1800">
              <a:solidFill>
                <a:srgbClr val="000000"/>
              </a:solidFill>
            </a:endParaRPr>
          </a:p>
        </p:txBody>
      </p:sp>
      <p:pic>
        <p:nvPicPr>
          <p:cNvPr id="2049" name="Shape 204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050" name="Shape 205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2051" name="Shape 2051"/>
          <p:cNvGrpSpPr/>
          <p:nvPr/>
        </p:nvGrpSpPr>
        <p:grpSpPr>
          <a:xfrm rot="10800000">
            <a:off x="2747797" y="2632534"/>
            <a:ext cx="529800" cy="998596"/>
            <a:chOff x="4318975" y="1083450"/>
            <a:chExt cx="529800" cy="591305"/>
          </a:xfrm>
        </p:grpSpPr>
        <p:sp>
          <p:nvSpPr>
            <p:cNvPr id="2052" name="Shape 2052"/>
            <p:cNvSpPr/>
            <p:nvPr/>
          </p:nvSpPr>
          <p:spPr>
            <a:xfrm>
              <a:off x="4517129" y="1083455"/>
              <a:ext cx="133500" cy="5913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53" name="Shape 2053"/>
            <p:cNvCxnSpPr/>
            <p:nvPr/>
          </p:nvCxnSpPr>
          <p:spPr>
            <a:xfrm rot="10800000">
              <a:off x="4318975" y="1083450"/>
              <a:ext cx="529800" cy="0"/>
            </a:xfrm>
            <a:prstGeom prst="straightConnector1">
              <a:avLst/>
            </a:prstGeom>
            <a:noFill/>
            <a:ln cap="flat" cmpd="sng" w="9525">
              <a:solidFill>
                <a:srgbClr val="0B7140"/>
              </a:solidFill>
              <a:prstDash val="solid"/>
              <a:round/>
              <a:headEnd len="med" w="med" type="none"/>
              <a:tailEnd len="med" w="med" type="none"/>
            </a:ln>
          </p:spPr>
        </p:cxnSp>
      </p:grpSp>
      <p:sp>
        <p:nvSpPr>
          <p:cNvPr id="2054" name="Shape 2054"/>
          <p:cNvSpPr txBox="1"/>
          <p:nvPr/>
        </p:nvSpPr>
        <p:spPr>
          <a:xfrm>
            <a:off x="476247" y="1600993"/>
            <a:ext cx="2728200" cy="27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100">
                <a:solidFill>
                  <a:srgbClr val="085631"/>
                </a:solidFill>
                <a:latin typeface="Roboto"/>
                <a:ea typeface="Roboto"/>
                <a:cs typeface="Roboto"/>
                <a:sym typeface="Roboto"/>
              </a:rPr>
              <a:t>S&amp;P 500</a:t>
            </a:r>
            <a:endParaRPr b="1" sz="1100">
              <a:solidFill>
                <a:srgbClr val="085631"/>
              </a:solidFill>
              <a:latin typeface="Roboto"/>
              <a:ea typeface="Roboto"/>
              <a:cs typeface="Roboto"/>
              <a:sym typeface="Roboto"/>
            </a:endParaRPr>
          </a:p>
        </p:txBody>
      </p:sp>
      <p:sp>
        <p:nvSpPr>
          <p:cNvPr id="2055" name="Shape 2055"/>
          <p:cNvSpPr txBox="1"/>
          <p:nvPr/>
        </p:nvSpPr>
        <p:spPr>
          <a:xfrm>
            <a:off x="476250" y="1877250"/>
            <a:ext cx="2081700" cy="41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700">
                <a:solidFill>
                  <a:srgbClr val="085631"/>
                </a:solidFill>
                <a:latin typeface="Roboto"/>
                <a:ea typeface="Roboto"/>
                <a:cs typeface="Roboto"/>
                <a:sym typeface="Roboto"/>
              </a:rPr>
              <a:t>….from XXXX-XXXX …active management has outperformed...leave it in a passively managed index fund.</a:t>
            </a:r>
            <a:endParaRPr sz="700">
              <a:solidFill>
                <a:srgbClr val="085631"/>
              </a:solidFill>
              <a:latin typeface="Roboto"/>
              <a:ea typeface="Roboto"/>
              <a:cs typeface="Roboto"/>
              <a:sym typeface="Roboto"/>
            </a:endParaRPr>
          </a:p>
        </p:txBody>
      </p:sp>
      <p:sp>
        <p:nvSpPr>
          <p:cNvPr id="2056" name="Shape 2056"/>
          <p:cNvSpPr/>
          <p:nvPr/>
        </p:nvSpPr>
        <p:spPr>
          <a:xfrm rot="10800000">
            <a:off x="2945950" y="1631975"/>
            <a:ext cx="133500" cy="1001700"/>
          </a:xfrm>
          <a:prstGeom prst="rect">
            <a:avLst/>
          </a:prstGeom>
          <a:solidFill>
            <a:srgbClr val="0B714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B7140"/>
              </a:solidFill>
            </a:endParaRPr>
          </a:p>
        </p:txBody>
      </p:sp>
      <p:cxnSp>
        <p:nvCxnSpPr>
          <p:cNvPr id="2057" name="Shape 2057"/>
          <p:cNvCxnSpPr/>
          <p:nvPr/>
        </p:nvCxnSpPr>
        <p:spPr>
          <a:xfrm>
            <a:off x="2747797" y="1944486"/>
            <a:ext cx="529800" cy="0"/>
          </a:xfrm>
          <a:prstGeom prst="straightConnector1">
            <a:avLst/>
          </a:prstGeom>
          <a:noFill/>
          <a:ln cap="flat" cmpd="sng" w="9525">
            <a:solidFill>
              <a:srgbClr val="0B7140"/>
            </a:solidFill>
            <a:prstDash val="solid"/>
            <a:round/>
            <a:headEnd len="med" w="med" type="none"/>
            <a:tailEnd len="med" w="med" type="none"/>
          </a:ln>
        </p:spPr>
      </p:cxnSp>
      <p:sp>
        <p:nvSpPr>
          <p:cNvPr id="2058" name="Shape 2058"/>
          <p:cNvSpPr txBox="1"/>
          <p:nvPr/>
        </p:nvSpPr>
        <p:spPr>
          <a:xfrm>
            <a:off x="2983747" y="1771080"/>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085631"/>
                </a:solidFill>
                <a:latin typeface="Roboto"/>
                <a:ea typeface="Roboto"/>
                <a:cs typeface="Roboto"/>
                <a:sym typeface="Roboto"/>
              </a:rPr>
              <a:t>7.81%</a:t>
            </a:r>
            <a:endParaRPr sz="900">
              <a:solidFill>
                <a:srgbClr val="085631"/>
              </a:solidFill>
              <a:latin typeface="Roboto"/>
              <a:ea typeface="Roboto"/>
              <a:cs typeface="Roboto"/>
              <a:sym typeface="Roboto"/>
            </a:endParaRPr>
          </a:p>
        </p:txBody>
      </p:sp>
      <p:sp>
        <p:nvSpPr>
          <p:cNvPr id="2059" name="Shape 2059"/>
          <p:cNvSpPr/>
          <p:nvPr/>
        </p:nvSpPr>
        <p:spPr>
          <a:xfrm rot="10800000">
            <a:off x="5693100" y="1618775"/>
            <a:ext cx="133500" cy="10149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60" name="Shape 2060"/>
          <p:cNvCxnSpPr/>
          <p:nvPr/>
        </p:nvCxnSpPr>
        <p:spPr>
          <a:xfrm>
            <a:off x="5494946" y="3228290"/>
            <a:ext cx="529800" cy="0"/>
          </a:xfrm>
          <a:prstGeom prst="straightConnector1">
            <a:avLst/>
          </a:prstGeom>
          <a:noFill/>
          <a:ln cap="flat" cmpd="sng" w="9525">
            <a:solidFill>
              <a:srgbClr val="C2C2C2"/>
            </a:solidFill>
            <a:prstDash val="solid"/>
            <a:round/>
            <a:headEnd len="med" w="med" type="none"/>
            <a:tailEnd len="med" w="med" type="none"/>
          </a:ln>
        </p:spPr>
      </p:cxnSp>
      <p:sp>
        <p:nvSpPr>
          <p:cNvPr id="2061" name="Shape 2061"/>
          <p:cNvSpPr txBox="1"/>
          <p:nvPr/>
        </p:nvSpPr>
        <p:spPr>
          <a:xfrm>
            <a:off x="6105522" y="2879972"/>
            <a:ext cx="2728200" cy="27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100">
                <a:solidFill>
                  <a:srgbClr val="858585"/>
                </a:solidFill>
                <a:latin typeface="Roboto"/>
                <a:ea typeface="Roboto"/>
                <a:cs typeface="Roboto"/>
                <a:sym typeface="Roboto"/>
              </a:rPr>
              <a:t>Average Investor</a:t>
            </a:r>
            <a:endParaRPr b="1" sz="1100">
              <a:solidFill>
                <a:srgbClr val="858585"/>
              </a:solidFill>
              <a:latin typeface="Roboto"/>
              <a:ea typeface="Roboto"/>
              <a:cs typeface="Roboto"/>
              <a:sym typeface="Roboto"/>
            </a:endParaRPr>
          </a:p>
        </p:txBody>
      </p:sp>
      <p:sp>
        <p:nvSpPr>
          <p:cNvPr id="2062" name="Shape 2062"/>
          <p:cNvSpPr txBox="1"/>
          <p:nvPr/>
        </p:nvSpPr>
        <p:spPr>
          <a:xfrm>
            <a:off x="6105522" y="3156217"/>
            <a:ext cx="2728200" cy="41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700">
                <a:solidFill>
                  <a:srgbClr val="858585"/>
                </a:solidFill>
                <a:latin typeface="Roboto"/>
                <a:ea typeface="Roboto"/>
                <a:cs typeface="Roboto"/>
                <a:sym typeface="Roboto"/>
              </a:rPr>
              <a:t>...we call the emotional roller coaster.</a:t>
            </a:r>
            <a:endParaRPr sz="700">
              <a:solidFill>
                <a:srgbClr val="858585"/>
              </a:solidFill>
              <a:latin typeface="Roboto"/>
              <a:ea typeface="Roboto"/>
              <a:cs typeface="Roboto"/>
              <a:sym typeface="Roboto"/>
            </a:endParaRPr>
          </a:p>
        </p:txBody>
      </p:sp>
      <p:grpSp>
        <p:nvGrpSpPr>
          <p:cNvPr id="2063" name="Shape 2063"/>
          <p:cNvGrpSpPr/>
          <p:nvPr/>
        </p:nvGrpSpPr>
        <p:grpSpPr>
          <a:xfrm rot="10800000">
            <a:off x="5494946" y="2622462"/>
            <a:ext cx="529800" cy="997030"/>
            <a:chOff x="4318975" y="1084322"/>
            <a:chExt cx="529800" cy="590378"/>
          </a:xfrm>
        </p:grpSpPr>
        <p:sp>
          <p:nvSpPr>
            <p:cNvPr id="2064" name="Shape 2064"/>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65" name="Shape 2065"/>
            <p:cNvCxnSpPr/>
            <p:nvPr/>
          </p:nvCxnSpPr>
          <p:spPr>
            <a:xfrm rot="10800000">
              <a:off x="4318975" y="1084322"/>
              <a:ext cx="529800" cy="0"/>
            </a:xfrm>
            <a:prstGeom prst="straightConnector1">
              <a:avLst/>
            </a:prstGeom>
            <a:noFill/>
            <a:ln cap="flat" cmpd="sng" w="9525">
              <a:solidFill>
                <a:srgbClr val="C2C2C2"/>
              </a:solidFill>
              <a:prstDash val="solid"/>
              <a:round/>
              <a:headEnd len="med" w="med" type="none"/>
              <a:tailEnd len="med" w="med" type="none"/>
            </a:ln>
          </p:spPr>
        </p:cxnSp>
      </p:grpSp>
      <p:sp>
        <p:nvSpPr>
          <p:cNvPr id="2066" name="Shape 2066"/>
          <p:cNvSpPr txBox="1"/>
          <p:nvPr/>
        </p:nvSpPr>
        <p:spPr>
          <a:xfrm>
            <a:off x="4739422" y="3050059"/>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3.49%</a:t>
            </a:r>
            <a:endParaRPr sz="900">
              <a:solidFill>
                <a:srgbClr val="858585"/>
              </a:solidFill>
              <a:latin typeface="Roboto"/>
              <a:ea typeface="Roboto"/>
              <a:cs typeface="Roboto"/>
              <a:sym typeface="Roboto"/>
            </a:endParaRPr>
          </a:p>
        </p:txBody>
      </p:sp>
      <p:cxnSp>
        <p:nvCxnSpPr>
          <p:cNvPr id="2067" name="Shape 2067"/>
          <p:cNvCxnSpPr>
            <a:stCxn id="2058" idx="3"/>
            <a:endCxn id="2066" idx="1"/>
          </p:cNvCxnSpPr>
          <p:nvPr/>
        </p:nvCxnSpPr>
        <p:spPr>
          <a:xfrm>
            <a:off x="3742147" y="1944480"/>
            <a:ext cx="997200" cy="1278900"/>
          </a:xfrm>
          <a:prstGeom prst="straightConnector1">
            <a:avLst/>
          </a:prstGeom>
          <a:noFill/>
          <a:ln cap="flat" cmpd="sng" w="9525">
            <a:solidFill>
              <a:srgbClr val="085631"/>
            </a:solidFill>
            <a:prstDash val="dash"/>
            <a:round/>
            <a:headEnd len="lg" w="lg" type="none"/>
            <a:tailEnd len="lg" w="lg" type="none"/>
          </a:ln>
        </p:spPr>
      </p:cxn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1" name="Shape 2071"/>
        <p:cNvGrpSpPr/>
        <p:nvPr/>
      </p:nvGrpSpPr>
      <p:grpSpPr>
        <a:xfrm>
          <a:off x="0" y="0"/>
          <a:ext cx="0" cy="0"/>
          <a:chOff x="0" y="0"/>
          <a:chExt cx="0" cy="0"/>
        </a:xfrm>
      </p:grpSpPr>
      <p:sp>
        <p:nvSpPr>
          <p:cNvPr id="2072" name="Shape 2072"/>
          <p:cNvSpPr txBox="1"/>
          <p:nvPr>
            <p:ph type="title"/>
          </p:nvPr>
        </p:nvSpPr>
        <p:spPr>
          <a:xfrm>
            <a:off x="435675" y="403200"/>
            <a:ext cx="7943100" cy="75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[Scripts] — The Behavior Gap</a:t>
            </a:r>
            <a:endParaRPr b="1">
              <a:solidFill>
                <a:srgbClr val="0B7743"/>
              </a:solidFill>
            </a:endParaRPr>
          </a:p>
        </p:txBody>
      </p:sp>
      <p:pic>
        <p:nvPicPr>
          <p:cNvPr id="2073" name="Shape 207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074" name="Shape 207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075" name="Shape 2075"/>
          <p:cNvSpPr txBox="1"/>
          <p:nvPr/>
        </p:nvSpPr>
        <p:spPr>
          <a:xfrm>
            <a:off x="435675" y="1016600"/>
            <a:ext cx="8169000" cy="289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“…this idea that, despite the market’s consistently upward performance, your average investor does not reap those rewards. We call this the “behavior gap”.</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rPr lang="en">
                <a:latin typeface="Roboto"/>
                <a:ea typeface="Roboto"/>
                <a:cs typeface="Roboto"/>
                <a:sym typeface="Roboto"/>
              </a:rPr>
              <a:t>“...despite a wealth of information, some very talented fund managers, the average investor does not achieve the returns of a simple S&amp;P 500 index fund…”</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a:p>
            <a:pPr indent="0" lvl="0" marL="0" rtl="0">
              <a:spcBef>
                <a:spcPts val="0"/>
              </a:spcBef>
              <a:spcAft>
                <a:spcPts val="0"/>
              </a:spcAft>
              <a:buNone/>
            </a:pPr>
            <a:r>
              <a:rPr lang="en">
                <a:latin typeface="Roboto"/>
                <a:ea typeface="Roboto"/>
                <a:cs typeface="Roboto"/>
                <a:sym typeface="Roboto"/>
              </a:rPr>
              <a:t>“...between XXXX-XXXX the average investor would have been better off simply invested in an index fund...and we have to ask ourselves...what is the reason for this 4% “behavior gap” — well we call that the “emotional roller coaster.” (continued on pg. X)</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2" name="Shape 332"/>
        <p:cNvGrpSpPr/>
        <p:nvPr/>
      </p:nvGrpSpPr>
      <p:grpSpPr>
        <a:xfrm>
          <a:off x="0" y="0"/>
          <a:ext cx="0" cy="0"/>
          <a:chOff x="0" y="0"/>
          <a:chExt cx="0" cy="0"/>
        </a:xfrm>
      </p:grpSpPr>
      <p:sp>
        <p:nvSpPr>
          <p:cNvPr id="333" name="Shape 333"/>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1 —</a:t>
            </a:r>
            <a:endParaRPr b="1" sz="3600">
              <a:solidFill>
                <a:srgbClr val="0D5DDF"/>
              </a:solidFill>
            </a:endParaRPr>
          </a:p>
          <a:p>
            <a:pPr indent="0" lvl="0" marL="0" rtl="0" algn="ctr">
              <a:spcBef>
                <a:spcPts val="1000"/>
              </a:spcBef>
              <a:spcAft>
                <a:spcPts val="0"/>
              </a:spcAft>
              <a:buNone/>
            </a:pPr>
            <a:r>
              <a:rPr lang="en" sz="3600">
                <a:solidFill>
                  <a:srgbClr val="000000"/>
                </a:solidFill>
              </a:rPr>
              <a:t>Take your book and break it down</a:t>
            </a:r>
            <a:endParaRPr sz="3600">
              <a:solidFill>
                <a:srgbClr val="000000"/>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79" name="Shape 2079"/>
        <p:cNvGrpSpPr/>
        <p:nvPr/>
      </p:nvGrpSpPr>
      <p:grpSpPr>
        <a:xfrm>
          <a:off x="0" y="0"/>
          <a:ext cx="0" cy="0"/>
          <a:chOff x="0" y="0"/>
          <a:chExt cx="0" cy="0"/>
        </a:xfrm>
      </p:grpSpPr>
      <p:sp>
        <p:nvSpPr>
          <p:cNvPr id="2080" name="Shape 2080"/>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 2 —</a:t>
            </a:r>
            <a:endParaRPr b="1" sz="3600">
              <a:solidFill>
                <a:srgbClr val="0B7743"/>
              </a:solidFill>
            </a:endParaRPr>
          </a:p>
          <a:p>
            <a:pPr indent="0" lvl="0" marL="0" rtl="0" algn="ctr">
              <a:spcBef>
                <a:spcPts val="0"/>
              </a:spcBef>
              <a:spcAft>
                <a:spcPts val="0"/>
              </a:spcAft>
              <a:buNone/>
            </a:pPr>
            <a:r>
              <a:rPr lang="en" sz="3600">
                <a:solidFill>
                  <a:srgbClr val="000000"/>
                </a:solidFill>
              </a:rPr>
              <a:t>Present the Emotional Roller Coaster</a:t>
            </a:r>
            <a:endParaRPr sz="3600">
              <a:solidFill>
                <a:srgbClr val="000000"/>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4" name="Shape 2084"/>
        <p:cNvGrpSpPr/>
        <p:nvPr/>
      </p:nvGrpSpPr>
      <p:grpSpPr>
        <a:xfrm>
          <a:off x="0" y="0"/>
          <a:ext cx="0" cy="0"/>
          <a:chOff x="0" y="0"/>
          <a:chExt cx="0" cy="0"/>
        </a:xfrm>
      </p:grpSpPr>
      <p:sp>
        <p:nvSpPr>
          <p:cNvPr id="2085" name="Shape 2085"/>
          <p:cNvSpPr/>
          <p:nvPr/>
        </p:nvSpPr>
        <p:spPr>
          <a:xfrm flipH="1" rot="-2297886">
            <a:off x="1171208" y="2697456"/>
            <a:ext cx="1610480" cy="57491"/>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6" name="Shape 2086"/>
          <p:cNvSpPr txBox="1"/>
          <p:nvPr>
            <p:ph type="title"/>
          </p:nvPr>
        </p:nvSpPr>
        <p:spPr>
          <a:xfrm>
            <a:off x="311700" y="327000"/>
            <a:ext cx="7943100" cy="44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The Investor Emotion Roller Coaster</a:t>
            </a:r>
            <a:endParaRPr b="1" sz="1800">
              <a:solidFill>
                <a:srgbClr val="000000"/>
              </a:solidFill>
            </a:endParaRPr>
          </a:p>
        </p:txBody>
      </p:sp>
      <p:pic>
        <p:nvPicPr>
          <p:cNvPr id="2087" name="Shape 2087"/>
          <p:cNvPicPr preferRelativeResize="0"/>
          <p:nvPr/>
        </p:nvPicPr>
        <p:blipFill>
          <a:blip r:embed="rId3">
            <a:alphaModFix/>
          </a:blip>
          <a:stretch>
            <a:fillRect/>
          </a:stretch>
        </p:blipFill>
        <p:spPr>
          <a:xfrm>
            <a:off x="328000" y="4587575"/>
            <a:ext cx="227237" cy="233175"/>
          </a:xfrm>
          <a:prstGeom prst="rect">
            <a:avLst/>
          </a:prstGeom>
          <a:noFill/>
          <a:ln>
            <a:noFill/>
          </a:ln>
        </p:spPr>
      </p:pic>
      <p:sp>
        <p:nvSpPr>
          <p:cNvPr id="2088" name="Shape 2088"/>
          <p:cNvSpPr txBox="1"/>
          <p:nvPr/>
        </p:nvSpPr>
        <p:spPr>
          <a:xfrm>
            <a:off x="524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089" name="Shape 2089"/>
          <p:cNvSpPr/>
          <p:nvPr/>
        </p:nvSpPr>
        <p:spPr>
          <a:xfrm flipH="1" rot="2437519">
            <a:off x="5441467" y="2771422"/>
            <a:ext cx="1785414" cy="57856"/>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0" name="Shape 2090"/>
          <p:cNvSpPr/>
          <p:nvPr/>
        </p:nvSpPr>
        <p:spPr>
          <a:xfrm rot="-2133916">
            <a:off x="3919815" y="2760544"/>
            <a:ext cx="1955367" cy="5761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1" name="Shape 2091"/>
          <p:cNvSpPr/>
          <p:nvPr/>
        </p:nvSpPr>
        <p:spPr>
          <a:xfrm flipH="1" rot="2124630">
            <a:off x="2395054" y="2760546"/>
            <a:ext cx="1948292" cy="57612"/>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92" name="Shape 2092"/>
          <p:cNvGrpSpPr/>
          <p:nvPr/>
        </p:nvGrpSpPr>
        <p:grpSpPr>
          <a:xfrm>
            <a:off x="3305288" y="3216644"/>
            <a:ext cx="1712700" cy="1230715"/>
            <a:chOff x="3021975" y="2541798"/>
            <a:chExt cx="1712700" cy="1230715"/>
          </a:xfrm>
        </p:grpSpPr>
        <p:sp>
          <p:nvSpPr>
            <p:cNvPr id="2093" name="Shape 2093"/>
            <p:cNvSpPr txBox="1"/>
            <p:nvPr/>
          </p:nvSpPr>
          <p:spPr>
            <a:xfrm>
              <a:off x="3440315" y="2735579"/>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Despondency</a:t>
              </a:r>
              <a:endParaRPr b="1" sz="800">
                <a:solidFill>
                  <a:schemeClr val="accent3"/>
                </a:solidFill>
                <a:latin typeface="Roboto"/>
                <a:ea typeface="Roboto"/>
                <a:cs typeface="Roboto"/>
                <a:sym typeface="Roboto"/>
              </a:endParaRPr>
            </a:p>
          </p:txBody>
        </p:sp>
        <p:sp>
          <p:nvSpPr>
            <p:cNvPr id="2094" name="Shape 2094"/>
            <p:cNvSpPr/>
            <p:nvPr/>
          </p:nvSpPr>
          <p:spPr>
            <a:xfrm rot="-1789476">
              <a:off x="3798091" y="2571072"/>
              <a:ext cx="160451" cy="160451"/>
            </a:xfrm>
            <a:prstGeom prst="ellipse">
              <a:avLst/>
            </a:prstGeom>
            <a:solidFill>
              <a:srgbClr val="FFFFFF"/>
            </a:solidFill>
            <a:ln cap="flat" cmpd="sng" w="38100">
              <a:solidFill>
                <a:schemeClr val="accent3"/>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5" name="Shape 2095"/>
            <p:cNvSpPr/>
            <p:nvPr/>
          </p:nvSpPr>
          <p:spPr>
            <a:xfrm>
              <a:off x="3021975" y="3069013"/>
              <a:ext cx="1712700" cy="703500"/>
            </a:xfrm>
            <a:prstGeom prst="roundRect">
              <a:avLst>
                <a:gd fmla="val 4485" name="adj"/>
              </a:avLst>
            </a:prstGeom>
            <a:solidFill>
              <a:schemeClr val="accent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096" name="Shape 2096"/>
            <p:cNvSpPr txBox="1"/>
            <p:nvPr/>
          </p:nvSpPr>
          <p:spPr>
            <a:xfrm>
              <a:off x="3066238" y="3167104"/>
              <a:ext cx="1624200" cy="507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Maximum financial opportunity</a:t>
              </a:r>
              <a:endParaRPr sz="1000">
                <a:solidFill>
                  <a:srgbClr val="FFFFFF"/>
                </a:solidFill>
              </a:endParaRPr>
            </a:p>
          </p:txBody>
        </p:sp>
        <p:sp>
          <p:nvSpPr>
            <p:cNvPr id="2097" name="Shape 2097"/>
            <p:cNvSpPr/>
            <p:nvPr/>
          </p:nvSpPr>
          <p:spPr>
            <a:xfrm>
              <a:off x="3833325" y="3004364"/>
              <a:ext cx="90000" cy="67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98" name="Shape 2098"/>
          <p:cNvGrpSpPr/>
          <p:nvPr/>
        </p:nvGrpSpPr>
        <p:grpSpPr>
          <a:xfrm>
            <a:off x="1749300" y="1130772"/>
            <a:ext cx="1712700" cy="1246754"/>
            <a:chOff x="1637475" y="1219942"/>
            <a:chExt cx="1712700" cy="1246754"/>
          </a:xfrm>
        </p:grpSpPr>
        <p:sp>
          <p:nvSpPr>
            <p:cNvPr id="2099" name="Shape 2099"/>
            <p:cNvSpPr/>
            <p:nvPr/>
          </p:nvSpPr>
          <p:spPr>
            <a:xfrm>
              <a:off x="1637475" y="1219942"/>
              <a:ext cx="1712700" cy="703500"/>
            </a:xfrm>
            <a:prstGeom prst="roundRect">
              <a:avLst>
                <a:gd fmla="val 4485" name="adj"/>
              </a:avLst>
            </a:prstGeom>
            <a:solidFill>
              <a:srgbClr val="0B714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100" name="Shape 2100"/>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85631"/>
                  </a:solidFill>
                  <a:latin typeface="Roboto"/>
                  <a:ea typeface="Roboto"/>
                  <a:cs typeface="Roboto"/>
                  <a:sym typeface="Roboto"/>
                </a:rPr>
                <a:t>Euphoria</a:t>
              </a:r>
              <a:endParaRPr b="1" sz="800">
                <a:solidFill>
                  <a:srgbClr val="085631"/>
                </a:solidFill>
                <a:latin typeface="Roboto"/>
                <a:ea typeface="Roboto"/>
                <a:cs typeface="Roboto"/>
                <a:sym typeface="Roboto"/>
              </a:endParaRPr>
            </a:p>
          </p:txBody>
        </p:sp>
        <p:sp>
          <p:nvSpPr>
            <p:cNvPr id="2101" name="Shape 2101"/>
            <p:cNvSpPr/>
            <p:nvPr/>
          </p:nvSpPr>
          <p:spPr>
            <a:xfrm rot="10800000">
              <a:off x="2448800" y="1919036"/>
              <a:ext cx="90000" cy="67500"/>
            </a:xfrm>
            <a:prstGeom prst="triangle">
              <a:avLst>
                <a:gd fmla="val 50000" name="adj"/>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2" name="Shape 2102"/>
            <p:cNvSpPr txBox="1"/>
            <p:nvPr/>
          </p:nvSpPr>
          <p:spPr>
            <a:xfrm>
              <a:off x="1681725" y="1283096"/>
              <a:ext cx="1624200" cy="577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Maximum financial risk</a:t>
              </a:r>
              <a:endParaRPr sz="1000">
                <a:solidFill>
                  <a:srgbClr val="FFFFFF"/>
                </a:solidFill>
              </a:endParaRPr>
            </a:p>
          </p:txBody>
        </p:sp>
        <p:sp>
          <p:nvSpPr>
            <p:cNvPr id="2103" name="Shape 2103"/>
            <p:cNvSpPr/>
            <p:nvPr/>
          </p:nvSpPr>
          <p:spPr>
            <a:xfrm rot="-1789476">
              <a:off x="2410765" y="2276970"/>
              <a:ext cx="160451" cy="160451"/>
            </a:xfrm>
            <a:prstGeom prst="ellipse">
              <a:avLst/>
            </a:prstGeom>
            <a:solidFill>
              <a:srgbClr val="FFFFFF"/>
            </a:solidFill>
            <a:ln cap="flat" cmpd="sng" w="38100">
              <a:solidFill>
                <a:srgbClr val="0B714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04" name="Shape 2104"/>
          <p:cNvGrpSpPr/>
          <p:nvPr/>
        </p:nvGrpSpPr>
        <p:grpSpPr>
          <a:xfrm>
            <a:off x="4804038" y="1130772"/>
            <a:ext cx="1712700" cy="1246754"/>
            <a:chOff x="4409300" y="1219942"/>
            <a:chExt cx="1712700" cy="1246754"/>
          </a:xfrm>
        </p:grpSpPr>
        <p:sp>
          <p:nvSpPr>
            <p:cNvPr id="2105" name="Shape 2105"/>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6" name="Shape 2106"/>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Euphoria</a:t>
              </a:r>
              <a:endParaRPr b="1" sz="800">
                <a:solidFill>
                  <a:srgbClr val="5E5E5E"/>
                </a:solidFill>
                <a:latin typeface="Roboto"/>
                <a:ea typeface="Roboto"/>
                <a:cs typeface="Roboto"/>
                <a:sym typeface="Roboto"/>
              </a:endParaRPr>
            </a:p>
          </p:txBody>
        </p:sp>
        <p:sp>
          <p:nvSpPr>
            <p:cNvPr id="2107" name="Shape 2107"/>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108" name="Shape 2108"/>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9" name="Shape 2109"/>
            <p:cNvSpPr txBox="1"/>
            <p:nvPr/>
          </p:nvSpPr>
          <p:spPr>
            <a:xfrm>
              <a:off x="4453550" y="1257142"/>
              <a:ext cx="1624200" cy="6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5E5E5E"/>
                  </a:solidFill>
                  <a:latin typeface="Roboto"/>
                  <a:ea typeface="Roboto"/>
                  <a:cs typeface="Roboto"/>
                  <a:sym typeface="Roboto"/>
                </a:rPr>
                <a:t>Buy high, sell low...</a:t>
              </a:r>
              <a:endParaRPr sz="1000">
                <a:solidFill>
                  <a:srgbClr val="5E5E5E"/>
                </a:solidFill>
              </a:endParaRPr>
            </a:p>
          </p:txBody>
        </p:sp>
      </p:grpSp>
      <p:sp>
        <p:nvSpPr>
          <p:cNvPr id="2110" name="Shape 2110"/>
          <p:cNvSpPr/>
          <p:nvPr/>
        </p:nvSpPr>
        <p:spPr>
          <a:xfrm flipH="1" rot="-2692234">
            <a:off x="6800564" y="2920662"/>
            <a:ext cx="1220823" cy="577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11" name="Shape 2111"/>
          <p:cNvGrpSpPr/>
          <p:nvPr/>
        </p:nvGrpSpPr>
        <p:grpSpPr>
          <a:xfrm>
            <a:off x="6124700" y="3223256"/>
            <a:ext cx="1712700" cy="1230715"/>
            <a:chOff x="5796625" y="2541798"/>
            <a:chExt cx="1712700" cy="1230715"/>
          </a:xfrm>
        </p:grpSpPr>
        <p:sp>
          <p:nvSpPr>
            <p:cNvPr id="2112" name="Shape 2112"/>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3" name="Shape 2113"/>
            <p:cNvSpPr txBox="1"/>
            <p:nvPr/>
          </p:nvSpPr>
          <p:spPr>
            <a:xfrm>
              <a:off x="6224728" y="2735579"/>
              <a:ext cx="856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Despondency</a:t>
              </a:r>
              <a:endParaRPr b="1" sz="800">
                <a:solidFill>
                  <a:srgbClr val="5E5E5E"/>
                </a:solidFill>
                <a:latin typeface="Roboto"/>
                <a:ea typeface="Roboto"/>
                <a:cs typeface="Roboto"/>
                <a:sym typeface="Roboto"/>
              </a:endParaRPr>
            </a:p>
          </p:txBody>
        </p:sp>
        <p:sp>
          <p:nvSpPr>
            <p:cNvPr id="2114" name="Shape 2114"/>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115" name="Shape 2115"/>
            <p:cNvSpPr txBox="1"/>
            <p:nvPr/>
          </p:nvSpPr>
          <p:spPr>
            <a:xfrm>
              <a:off x="5840875" y="3106213"/>
              <a:ext cx="1624200" cy="6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5E5E5E"/>
                  </a:solidFill>
                  <a:latin typeface="Roboto"/>
                  <a:ea typeface="Roboto"/>
                  <a:cs typeface="Roboto"/>
                  <a:sym typeface="Roboto"/>
                </a:rPr>
                <a:t>...repeat until broke.</a:t>
              </a:r>
              <a:endParaRPr sz="1000">
                <a:solidFill>
                  <a:srgbClr val="5E5E5E"/>
                </a:solidFill>
              </a:endParaRPr>
            </a:p>
          </p:txBody>
        </p:sp>
        <p:sp>
          <p:nvSpPr>
            <p:cNvPr id="2116" name="Shape 2116"/>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17" name="Shape 2117"/>
          <p:cNvSpPr txBox="1"/>
          <p:nvPr/>
        </p:nvSpPr>
        <p:spPr>
          <a:xfrm>
            <a:off x="1076194" y="2626476"/>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85631"/>
                </a:solidFill>
                <a:latin typeface="Roboto"/>
                <a:ea typeface="Roboto"/>
                <a:cs typeface="Roboto"/>
                <a:sym typeface="Roboto"/>
              </a:rPr>
              <a:t>Optimism</a:t>
            </a:r>
            <a:endParaRPr b="1" sz="800">
              <a:solidFill>
                <a:srgbClr val="085631"/>
              </a:solidFill>
              <a:latin typeface="Roboto"/>
              <a:ea typeface="Roboto"/>
              <a:cs typeface="Roboto"/>
              <a:sym typeface="Roboto"/>
            </a:endParaRPr>
          </a:p>
        </p:txBody>
      </p:sp>
      <p:sp>
        <p:nvSpPr>
          <p:cNvPr id="2118" name="Shape 2118"/>
          <p:cNvSpPr txBox="1"/>
          <p:nvPr/>
        </p:nvSpPr>
        <p:spPr>
          <a:xfrm>
            <a:off x="1377819" y="2377526"/>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85631"/>
                </a:solidFill>
                <a:latin typeface="Roboto"/>
                <a:ea typeface="Roboto"/>
                <a:cs typeface="Roboto"/>
                <a:sym typeface="Roboto"/>
              </a:rPr>
              <a:t>Excitement</a:t>
            </a:r>
            <a:endParaRPr b="1" sz="800">
              <a:solidFill>
                <a:srgbClr val="085631"/>
              </a:solidFill>
              <a:latin typeface="Roboto"/>
              <a:ea typeface="Roboto"/>
              <a:cs typeface="Roboto"/>
              <a:sym typeface="Roboto"/>
            </a:endParaRPr>
          </a:p>
        </p:txBody>
      </p:sp>
      <p:sp>
        <p:nvSpPr>
          <p:cNvPr id="2119" name="Shape 2119"/>
          <p:cNvSpPr txBox="1"/>
          <p:nvPr/>
        </p:nvSpPr>
        <p:spPr>
          <a:xfrm>
            <a:off x="1800544" y="2190676"/>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85631"/>
                </a:solidFill>
                <a:latin typeface="Roboto"/>
                <a:ea typeface="Roboto"/>
                <a:cs typeface="Roboto"/>
                <a:sym typeface="Roboto"/>
              </a:rPr>
              <a:t>Thrill</a:t>
            </a:r>
            <a:endParaRPr b="1" sz="800">
              <a:solidFill>
                <a:srgbClr val="085631"/>
              </a:solidFill>
              <a:latin typeface="Roboto"/>
              <a:ea typeface="Roboto"/>
              <a:cs typeface="Roboto"/>
              <a:sym typeface="Roboto"/>
            </a:endParaRPr>
          </a:p>
        </p:txBody>
      </p:sp>
      <p:sp>
        <p:nvSpPr>
          <p:cNvPr id="2120" name="Shape 2120"/>
          <p:cNvSpPr txBox="1"/>
          <p:nvPr/>
        </p:nvSpPr>
        <p:spPr>
          <a:xfrm>
            <a:off x="2664203" y="2197188"/>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Anxiety</a:t>
            </a:r>
            <a:endParaRPr b="1" sz="800">
              <a:solidFill>
                <a:schemeClr val="accent3"/>
              </a:solidFill>
              <a:latin typeface="Roboto"/>
              <a:ea typeface="Roboto"/>
              <a:cs typeface="Roboto"/>
              <a:sym typeface="Roboto"/>
            </a:endParaRPr>
          </a:p>
        </p:txBody>
      </p:sp>
      <p:sp>
        <p:nvSpPr>
          <p:cNvPr id="2121" name="Shape 2121"/>
          <p:cNvSpPr txBox="1"/>
          <p:nvPr/>
        </p:nvSpPr>
        <p:spPr>
          <a:xfrm>
            <a:off x="2321603" y="2501988"/>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Denial</a:t>
            </a:r>
            <a:endParaRPr b="1" sz="800">
              <a:solidFill>
                <a:schemeClr val="accent3"/>
              </a:solidFill>
              <a:latin typeface="Roboto"/>
              <a:ea typeface="Roboto"/>
              <a:cs typeface="Roboto"/>
              <a:sym typeface="Roboto"/>
            </a:endParaRPr>
          </a:p>
        </p:txBody>
      </p:sp>
      <p:sp>
        <p:nvSpPr>
          <p:cNvPr id="2122" name="Shape 2122"/>
          <p:cNvSpPr txBox="1"/>
          <p:nvPr/>
        </p:nvSpPr>
        <p:spPr>
          <a:xfrm>
            <a:off x="2586003" y="2680650"/>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Fear</a:t>
            </a:r>
            <a:endParaRPr b="1" sz="800">
              <a:solidFill>
                <a:schemeClr val="accent3"/>
              </a:solidFill>
              <a:latin typeface="Roboto"/>
              <a:ea typeface="Roboto"/>
              <a:cs typeface="Roboto"/>
              <a:sym typeface="Roboto"/>
            </a:endParaRPr>
          </a:p>
        </p:txBody>
      </p:sp>
      <p:sp>
        <p:nvSpPr>
          <p:cNvPr id="2123" name="Shape 2123"/>
          <p:cNvSpPr txBox="1"/>
          <p:nvPr/>
        </p:nvSpPr>
        <p:spPr>
          <a:xfrm>
            <a:off x="2945950" y="2902475"/>
            <a:ext cx="7383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Depression</a:t>
            </a:r>
            <a:endParaRPr b="1" sz="800">
              <a:solidFill>
                <a:schemeClr val="accent3"/>
              </a:solidFill>
              <a:latin typeface="Roboto"/>
              <a:ea typeface="Roboto"/>
              <a:cs typeface="Roboto"/>
              <a:sym typeface="Roboto"/>
            </a:endParaRPr>
          </a:p>
        </p:txBody>
      </p:sp>
      <p:sp>
        <p:nvSpPr>
          <p:cNvPr id="2124" name="Shape 2124"/>
          <p:cNvSpPr txBox="1"/>
          <p:nvPr/>
        </p:nvSpPr>
        <p:spPr>
          <a:xfrm>
            <a:off x="3236003" y="3122663"/>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Panic</a:t>
            </a:r>
            <a:endParaRPr b="1" sz="800">
              <a:solidFill>
                <a:schemeClr val="accent3"/>
              </a:solidFill>
              <a:latin typeface="Roboto"/>
              <a:ea typeface="Roboto"/>
              <a:cs typeface="Roboto"/>
              <a:sym typeface="Roboto"/>
            </a:endParaRPr>
          </a:p>
        </p:txBody>
      </p:sp>
      <p:sp>
        <p:nvSpPr>
          <p:cNvPr id="2125" name="Shape 2125"/>
          <p:cNvSpPr txBox="1"/>
          <p:nvPr/>
        </p:nvSpPr>
        <p:spPr>
          <a:xfrm>
            <a:off x="4226600" y="3195650"/>
            <a:ext cx="696900" cy="18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5E5E5E"/>
                </a:solidFill>
                <a:latin typeface="Roboto"/>
                <a:ea typeface="Roboto"/>
                <a:cs typeface="Roboto"/>
                <a:sym typeface="Roboto"/>
              </a:rPr>
              <a:t>Hope</a:t>
            </a:r>
            <a:endParaRPr b="1" sz="800">
              <a:solidFill>
                <a:srgbClr val="5E5E5E"/>
              </a:solidFill>
              <a:latin typeface="Roboto"/>
              <a:ea typeface="Roboto"/>
              <a:cs typeface="Roboto"/>
              <a:sym typeface="Roboto"/>
            </a:endParaRPr>
          </a:p>
        </p:txBody>
      </p:sp>
      <p:sp>
        <p:nvSpPr>
          <p:cNvPr id="2126" name="Shape 2126"/>
          <p:cNvSpPr txBox="1"/>
          <p:nvPr/>
        </p:nvSpPr>
        <p:spPr>
          <a:xfrm>
            <a:off x="4473150" y="3046550"/>
            <a:ext cx="696900" cy="170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5E5E5E"/>
                </a:solidFill>
                <a:latin typeface="Roboto"/>
                <a:ea typeface="Roboto"/>
                <a:cs typeface="Roboto"/>
                <a:sym typeface="Roboto"/>
              </a:rPr>
              <a:t>Relief</a:t>
            </a:r>
            <a:endParaRPr b="1" sz="800">
              <a:solidFill>
                <a:srgbClr val="5E5E5E"/>
              </a:solidFill>
              <a:latin typeface="Roboto"/>
              <a:ea typeface="Roboto"/>
              <a:cs typeface="Roboto"/>
              <a:sym typeface="Roboto"/>
            </a:endParaRPr>
          </a:p>
        </p:txBody>
      </p:sp>
      <p:sp>
        <p:nvSpPr>
          <p:cNvPr id="2127" name="Shape 2127"/>
          <p:cNvSpPr txBox="1"/>
          <p:nvPr/>
        </p:nvSpPr>
        <p:spPr>
          <a:xfrm>
            <a:off x="4704700" y="2811488"/>
            <a:ext cx="811200" cy="27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5E5E5E"/>
                </a:solidFill>
                <a:latin typeface="Roboto"/>
                <a:ea typeface="Roboto"/>
                <a:cs typeface="Roboto"/>
                <a:sym typeface="Roboto"/>
              </a:rPr>
              <a:t>Optimism</a:t>
            </a:r>
            <a:endParaRPr b="1" sz="800">
              <a:solidFill>
                <a:srgbClr val="5E5E5E"/>
              </a:solidFill>
              <a:latin typeface="Roboto"/>
              <a:ea typeface="Roboto"/>
              <a:cs typeface="Roboto"/>
              <a:sym typeface="Roboto"/>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1" name="Shape 2131"/>
        <p:cNvGrpSpPr/>
        <p:nvPr/>
      </p:nvGrpSpPr>
      <p:grpSpPr>
        <a:xfrm>
          <a:off x="0" y="0"/>
          <a:ext cx="0" cy="0"/>
          <a:chOff x="0" y="0"/>
          <a:chExt cx="0" cy="0"/>
        </a:xfrm>
      </p:grpSpPr>
      <p:sp>
        <p:nvSpPr>
          <p:cNvPr id="2132" name="Shape 2132"/>
          <p:cNvSpPr/>
          <p:nvPr/>
        </p:nvSpPr>
        <p:spPr>
          <a:xfrm flipH="1" rot="-2297886">
            <a:off x="1171208" y="2697456"/>
            <a:ext cx="1610480" cy="57491"/>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3" name="Shape 2133"/>
          <p:cNvSpPr txBox="1"/>
          <p:nvPr>
            <p:ph type="title"/>
          </p:nvPr>
        </p:nvSpPr>
        <p:spPr>
          <a:xfrm>
            <a:off x="311700" y="327000"/>
            <a:ext cx="7943100" cy="44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The Investor Emotion Roller Coaster (Color Alternate)</a:t>
            </a:r>
            <a:endParaRPr b="1" sz="1800">
              <a:solidFill>
                <a:srgbClr val="000000"/>
              </a:solidFill>
            </a:endParaRPr>
          </a:p>
        </p:txBody>
      </p:sp>
      <p:pic>
        <p:nvPicPr>
          <p:cNvPr id="2134" name="Shape 2134"/>
          <p:cNvPicPr preferRelativeResize="0"/>
          <p:nvPr/>
        </p:nvPicPr>
        <p:blipFill>
          <a:blip r:embed="rId3">
            <a:alphaModFix/>
          </a:blip>
          <a:stretch>
            <a:fillRect/>
          </a:stretch>
        </p:blipFill>
        <p:spPr>
          <a:xfrm>
            <a:off x="328000" y="4587575"/>
            <a:ext cx="227237" cy="233175"/>
          </a:xfrm>
          <a:prstGeom prst="rect">
            <a:avLst/>
          </a:prstGeom>
          <a:noFill/>
          <a:ln>
            <a:noFill/>
          </a:ln>
        </p:spPr>
      </p:pic>
      <p:sp>
        <p:nvSpPr>
          <p:cNvPr id="2135" name="Shape 2135"/>
          <p:cNvSpPr txBox="1"/>
          <p:nvPr/>
        </p:nvSpPr>
        <p:spPr>
          <a:xfrm>
            <a:off x="524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136" name="Shape 2136"/>
          <p:cNvSpPr/>
          <p:nvPr/>
        </p:nvSpPr>
        <p:spPr>
          <a:xfrm flipH="1" rot="2437519">
            <a:off x="5441467" y="2771422"/>
            <a:ext cx="1785414" cy="57856"/>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7" name="Shape 2137"/>
          <p:cNvSpPr/>
          <p:nvPr/>
        </p:nvSpPr>
        <p:spPr>
          <a:xfrm rot="-2133916">
            <a:off x="3919815" y="2760544"/>
            <a:ext cx="1955367" cy="5761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8" name="Shape 2138"/>
          <p:cNvSpPr/>
          <p:nvPr/>
        </p:nvSpPr>
        <p:spPr>
          <a:xfrm flipH="1" rot="2124630">
            <a:off x="2395054" y="2760546"/>
            <a:ext cx="1948292" cy="57612"/>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39" name="Shape 2139"/>
          <p:cNvGrpSpPr/>
          <p:nvPr/>
        </p:nvGrpSpPr>
        <p:grpSpPr>
          <a:xfrm>
            <a:off x="3305288" y="3216644"/>
            <a:ext cx="1712700" cy="1230715"/>
            <a:chOff x="3021975" y="2541798"/>
            <a:chExt cx="1712700" cy="1230715"/>
          </a:xfrm>
        </p:grpSpPr>
        <p:sp>
          <p:nvSpPr>
            <p:cNvPr id="2140" name="Shape 2140"/>
            <p:cNvSpPr txBox="1"/>
            <p:nvPr/>
          </p:nvSpPr>
          <p:spPr>
            <a:xfrm>
              <a:off x="3440315" y="2735579"/>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Despondency</a:t>
              </a:r>
              <a:endParaRPr b="1" sz="800">
                <a:solidFill>
                  <a:schemeClr val="accent3"/>
                </a:solidFill>
                <a:latin typeface="Roboto"/>
                <a:ea typeface="Roboto"/>
                <a:cs typeface="Roboto"/>
                <a:sym typeface="Roboto"/>
              </a:endParaRPr>
            </a:p>
          </p:txBody>
        </p:sp>
        <p:sp>
          <p:nvSpPr>
            <p:cNvPr id="2141" name="Shape 2141"/>
            <p:cNvSpPr/>
            <p:nvPr/>
          </p:nvSpPr>
          <p:spPr>
            <a:xfrm rot="-1789476">
              <a:off x="3798091" y="2571072"/>
              <a:ext cx="160451" cy="160451"/>
            </a:xfrm>
            <a:prstGeom prst="ellipse">
              <a:avLst/>
            </a:prstGeom>
            <a:solidFill>
              <a:srgbClr val="FFFFFF"/>
            </a:solidFill>
            <a:ln cap="flat" cmpd="sng" w="38100">
              <a:solidFill>
                <a:schemeClr val="accent3"/>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2" name="Shape 2142"/>
            <p:cNvSpPr/>
            <p:nvPr/>
          </p:nvSpPr>
          <p:spPr>
            <a:xfrm>
              <a:off x="3021975" y="3069013"/>
              <a:ext cx="1712700" cy="703500"/>
            </a:xfrm>
            <a:prstGeom prst="roundRect">
              <a:avLst>
                <a:gd fmla="val 4485" name="adj"/>
              </a:avLst>
            </a:prstGeom>
            <a:solidFill>
              <a:schemeClr val="accent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143" name="Shape 2143"/>
            <p:cNvSpPr txBox="1"/>
            <p:nvPr/>
          </p:nvSpPr>
          <p:spPr>
            <a:xfrm>
              <a:off x="3066238" y="3167104"/>
              <a:ext cx="1624200" cy="507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Maximum financial opportunity</a:t>
              </a:r>
              <a:endParaRPr sz="1000">
                <a:solidFill>
                  <a:srgbClr val="FFFFFF"/>
                </a:solidFill>
              </a:endParaRPr>
            </a:p>
          </p:txBody>
        </p:sp>
        <p:sp>
          <p:nvSpPr>
            <p:cNvPr id="2144" name="Shape 2144"/>
            <p:cNvSpPr/>
            <p:nvPr/>
          </p:nvSpPr>
          <p:spPr>
            <a:xfrm>
              <a:off x="3833325" y="3004364"/>
              <a:ext cx="90000" cy="67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5" name="Shape 2145"/>
          <p:cNvGrpSpPr/>
          <p:nvPr/>
        </p:nvGrpSpPr>
        <p:grpSpPr>
          <a:xfrm>
            <a:off x="1749300" y="1130772"/>
            <a:ext cx="1712700" cy="1246754"/>
            <a:chOff x="1637475" y="1219942"/>
            <a:chExt cx="1712700" cy="1246754"/>
          </a:xfrm>
        </p:grpSpPr>
        <p:sp>
          <p:nvSpPr>
            <p:cNvPr id="2146" name="Shape 2146"/>
            <p:cNvSpPr/>
            <p:nvPr/>
          </p:nvSpPr>
          <p:spPr>
            <a:xfrm>
              <a:off x="1637475" y="1219942"/>
              <a:ext cx="1712700" cy="703500"/>
            </a:xfrm>
            <a:prstGeom prst="roundRect">
              <a:avLst>
                <a:gd fmla="val 4485" name="adj"/>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147" name="Shape 2147"/>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D5DDF"/>
                  </a:solidFill>
                  <a:latin typeface="Roboto"/>
                  <a:ea typeface="Roboto"/>
                  <a:cs typeface="Roboto"/>
                  <a:sym typeface="Roboto"/>
                </a:rPr>
                <a:t>Euphoria</a:t>
              </a:r>
              <a:endParaRPr b="1" sz="800">
                <a:solidFill>
                  <a:srgbClr val="0D5DDF"/>
                </a:solidFill>
                <a:latin typeface="Roboto"/>
                <a:ea typeface="Roboto"/>
                <a:cs typeface="Roboto"/>
                <a:sym typeface="Roboto"/>
              </a:endParaRPr>
            </a:p>
          </p:txBody>
        </p:sp>
        <p:sp>
          <p:nvSpPr>
            <p:cNvPr id="2148" name="Shape 2148"/>
            <p:cNvSpPr/>
            <p:nvPr/>
          </p:nvSpPr>
          <p:spPr>
            <a:xfrm rot="10800000">
              <a:off x="2448800" y="1919036"/>
              <a:ext cx="90000" cy="67500"/>
            </a:xfrm>
            <a:prstGeom prst="triangle">
              <a:avLst>
                <a:gd fmla="val 50000"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9" name="Shape 2149"/>
            <p:cNvSpPr txBox="1"/>
            <p:nvPr/>
          </p:nvSpPr>
          <p:spPr>
            <a:xfrm>
              <a:off x="1681725" y="1283096"/>
              <a:ext cx="1624200" cy="577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Maximum financial risk</a:t>
              </a:r>
              <a:endParaRPr sz="1000">
                <a:solidFill>
                  <a:srgbClr val="FFFFFF"/>
                </a:solidFill>
              </a:endParaRPr>
            </a:p>
          </p:txBody>
        </p:sp>
        <p:sp>
          <p:nvSpPr>
            <p:cNvPr id="2150" name="Shape 2150"/>
            <p:cNvSpPr/>
            <p:nvPr/>
          </p:nvSpPr>
          <p:spPr>
            <a:xfrm rot="-1789476">
              <a:off x="2410765" y="2276970"/>
              <a:ext cx="160451" cy="160451"/>
            </a:xfrm>
            <a:prstGeom prst="ellipse">
              <a:avLst/>
            </a:prstGeom>
            <a:solidFill>
              <a:srgbClr val="FFFFFF"/>
            </a:solidFill>
            <a:ln cap="flat" cmpd="sng" w="38100">
              <a:solidFill>
                <a:srgbClr val="0D5DD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51" name="Shape 2151"/>
          <p:cNvGrpSpPr/>
          <p:nvPr/>
        </p:nvGrpSpPr>
        <p:grpSpPr>
          <a:xfrm>
            <a:off x="4804038" y="1130772"/>
            <a:ext cx="1712700" cy="1246754"/>
            <a:chOff x="4409300" y="1219942"/>
            <a:chExt cx="1712700" cy="1246754"/>
          </a:xfrm>
        </p:grpSpPr>
        <p:sp>
          <p:nvSpPr>
            <p:cNvPr id="2152" name="Shape 2152"/>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3" name="Shape 2153"/>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Euphoria</a:t>
              </a:r>
              <a:endParaRPr b="1" sz="800">
                <a:solidFill>
                  <a:srgbClr val="5E5E5E"/>
                </a:solidFill>
                <a:latin typeface="Roboto"/>
                <a:ea typeface="Roboto"/>
                <a:cs typeface="Roboto"/>
                <a:sym typeface="Roboto"/>
              </a:endParaRPr>
            </a:p>
          </p:txBody>
        </p:sp>
        <p:sp>
          <p:nvSpPr>
            <p:cNvPr id="2154" name="Shape 2154"/>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155" name="Shape 2155"/>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6" name="Shape 2156"/>
            <p:cNvSpPr txBox="1"/>
            <p:nvPr/>
          </p:nvSpPr>
          <p:spPr>
            <a:xfrm>
              <a:off x="4453550" y="1257142"/>
              <a:ext cx="1624200" cy="6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5E5E5E"/>
                  </a:solidFill>
                  <a:latin typeface="Roboto"/>
                  <a:ea typeface="Roboto"/>
                  <a:cs typeface="Roboto"/>
                  <a:sym typeface="Roboto"/>
                </a:rPr>
                <a:t>Buy high, sell low...</a:t>
              </a:r>
              <a:endParaRPr sz="1000">
                <a:solidFill>
                  <a:srgbClr val="5E5E5E"/>
                </a:solidFill>
              </a:endParaRPr>
            </a:p>
          </p:txBody>
        </p:sp>
      </p:grpSp>
      <p:sp>
        <p:nvSpPr>
          <p:cNvPr id="2157" name="Shape 2157"/>
          <p:cNvSpPr/>
          <p:nvPr/>
        </p:nvSpPr>
        <p:spPr>
          <a:xfrm flipH="1" rot="-2692234">
            <a:off x="6800564" y="2920662"/>
            <a:ext cx="1220823" cy="577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58" name="Shape 2158"/>
          <p:cNvGrpSpPr/>
          <p:nvPr/>
        </p:nvGrpSpPr>
        <p:grpSpPr>
          <a:xfrm>
            <a:off x="6124700" y="3223256"/>
            <a:ext cx="1712700" cy="1230715"/>
            <a:chOff x="5796625" y="2541798"/>
            <a:chExt cx="1712700" cy="1230715"/>
          </a:xfrm>
        </p:grpSpPr>
        <p:sp>
          <p:nvSpPr>
            <p:cNvPr id="2159" name="Shape 2159"/>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0" name="Shape 2160"/>
            <p:cNvSpPr txBox="1"/>
            <p:nvPr/>
          </p:nvSpPr>
          <p:spPr>
            <a:xfrm>
              <a:off x="6224728" y="2735579"/>
              <a:ext cx="856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Despondency</a:t>
              </a:r>
              <a:endParaRPr b="1" sz="800">
                <a:solidFill>
                  <a:srgbClr val="5E5E5E"/>
                </a:solidFill>
                <a:latin typeface="Roboto"/>
                <a:ea typeface="Roboto"/>
                <a:cs typeface="Roboto"/>
                <a:sym typeface="Roboto"/>
              </a:endParaRPr>
            </a:p>
          </p:txBody>
        </p:sp>
        <p:sp>
          <p:nvSpPr>
            <p:cNvPr id="2161" name="Shape 2161"/>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162" name="Shape 2162"/>
            <p:cNvSpPr txBox="1"/>
            <p:nvPr/>
          </p:nvSpPr>
          <p:spPr>
            <a:xfrm>
              <a:off x="5840875" y="3106213"/>
              <a:ext cx="1624200" cy="6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5E5E5E"/>
                  </a:solidFill>
                  <a:latin typeface="Roboto"/>
                  <a:ea typeface="Roboto"/>
                  <a:cs typeface="Roboto"/>
                  <a:sym typeface="Roboto"/>
                </a:rPr>
                <a:t>...repeat until broke.</a:t>
              </a:r>
              <a:endParaRPr sz="1000">
                <a:solidFill>
                  <a:srgbClr val="5E5E5E"/>
                </a:solidFill>
              </a:endParaRPr>
            </a:p>
          </p:txBody>
        </p:sp>
        <p:sp>
          <p:nvSpPr>
            <p:cNvPr id="2163" name="Shape 2163"/>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64" name="Shape 2164"/>
          <p:cNvSpPr txBox="1"/>
          <p:nvPr/>
        </p:nvSpPr>
        <p:spPr>
          <a:xfrm>
            <a:off x="1076194" y="2626476"/>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D5DDF"/>
                </a:solidFill>
                <a:latin typeface="Roboto"/>
                <a:ea typeface="Roboto"/>
                <a:cs typeface="Roboto"/>
                <a:sym typeface="Roboto"/>
              </a:rPr>
              <a:t>Optimism</a:t>
            </a:r>
            <a:endParaRPr b="1" sz="800">
              <a:solidFill>
                <a:srgbClr val="0D5DDF"/>
              </a:solidFill>
              <a:latin typeface="Roboto"/>
              <a:ea typeface="Roboto"/>
              <a:cs typeface="Roboto"/>
              <a:sym typeface="Roboto"/>
            </a:endParaRPr>
          </a:p>
        </p:txBody>
      </p:sp>
      <p:sp>
        <p:nvSpPr>
          <p:cNvPr id="2165" name="Shape 2165"/>
          <p:cNvSpPr txBox="1"/>
          <p:nvPr/>
        </p:nvSpPr>
        <p:spPr>
          <a:xfrm>
            <a:off x="1377819" y="2377526"/>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D5DDF"/>
                </a:solidFill>
                <a:latin typeface="Roboto"/>
                <a:ea typeface="Roboto"/>
                <a:cs typeface="Roboto"/>
                <a:sym typeface="Roboto"/>
              </a:rPr>
              <a:t>Excitement</a:t>
            </a:r>
            <a:endParaRPr b="1" sz="800">
              <a:solidFill>
                <a:srgbClr val="0D5DDF"/>
              </a:solidFill>
              <a:latin typeface="Roboto"/>
              <a:ea typeface="Roboto"/>
              <a:cs typeface="Roboto"/>
              <a:sym typeface="Roboto"/>
            </a:endParaRPr>
          </a:p>
        </p:txBody>
      </p:sp>
      <p:sp>
        <p:nvSpPr>
          <p:cNvPr id="2166" name="Shape 2166"/>
          <p:cNvSpPr txBox="1"/>
          <p:nvPr/>
        </p:nvSpPr>
        <p:spPr>
          <a:xfrm>
            <a:off x="1800544" y="2190676"/>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D5DDF"/>
                </a:solidFill>
                <a:latin typeface="Roboto"/>
                <a:ea typeface="Roboto"/>
                <a:cs typeface="Roboto"/>
                <a:sym typeface="Roboto"/>
              </a:rPr>
              <a:t>Thrill</a:t>
            </a:r>
            <a:endParaRPr b="1" sz="800">
              <a:solidFill>
                <a:srgbClr val="0D5DDF"/>
              </a:solidFill>
              <a:latin typeface="Roboto"/>
              <a:ea typeface="Roboto"/>
              <a:cs typeface="Roboto"/>
              <a:sym typeface="Roboto"/>
            </a:endParaRPr>
          </a:p>
        </p:txBody>
      </p:sp>
      <p:sp>
        <p:nvSpPr>
          <p:cNvPr id="2167" name="Shape 2167"/>
          <p:cNvSpPr txBox="1"/>
          <p:nvPr/>
        </p:nvSpPr>
        <p:spPr>
          <a:xfrm>
            <a:off x="2664203" y="2197188"/>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Anxiety</a:t>
            </a:r>
            <a:endParaRPr b="1" sz="800">
              <a:solidFill>
                <a:schemeClr val="accent3"/>
              </a:solidFill>
              <a:latin typeface="Roboto"/>
              <a:ea typeface="Roboto"/>
              <a:cs typeface="Roboto"/>
              <a:sym typeface="Roboto"/>
            </a:endParaRPr>
          </a:p>
        </p:txBody>
      </p:sp>
      <p:sp>
        <p:nvSpPr>
          <p:cNvPr id="2168" name="Shape 2168"/>
          <p:cNvSpPr txBox="1"/>
          <p:nvPr/>
        </p:nvSpPr>
        <p:spPr>
          <a:xfrm>
            <a:off x="2321603" y="2501988"/>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Denial</a:t>
            </a:r>
            <a:endParaRPr b="1" sz="800">
              <a:solidFill>
                <a:schemeClr val="accent3"/>
              </a:solidFill>
              <a:latin typeface="Roboto"/>
              <a:ea typeface="Roboto"/>
              <a:cs typeface="Roboto"/>
              <a:sym typeface="Roboto"/>
            </a:endParaRPr>
          </a:p>
        </p:txBody>
      </p:sp>
      <p:sp>
        <p:nvSpPr>
          <p:cNvPr id="2169" name="Shape 2169"/>
          <p:cNvSpPr txBox="1"/>
          <p:nvPr/>
        </p:nvSpPr>
        <p:spPr>
          <a:xfrm>
            <a:off x="2586003" y="2680650"/>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Fear</a:t>
            </a:r>
            <a:endParaRPr b="1" sz="800">
              <a:solidFill>
                <a:schemeClr val="accent3"/>
              </a:solidFill>
              <a:latin typeface="Roboto"/>
              <a:ea typeface="Roboto"/>
              <a:cs typeface="Roboto"/>
              <a:sym typeface="Roboto"/>
            </a:endParaRPr>
          </a:p>
        </p:txBody>
      </p:sp>
      <p:sp>
        <p:nvSpPr>
          <p:cNvPr id="2170" name="Shape 2170"/>
          <p:cNvSpPr txBox="1"/>
          <p:nvPr/>
        </p:nvSpPr>
        <p:spPr>
          <a:xfrm>
            <a:off x="2945950" y="2902475"/>
            <a:ext cx="7383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Depression</a:t>
            </a:r>
            <a:endParaRPr b="1" sz="800">
              <a:solidFill>
                <a:schemeClr val="accent3"/>
              </a:solidFill>
              <a:latin typeface="Roboto"/>
              <a:ea typeface="Roboto"/>
              <a:cs typeface="Roboto"/>
              <a:sym typeface="Roboto"/>
            </a:endParaRPr>
          </a:p>
        </p:txBody>
      </p:sp>
      <p:sp>
        <p:nvSpPr>
          <p:cNvPr id="2171" name="Shape 2171"/>
          <p:cNvSpPr txBox="1"/>
          <p:nvPr/>
        </p:nvSpPr>
        <p:spPr>
          <a:xfrm>
            <a:off x="3236003" y="3122663"/>
            <a:ext cx="876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accent3"/>
                </a:solidFill>
                <a:latin typeface="Roboto"/>
                <a:ea typeface="Roboto"/>
                <a:cs typeface="Roboto"/>
                <a:sym typeface="Roboto"/>
              </a:rPr>
              <a:t>Panic</a:t>
            </a:r>
            <a:endParaRPr b="1" sz="800">
              <a:solidFill>
                <a:schemeClr val="accent3"/>
              </a:solidFill>
              <a:latin typeface="Roboto"/>
              <a:ea typeface="Roboto"/>
              <a:cs typeface="Roboto"/>
              <a:sym typeface="Roboto"/>
            </a:endParaRPr>
          </a:p>
        </p:txBody>
      </p:sp>
      <p:sp>
        <p:nvSpPr>
          <p:cNvPr id="2172" name="Shape 2172"/>
          <p:cNvSpPr txBox="1"/>
          <p:nvPr/>
        </p:nvSpPr>
        <p:spPr>
          <a:xfrm>
            <a:off x="4226600" y="3195650"/>
            <a:ext cx="696900" cy="18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5E5E5E"/>
                </a:solidFill>
                <a:latin typeface="Roboto"/>
                <a:ea typeface="Roboto"/>
                <a:cs typeface="Roboto"/>
                <a:sym typeface="Roboto"/>
              </a:rPr>
              <a:t>Hope</a:t>
            </a:r>
            <a:endParaRPr b="1" sz="800">
              <a:solidFill>
                <a:srgbClr val="5E5E5E"/>
              </a:solidFill>
              <a:latin typeface="Roboto"/>
              <a:ea typeface="Roboto"/>
              <a:cs typeface="Roboto"/>
              <a:sym typeface="Roboto"/>
            </a:endParaRPr>
          </a:p>
        </p:txBody>
      </p:sp>
      <p:sp>
        <p:nvSpPr>
          <p:cNvPr id="2173" name="Shape 2173"/>
          <p:cNvSpPr txBox="1"/>
          <p:nvPr/>
        </p:nvSpPr>
        <p:spPr>
          <a:xfrm>
            <a:off x="4473150" y="3046550"/>
            <a:ext cx="696900" cy="170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5E5E5E"/>
                </a:solidFill>
                <a:latin typeface="Roboto"/>
                <a:ea typeface="Roboto"/>
                <a:cs typeface="Roboto"/>
                <a:sym typeface="Roboto"/>
              </a:rPr>
              <a:t>Relief</a:t>
            </a:r>
            <a:endParaRPr b="1" sz="800">
              <a:solidFill>
                <a:srgbClr val="5E5E5E"/>
              </a:solidFill>
              <a:latin typeface="Roboto"/>
              <a:ea typeface="Roboto"/>
              <a:cs typeface="Roboto"/>
              <a:sym typeface="Roboto"/>
            </a:endParaRPr>
          </a:p>
        </p:txBody>
      </p:sp>
      <p:sp>
        <p:nvSpPr>
          <p:cNvPr id="2174" name="Shape 2174"/>
          <p:cNvSpPr txBox="1"/>
          <p:nvPr/>
        </p:nvSpPr>
        <p:spPr>
          <a:xfrm>
            <a:off x="4704700" y="2811488"/>
            <a:ext cx="811200" cy="27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5E5E5E"/>
                </a:solidFill>
                <a:latin typeface="Roboto"/>
                <a:ea typeface="Roboto"/>
                <a:cs typeface="Roboto"/>
                <a:sym typeface="Roboto"/>
              </a:rPr>
              <a:t>Optimism</a:t>
            </a:r>
            <a:endParaRPr b="1" sz="800">
              <a:solidFill>
                <a:srgbClr val="5E5E5E"/>
              </a:solidFill>
              <a:latin typeface="Roboto"/>
              <a:ea typeface="Roboto"/>
              <a:cs typeface="Roboto"/>
              <a:sym typeface="Roboto"/>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8" name="Shape 2178"/>
        <p:cNvGrpSpPr/>
        <p:nvPr/>
      </p:nvGrpSpPr>
      <p:grpSpPr>
        <a:xfrm>
          <a:off x="0" y="0"/>
          <a:ext cx="0" cy="0"/>
          <a:chOff x="0" y="0"/>
          <a:chExt cx="0" cy="0"/>
        </a:xfrm>
      </p:grpSpPr>
      <p:sp>
        <p:nvSpPr>
          <p:cNvPr id="2179" name="Shape 2179"/>
          <p:cNvSpPr txBox="1"/>
          <p:nvPr>
            <p:ph type="title"/>
          </p:nvPr>
        </p:nvSpPr>
        <p:spPr>
          <a:xfrm>
            <a:off x="435675" y="403200"/>
            <a:ext cx="7943100" cy="75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Investor Emotion Roller Coaster</a:t>
            </a:r>
            <a:endParaRPr b="1">
              <a:solidFill>
                <a:srgbClr val="0B7743"/>
              </a:solidFill>
            </a:endParaRPr>
          </a:p>
        </p:txBody>
      </p:sp>
      <p:pic>
        <p:nvPicPr>
          <p:cNvPr id="2180" name="Shape 218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181" name="Shape 218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182" name="Shape 2182"/>
          <p:cNvSpPr txBox="1"/>
          <p:nvPr/>
        </p:nvSpPr>
        <p:spPr>
          <a:xfrm>
            <a:off x="435675" y="1016600"/>
            <a:ext cx="8217600" cy="323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“...what it comes down to...the reason why your average stock investor consistently underperforms the market is because he/she allows his/her emotions to consume their investment decisions...it goes beyond “timing the market”...your average investor is not able to divorce how they “feel” about the markets and the goals most important to them — this causes them to buy-sell at the absolute worst times.”</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i="1" lang="en">
                <a:latin typeface="Roboto"/>
                <a:ea typeface="Roboto"/>
                <a:cs typeface="Roboto"/>
                <a:sym typeface="Roboto"/>
              </a:rPr>
              <a:t>Illustrating the exhibit</a:t>
            </a:r>
            <a:r>
              <a:rPr i="1" lang="en">
                <a:latin typeface="Roboto"/>
                <a:ea typeface="Roboto"/>
                <a:cs typeface="Roboto"/>
                <a:sym typeface="Roboto"/>
              </a:rPr>
              <a:t> (previous page)</a:t>
            </a:r>
            <a:r>
              <a:rPr i="1" lang="en">
                <a:latin typeface="Roboto"/>
                <a:ea typeface="Roboto"/>
                <a:cs typeface="Roboto"/>
                <a:sym typeface="Roboto"/>
              </a:rPr>
              <a:t>: </a:t>
            </a:r>
            <a:r>
              <a:rPr lang="en">
                <a:latin typeface="Roboto"/>
                <a:ea typeface="Roboto"/>
                <a:cs typeface="Roboto"/>
                <a:sym typeface="Roboto"/>
              </a:rPr>
              <a:t>“As you can see...here is the typical movement of the markets...in the past few years this movement has been at times, incredibly volatile, and during these inevitable ups-and-downs, the investor feels these emotions...euphoria, despair, despondency…</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“...as the markets march up we begin to feel …, …., and finally euphoric — what we fail to see in those moments is that this is the maximum point of financial risk — and yet this is when your average investor is buying the most…”</a:t>
            </a:r>
            <a:endParaRPr>
              <a:latin typeface="Roboto"/>
              <a:ea typeface="Roboto"/>
              <a:cs typeface="Roboto"/>
              <a:sym typeface="Roboto"/>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sp>
        <p:nvSpPr>
          <p:cNvPr id="2187" name="Shape 2187"/>
          <p:cNvSpPr txBox="1"/>
          <p:nvPr>
            <p:ph type="title"/>
          </p:nvPr>
        </p:nvSpPr>
        <p:spPr>
          <a:xfrm>
            <a:off x="435675" y="403200"/>
            <a:ext cx="7943100" cy="75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Investor Emotion Roller Coaster (continued)</a:t>
            </a:r>
            <a:endParaRPr b="1">
              <a:solidFill>
                <a:srgbClr val="0B7743"/>
              </a:solidFill>
            </a:endParaRPr>
          </a:p>
        </p:txBody>
      </p:sp>
      <p:pic>
        <p:nvPicPr>
          <p:cNvPr id="2188" name="Shape 218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189" name="Shape 218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190" name="Shape 2190"/>
          <p:cNvSpPr txBox="1"/>
          <p:nvPr/>
        </p:nvSpPr>
        <p:spPr>
          <a:xfrm>
            <a:off x="435675" y="1016600"/>
            <a:ext cx="8229600" cy="344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“...conversely, as the market plummets, and we begin to feel …, then …, and finally… , this is when we feel despondent, defeated, afraid, and we’re most likely to just “want out”, to stop the bleeding, move to cash, when in reality, this is the point of maximum financial opportunity.”</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“...they buy here, sell here and repeat until broke.”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“…(later)...how do we solve for this behavioral gap...how do we divorce our emotions from the investing equation...in other words, how can we arrange your assets in such a way, that even during the market’s most volatile swings, you </a:t>
            </a:r>
            <a:r>
              <a:rPr i="1" lang="en">
                <a:latin typeface="Roboto"/>
                <a:ea typeface="Roboto"/>
                <a:cs typeface="Roboto"/>
                <a:sym typeface="Roboto"/>
              </a:rPr>
              <a:t>know</a:t>
            </a:r>
            <a:r>
              <a:rPr lang="en">
                <a:latin typeface="Roboto"/>
                <a:ea typeface="Roboto"/>
                <a:cs typeface="Roboto"/>
                <a:sym typeface="Roboto"/>
              </a:rPr>
              <a:t> that your basic standard of living is never in jeopardy.”</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“...Today, I want to show you how we want to structure your investments so that you balance your Asset Allocation and what we call “Risk Allocation”. When your Net Worth is organized in this manner...when you have the optimal Risk Allocation...you’ll have the emotional security or peace of mind to allow your investments to ride out the market’s inevitable volatility, and achieve (pointing to Behavior Gap exhibit) these returns (market), not these returns (average investor).”</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4" name="Shape 2194"/>
        <p:cNvGrpSpPr/>
        <p:nvPr/>
      </p:nvGrpSpPr>
      <p:grpSpPr>
        <a:xfrm>
          <a:off x="0" y="0"/>
          <a:ext cx="0" cy="0"/>
          <a:chOff x="0" y="0"/>
          <a:chExt cx="0" cy="0"/>
        </a:xfrm>
      </p:grpSpPr>
      <p:sp>
        <p:nvSpPr>
          <p:cNvPr id="2195" name="Shape 2195"/>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 3 —</a:t>
            </a:r>
            <a:endParaRPr b="1" sz="3600">
              <a:solidFill>
                <a:srgbClr val="0B7743"/>
              </a:solidFill>
            </a:endParaRPr>
          </a:p>
          <a:p>
            <a:pPr indent="0" lvl="0" marL="0" rtl="0" algn="ctr">
              <a:spcBef>
                <a:spcPts val="0"/>
              </a:spcBef>
              <a:spcAft>
                <a:spcPts val="0"/>
              </a:spcAft>
              <a:buNone/>
            </a:pPr>
            <a:r>
              <a:rPr lang="en" sz="3600">
                <a:solidFill>
                  <a:srgbClr val="000000"/>
                </a:solidFill>
              </a:rPr>
              <a:t>Introduce the idea of Risk Allocation (versus Asset Allocation)</a:t>
            </a:r>
            <a:endParaRPr sz="3600">
              <a:solidFill>
                <a:srgbClr val="000000"/>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9" name="Shape 2199"/>
        <p:cNvGrpSpPr/>
        <p:nvPr/>
      </p:nvGrpSpPr>
      <p:grpSpPr>
        <a:xfrm>
          <a:off x="0" y="0"/>
          <a:ext cx="0" cy="0"/>
          <a:chOff x="0" y="0"/>
          <a:chExt cx="0" cy="0"/>
        </a:xfrm>
      </p:grpSpPr>
      <p:sp>
        <p:nvSpPr>
          <p:cNvPr id="2200" name="Shape 2200"/>
          <p:cNvSpPr txBox="1"/>
          <p:nvPr>
            <p:ph type="title"/>
          </p:nvPr>
        </p:nvSpPr>
        <p:spPr>
          <a:xfrm>
            <a:off x="425775" y="413575"/>
            <a:ext cx="7943100" cy="50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Three Dimensions of Risk</a:t>
            </a:r>
            <a:endParaRPr b="1" sz="1800">
              <a:solidFill>
                <a:srgbClr val="000000"/>
              </a:solidFill>
            </a:endParaRPr>
          </a:p>
        </p:txBody>
      </p:sp>
      <p:pic>
        <p:nvPicPr>
          <p:cNvPr id="2201" name="Shape 220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202" name="Shape 220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203" name="Shape 2203"/>
          <p:cNvSpPr/>
          <p:nvPr/>
        </p:nvSpPr>
        <p:spPr>
          <a:xfrm>
            <a:off x="2834674" y="1915690"/>
            <a:ext cx="702900" cy="43500"/>
          </a:xfrm>
          <a:prstGeom prst="roundRect">
            <a:avLst>
              <a:gd fmla="val 50000" name="adj"/>
            </a:avLst>
          </a:prstGeom>
          <a:solidFill>
            <a:srgbClr val="0B77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204" name="Shape 2204"/>
          <p:cNvGrpSpPr/>
          <p:nvPr/>
        </p:nvGrpSpPr>
        <p:grpSpPr>
          <a:xfrm>
            <a:off x="996219" y="1479932"/>
            <a:ext cx="2075288" cy="2336031"/>
            <a:chOff x="610261" y="1879625"/>
            <a:chExt cx="1755000" cy="1975502"/>
          </a:xfrm>
        </p:grpSpPr>
        <p:sp>
          <p:nvSpPr>
            <p:cNvPr id="2205" name="Shape 2205"/>
            <p:cNvSpPr/>
            <p:nvPr/>
          </p:nvSpPr>
          <p:spPr>
            <a:xfrm>
              <a:off x="1151874" y="1879625"/>
              <a:ext cx="671700" cy="671700"/>
            </a:xfrm>
            <a:prstGeom prst="ellipse">
              <a:avLst/>
            </a:prstGeom>
            <a:noFill/>
            <a:ln cap="flat" cmpd="sng" w="38100">
              <a:solidFill>
                <a:srgbClr val="0B774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highlight>
                  <a:srgbClr val="93C47D"/>
                </a:highlight>
              </a:endParaRPr>
            </a:p>
          </p:txBody>
        </p:sp>
        <p:sp>
          <p:nvSpPr>
            <p:cNvPr id="2206" name="Shape 2206"/>
            <p:cNvSpPr txBox="1"/>
            <p:nvPr/>
          </p:nvSpPr>
          <p:spPr>
            <a:xfrm>
              <a:off x="1190575" y="2098928"/>
              <a:ext cx="594300" cy="23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100"/>
                <a:buNone/>
              </a:pPr>
              <a:r>
                <a:rPr b="1" lang="en" sz="800">
                  <a:latin typeface="Roboto"/>
                  <a:ea typeface="Roboto"/>
                  <a:cs typeface="Roboto"/>
                  <a:sym typeface="Roboto"/>
                </a:rPr>
                <a:t>Personal</a:t>
              </a:r>
              <a:endParaRPr b="1" sz="800">
                <a:latin typeface="Roboto"/>
                <a:ea typeface="Roboto"/>
                <a:cs typeface="Roboto"/>
                <a:sym typeface="Roboto"/>
              </a:endParaRPr>
            </a:p>
            <a:p>
              <a:pPr indent="0" lvl="0" marL="0" rtl="0" algn="ctr">
                <a:lnSpc>
                  <a:spcPct val="115000"/>
                </a:lnSpc>
                <a:spcBef>
                  <a:spcPts val="0"/>
                </a:spcBef>
                <a:spcAft>
                  <a:spcPts val="0"/>
                </a:spcAft>
                <a:buSzPts val="1100"/>
                <a:buNone/>
              </a:pPr>
              <a:r>
                <a:rPr b="1" lang="en" sz="800">
                  <a:latin typeface="Roboto"/>
                  <a:ea typeface="Roboto"/>
                  <a:cs typeface="Roboto"/>
                  <a:sym typeface="Roboto"/>
                </a:rPr>
                <a:t>Risk</a:t>
              </a:r>
              <a:endParaRPr b="1" sz="800">
                <a:latin typeface="Roboto"/>
                <a:ea typeface="Roboto"/>
                <a:cs typeface="Roboto"/>
                <a:sym typeface="Roboto"/>
              </a:endParaRPr>
            </a:p>
          </p:txBody>
        </p:sp>
        <p:sp>
          <p:nvSpPr>
            <p:cNvPr id="2207" name="Shape 2207"/>
            <p:cNvSpPr txBox="1"/>
            <p:nvPr/>
          </p:nvSpPr>
          <p:spPr>
            <a:xfrm>
              <a:off x="6332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B7743"/>
                  </a:solidFill>
                  <a:latin typeface="Roboto"/>
                  <a:ea typeface="Roboto"/>
                  <a:cs typeface="Roboto"/>
                  <a:sym typeface="Roboto"/>
                </a:rPr>
                <a:t>Protect Lifestyle</a:t>
              </a:r>
              <a:endParaRPr b="1" sz="1000">
                <a:solidFill>
                  <a:srgbClr val="0B7743"/>
                </a:solidFill>
                <a:latin typeface="Roboto"/>
                <a:ea typeface="Roboto"/>
                <a:cs typeface="Roboto"/>
                <a:sym typeface="Roboto"/>
              </a:endParaRPr>
            </a:p>
          </p:txBody>
        </p:sp>
        <p:sp>
          <p:nvSpPr>
            <p:cNvPr id="2208" name="Shape 2208"/>
            <p:cNvSpPr txBox="1"/>
            <p:nvPr/>
          </p:nvSpPr>
          <p:spPr>
            <a:xfrm>
              <a:off x="610261"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Willing to accept below-market returns for safety &amp; reduced risk.</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800">
                <a:latin typeface="Roboto"/>
                <a:ea typeface="Roboto"/>
                <a:cs typeface="Roboto"/>
                <a:sym typeface="Roboto"/>
              </a:endParaRPr>
            </a:p>
            <a:p>
              <a:pPr indent="0" lvl="0" marL="0" rtl="0" algn="ctr">
                <a:lnSpc>
                  <a:spcPct val="115000"/>
                </a:lnSpc>
                <a:spcBef>
                  <a:spcPts val="0"/>
                </a:spcBef>
                <a:spcAft>
                  <a:spcPts val="0"/>
                </a:spcAft>
                <a:buNone/>
              </a:pPr>
              <a:r>
                <a:rPr lang="en" sz="800">
                  <a:latin typeface="Roboto"/>
                  <a:ea typeface="Roboto"/>
                  <a:cs typeface="Roboto"/>
                  <a:sym typeface="Roboto"/>
                </a:rPr>
                <a:t>e.g. home, “rainy day” fund (cash), annuity with “guaranteed” income rider</a:t>
              </a:r>
              <a:endParaRPr sz="800">
                <a:latin typeface="Roboto"/>
                <a:ea typeface="Roboto"/>
                <a:cs typeface="Roboto"/>
                <a:sym typeface="Roboto"/>
              </a:endParaRPr>
            </a:p>
          </p:txBody>
        </p:sp>
      </p:grpSp>
      <p:grpSp>
        <p:nvGrpSpPr>
          <p:cNvPr id="2209" name="Shape 2209"/>
          <p:cNvGrpSpPr/>
          <p:nvPr/>
        </p:nvGrpSpPr>
        <p:grpSpPr>
          <a:xfrm>
            <a:off x="3512416" y="1479932"/>
            <a:ext cx="2021014" cy="2336031"/>
            <a:chOff x="2738123" y="1879625"/>
            <a:chExt cx="1709103" cy="1975502"/>
          </a:xfrm>
        </p:grpSpPr>
        <p:sp>
          <p:nvSpPr>
            <p:cNvPr id="2210" name="Shape 2210"/>
            <p:cNvSpPr/>
            <p:nvPr/>
          </p:nvSpPr>
          <p:spPr>
            <a:xfrm>
              <a:off x="3256825" y="1879625"/>
              <a:ext cx="671700" cy="671700"/>
            </a:xfrm>
            <a:prstGeom prst="ellipse">
              <a:avLst/>
            </a:prstGeom>
            <a:noFill/>
            <a:ln cap="flat" cmpd="sng" w="38100">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1" name="Shape 2211"/>
            <p:cNvSpPr txBox="1"/>
            <p:nvPr/>
          </p:nvSpPr>
          <p:spPr>
            <a:xfrm>
              <a:off x="27381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Roboto"/>
                  <a:ea typeface="Roboto"/>
                  <a:cs typeface="Roboto"/>
                  <a:sym typeface="Roboto"/>
                </a:rPr>
                <a:t>Maintain Lifestyle</a:t>
              </a:r>
              <a:endParaRPr b="1" sz="1000">
                <a:solidFill>
                  <a:schemeClr val="dk1"/>
                </a:solidFill>
                <a:latin typeface="Roboto"/>
                <a:ea typeface="Roboto"/>
                <a:cs typeface="Roboto"/>
                <a:sym typeface="Roboto"/>
              </a:endParaRPr>
            </a:p>
          </p:txBody>
        </p:sp>
        <p:sp>
          <p:nvSpPr>
            <p:cNvPr id="2212" name="Shape 2212"/>
            <p:cNvSpPr txBox="1"/>
            <p:nvPr/>
          </p:nvSpPr>
          <p:spPr>
            <a:xfrm>
              <a:off x="27381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Balance risk &amp; return to attain market-level performance from a broadly diversified portfolio.</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800">
                <a:latin typeface="Roboto"/>
                <a:ea typeface="Roboto"/>
                <a:cs typeface="Roboto"/>
                <a:sym typeface="Roboto"/>
              </a:endParaRPr>
            </a:p>
            <a:p>
              <a:pPr indent="0" lvl="0" marL="0" rtl="0" algn="ctr">
                <a:lnSpc>
                  <a:spcPct val="115000"/>
                </a:lnSpc>
                <a:spcBef>
                  <a:spcPts val="0"/>
                </a:spcBef>
                <a:spcAft>
                  <a:spcPts val="0"/>
                </a:spcAft>
                <a:buNone/>
              </a:pPr>
              <a:r>
                <a:rPr lang="en" sz="800">
                  <a:latin typeface="Roboto"/>
                  <a:ea typeface="Roboto"/>
                  <a:cs typeface="Roboto"/>
                  <a:sym typeface="Roboto"/>
                </a:rPr>
                <a:t>e.g. balanced ETF portfolio</a:t>
              </a:r>
              <a:endParaRPr sz="800">
                <a:latin typeface="Roboto"/>
                <a:ea typeface="Roboto"/>
                <a:cs typeface="Roboto"/>
                <a:sym typeface="Roboto"/>
              </a:endParaRPr>
            </a:p>
          </p:txBody>
        </p:sp>
        <p:sp>
          <p:nvSpPr>
            <p:cNvPr id="2213" name="Shape 2213"/>
            <p:cNvSpPr txBox="1"/>
            <p:nvPr/>
          </p:nvSpPr>
          <p:spPr>
            <a:xfrm>
              <a:off x="3334825" y="2026027"/>
              <a:ext cx="515700" cy="378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100"/>
                <a:buNone/>
              </a:pPr>
              <a:r>
                <a:rPr b="1" lang="en" sz="800">
                  <a:latin typeface="Roboto"/>
                  <a:ea typeface="Roboto"/>
                  <a:cs typeface="Roboto"/>
                  <a:sym typeface="Roboto"/>
                </a:rPr>
                <a:t>Market</a:t>
              </a:r>
              <a:endParaRPr b="1" sz="800">
                <a:latin typeface="Roboto"/>
                <a:ea typeface="Roboto"/>
                <a:cs typeface="Roboto"/>
                <a:sym typeface="Roboto"/>
              </a:endParaRPr>
            </a:p>
            <a:p>
              <a:pPr indent="0" lvl="0" marL="0" rtl="0" algn="ctr">
                <a:lnSpc>
                  <a:spcPct val="115000"/>
                </a:lnSpc>
                <a:spcBef>
                  <a:spcPts val="0"/>
                </a:spcBef>
                <a:spcAft>
                  <a:spcPts val="0"/>
                </a:spcAft>
                <a:buSzPts val="1100"/>
                <a:buNone/>
              </a:pPr>
              <a:r>
                <a:rPr b="1" lang="en" sz="800">
                  <a:latin typeface="Roboto"/>
                  <a:ea typeface="Roboto"/>
                  <a:cs typeface="Roboto"/>
                  <a:sym typeface="Roboto"/>
                </a:rPr>
                <a:t>Risk</a:t>
              </a:r>
              <a:endParaRPr b="1" sz="800">
                <a:latin typeface="Roboto"/>
                <a:ea typeface="Roboto"/>
                <a:cs typeface="Roboto"/>
                <a:sym typeface="Roboto"/>
              </a:endParaRPr>
            </a:p>
          </p:txBody>
        </p:sp>
      </p:grpSp>
      <p:grpSp>
        <p:nvGrpSpPr>
          <p:cNvPr id="2214" name="Shape 2214"/>
          <p:cNvGrpSpPr/>
          <p:nvPr/>
        </p:nvGrpSpPr>
        <p:grpSpPr>
          <a:xfrm>
            <a:off x="5974349" y="1479932"/>
            <a:ext cx="2021017" cy="2336029"/>
            <a:chOff x="4820095" y="1879625"/>
            <a:chExt cx="1709106" cy="1975500"/>
          </a:xfrm>
        </p:grpSpPr>
        <p:sp>
          <p:nvSpPr>
            <p:cNvPr id="2215" name="Shape 2215"/>
            <p:cNvSpPr/>
            <p:nvPr/>
          </p:nvSpPr>
          <p:spPr>
            <a:xfrm>
              <a:off x="5338800" y="1879625"/>
              <a:ext cx="671700" cy="671700"/>
            </a:xfrm>
            <a:prstGeom prst="ellipse">
              <a:avLst/>
            </a:prstGeom>
            <a:noFill/>
            <a:ln cap="flat" cmpd="sng" w="38100">
              <a:solidFill>
                <a:srgbClr val="F4B4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6" name="Shape 2216"/>
            <p:cNvSpPr txBox="1"/>
            <p:nvPr/>
          </p:nvSpPr>
          <p:spPr>
            <a:xfrm>
              <a:off x="4820101"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F4B400"/>
                  </a:solidFill>
                  <a:latin typeface="Roboto"/>
                  <a:ea typeface="Roboto"/>
                  <a:cs typeface="Roboto"/>
                  <a:sym typeface="Roboto"/>
                </a:rPr>
                <a:t>Enhance LIfestyle</a:t>
              </a:r>
              <a:endParaRPr b="1" sz="1000">
                <a:solidFill>
                  <a:srgbClr val="F4B400"/>
                </a:solidFill>
                <a:latin typeface="Roboto"/>
                <a:ea typeface="Roboto"/>
                <a:cs typeface="Roboto"/>
                <a:sym typeface="Roboto"/>
              </a:endParaRPr>
            </a:p>
          </p:txBody>
        </p:sp>
        <p:sp>
          <p:nvSpPr>
            <p:cNvPr id="2217" name="Shape 2217"/>
            <p:cNvSpPr txBox="1"/>
            <p:nvPr/>
          </p:nvSpPr>
          <p:spPr>
            <a:xfrm>
              <a:off x="4820095"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Take measured but significant risk to potentially enhance return.</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800">
                <a:latin typeface="Roboto"/>
                <a:ea typeface="Roboto"/>
                <a:cs typeface="Roboto"/>
                <a:sym typeface="Roboto"/>
              </a:endParaRPr>
            </a:p>
            <a:p>
              <a:pPr indent="0" lvl="0" marL="0" rtl="0" algn="ctr">
                <a:lnSpc>
                  <a:spcPct val="115000"/>
                </a:lnSpc>
                <a:spcBef>
                  <a:spcPts val="0"/>
                </a:spcBef>
                <a:spcAft>
                  <a:spcPts val="0"/>
                </a:spcAft>
                <a:buNone/>
              </a:pPr>
              <a:r>
                <a:rPr lang="en" sz="800">
                  <a:latin typeface="Roboto"/>
                  <a:ea typeface="Roboto"/>
                  <a:cs typeface="Roboto"/>
                  <a:sym typeface="Roboto"/>
                </a:rPr>
                <a:t>e.g. concentrated stock position</a:t>
              </a:r>
              <a:endParaRPr sz="800">
                <a:latin typeface="Roboto"/>
                <a:ea typeface="Roboto"/>
                <a:cs typeface="Roboto"/>
                <a:sym typeface="Roboto"/>
              </a:endParaRPr>
            </a:p>
          </p:txBody>
        </p:sp>
        <p:sp>
          <p:nvSpPr>
            <p:cNvPr id="2218" name="Shape 2218"/>
            <p:cNvSpPr txBox="1"/>
            <p:nvPr/>
          </p:nvSpPr>
          <p:spPr>
            <a:xfrm>
              <a:off x="5270244" y="1992271"/>
              <a:ext cx="8088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100"/>
                <a:buNone/>
              </a:pPr>
              <a:r>
                <a:rPr b="1" lang="en" sz="800">
                  <a:latin typeface="Roboto"/>
                  <a:ea typeface="Roboto"/>
                  <a:cs typeface="Roboto"/>
                  <a:sym typeface="Roboto"/>
                </a:rPr>
                <a:t>Aspirational</a:t>
              </a:r>
              <a:endParaRPr b="1" sz="800">
                <a:latin typeface="Roboto"/>
                <a:ea typeface="Roboto"/>
                <a:cs typeface="Roboto"/>
                <a:sym typeface="Roboto"/>
              </a:endParaRPr>
            </a:p>
            <a:p>
              <a:pPr indent="0" lvl="0" marL="0" rtl="0" algn="ctr">
                <a:lnSpc>
                  <a:spcPct val="115000"/>
                </a:lnSpc>
                <a:spcBef>
                  <a:spcPts val="0"/>
                </a:spcBef>
                <a:spcAft>
                  <a:spcPts val="0"/>
                </a:spcAft>
                <a:buSzPts val="1100"/>
                <a:buNone/>
              </a:pPr>
              <a:r>
                <a:rPr b="1" lang="en" sz="800">
                  <a:latin typeface="Roboto"/>
                  <a:ea typeface="Roboto"/>
                  <a:cs typeface="Roboto"/>
                  <a:sym typeface="Roboto"/>
                </a:rPr>
                <a:t>Risk</a:t>
              </a:r>
              <a:endParaRPr b="1" sz="800">
                <a:latin typeface="Roboto"/>
                <a:ea typeface="Roboto"/>
                <a:cs typeface="Roboto"/>
                <a:sym typeface="Roboto"/>
              </a:endParaRPr>
            </a:p>
          </p:txBody>
        </p:sp>
      </p:grpSp>
      <p:sp>
        <p:nvSpPr>
          <p:cNvPr id="2219" name="Shape 2219"/>
          <p:cNvSpPr/>
          <p:nvPr/>
        </p:nvSpPr>
        <p:spPr>
          <a:xfrm>
            <a:off x="5403335" y="1915690"/>
            <a:ext cx="702900" cy="43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3" name="Shape 2223"/>
        <p:cNvGrpSpPr/>
        <p:nvPr/>
      </p:nvGrpSpPr>
      <p:grpSpPr>
        <a:xfrm>
          <a:off x="0" y="0"/>
          <a:ext cx="0" cy="0"/>
          <a:chOff x="0" y="0"/>
          <a:chExt cx="0" cy="0"/>
        </a:xfrm>
      </p:grpSpPr>
      <p:sp>
        <p:nvSpPr>
          <p:cNvPr id="2224" name="Shape 2224"/>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Statement </a:t>
            </a:r>
            <a:endParaRPr b="1">
              <a:solidFill>
                <a:srgbClr val="0B7743"/>
              </a:solidFill>
            </a:endParaRPr>
          </a:p>
        </p:txBody>
      </p:sp>
      <p:pic>
        <p:nvPicPr>
          <p:cNvPr id="2225" name="Shape 222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226" name="Shape 222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227" name="Shape 2227"/>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228" name="Shape 2228"/>
          <p:cNvSpPr txBox="1"/>
          <p:nvPr/>
        </p:nvSpPr>
        <p:spPr>
          <a:xfrm>
            <a:off x="451100" y="1119600"/>
            <a:ext cx="8141700" cy="261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Roboto"/>
                <a:ea typeface="Roboto"/>
                <a:cs typeface="Roboto"/>
                <a:sym typeface="Roboto"/>
              </a:rPr>
              <a:t>“...so what we see with most clients is that they’re balanced appropriately when it comes to Asset Allocation (the % of your portfolio in stocks vs. bonds), but they are completely out of whack when it comes to Risk Allocation.”</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“...so when we think about Risk Allocation, we break down your Net Worth — these are all of the investable and non-investable assets we just went over in your Net Worth Statement — into three categories: Personal Risk, Market Risk &amp; Aspirational Risk.”</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(Reading from Three Dimensions Of Risk pg. X): “The first category is what we call the </a:t>
            </a:r>
            <a:r>
              <a:rPr b="1" lang="en">
                <a:solidFill>
                  <a:srgbClr val="0B7743"/>
                </a:solidFill>
                <a:latin typeface="Roboto"/>
                <a:ea typeface="Roboto"/>
                <a:cs typeface="Roboto"/>
                <a:sym typeface="Roboto"/>
              </a:rPr>
              <a:t>Personal Risk</a:t>
            </a:r>
            <a:r>
              <a:rPr lang="en">
                <a:latin typeface="Roboto"/>
                <a:ea typeface="Roboto"/>
                <a:cs typeface="Roboto"/>
                <a:sym typeface="Roboto"/>
              </a:rPr>
              <a:t> bucket. These are assets designed so that your basic standard of living is always protected. They </a:t>
            </a:r>
            <a:r>
              <a:rPr i="1" lang="en">
                <a:latin typeface="Roboto"/>
                <a:ea typeface="Roboto"/>
                <a:cs typeface="Roboto"/>
                <a:sym typeface="Roboto"/>
              </a:rPr>
              <a:t>protect</a:t>
            </a:r>
            <a:r>
              <a:rPr lang="en">
                <a:latin typeface="Roboto"/>
                <a:ea typeface="Roboto"/>
                <a:cs typeface="Roboto"/>
                <a:sym typeface="Roboto"/>
              </a:rPr>
              <a:t> your lifestyle. These are very stable, low risk assets like your personal home, cash, Treasuries — assets that regardless if the market is tanking, we know these assets are not at risk...we know they won’t generate much in return, but we know they are never at risk; they are our safety net or life jacket.</a:t>
            </a:r>
            <a:endParaRPr>
              <a:latin typeface="Roboto"/>
              <a:ea typeface="Roboto"/>
              <a:cs typeface="Roboto"/>
              <a:sym typeface="Roboto"/>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2" name="Shape 2232"/>
        <p:cNvGrpSpPr/>
        <p:nvPr/>
      </p:nvGrpSpPr>
      <p:grpSpPr>
        <a:xfrm>
          <a:off x="0" y="0"/>
          <a:ext cx="0" cy="0"/>
          <a:chOff x="0" y="0"/>
          <a:chExt cx="0" cy="0"/>
        </a:xfrm>
      </p:grpSpPr>
      <p:sp>
        <p:nvSpPr>
          <p:cNvPr id="2233" name="Shape 2233"/>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Statement </a:t>
            </a:r>
            <a:endParaRPr b="1">
              <a:solidFill>
                <a:srgbClr val="0B7743"/>
              </a:solidFill>
            </a:endParaRPr>
          </a:p>
        </p:txBody>
      </p:sp>
      <p:pic>
        <p:nvPicPr>
          <p:cNvPr id="2234" name="Shape 223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235" name="Shape 223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236" name="Shape 2236"/>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237" name="Shape 2237"/>
          <p:cNvSpPr txBox="1"/>
          <p:nvPr/>
        </p:nvSpPr>
        <p:spPr>
          <a:xfrm>
            <a:off x="451100" y="1119600"/>
            <a:ext cx="8141700" cy="261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Roboto"/>
                <a:ea typeface="Roboto"/>
                <a:cs typeface="Roboto"/>
                <a:sym typeface="Roboto"/>
              </a:rPr>
              <a:t>“...in this category we also include things like variable annuities with guaranteed income benefits because even if the value of the annuity is going up and down with the market, we know that the income stream will never change and can never go down”.</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“...the second category is what we call </a:t>
            </a:r>
            <a:r>
              <a:rPr b="1" lang="en">
                <a:solidFill>
                  <a:srgbClr val="0944A1"/>
                </a:solidFill>
                <a:latin typeface="Roboto"/>
                <a:ea typeface="Roboto"/>
                <a:cs typeface="Roboto"/>
                <a:sym typeface="Roboto"/>
              </a:rPr>
              <a:t>Market Risk</a:t>
            </a:r>
            <a:r>
              <a:rPr lang="en">
                <a:latin typeface="Roboto"/>
                <a:ea typeface="Roboto"/>
                <a:cs typeface="Roboto"/>
                <a:sym typeface="Roboto"/>
              </a:rPr>
              <a:t>. These are assets designed to </a:t>
            </a:r>
            <a:r>
              <a:rPr i="1" lang="en">
                <a:latin typeface="Roboto"/>
                <a:ea typeface="Roboto"/>
                <a:cs typeface="Roboto"/>
                <a:sym typeface="Roboto"/>
              </a:rPr>
              <a:t>maintain your lifestyle</a:t>
            </a:r>
            <a:r>
              <a:rPr lang="en">
                <a:latin typeface="Roboto"/>
                <a:ea typeface="Roboto"/>
                <a:cs typeface="Roboto"/>
                <a:sym typeface="Roboto"/>
              </a:rPr>
              <a:t>...so these are your stocks, your bonds, your basic investment portfolios that we invest in the market, in a balanced fashion, so we can keep pace with inflation and make sure you maintain the type of lifestyle you expect throughout retirement, even as prices go up.</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“...these assets have downside risk, but it’s measured risk for a measured return on investment”.</a:t>
            </a:r>
            <a:endParaRPr>
              <a:latin typeface="Roboto"/>
              <a:ea typeface="Roboto"/>
              <a:cs typeface="Roboto"/>
              <a:sym typeface="Roboto"/>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1" name="Shape 2241"/>
        <p:cNvGrpSpPr/>
        <p:nvPr/>
      </p:nvGrpSpPr>
      <p:grpSpPr>
        <a:xfrm>
          <a:off x="0" y="0"/>
          <a:ext cx="0" cy="0"/>
          <a:chOff x="0" y="0"/>
          <a:chExt cx="0" cy="0"/>
        </a:xfrm>
      </p:grpSpPr>
      <p:sp>
        <p:nvSpPr>
          <p:cNvPr id="2242" name="Shape 2242"/>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Statement (continued)</a:t>
            </a:r>
            <a:endParaRPr b="1">
              <a:solidFill>
                <a:srgbClr val="0B7743"/>
              </a:solidFill>
            </a:endParaRPr>
          </a:p>
        </p:txBody>
      </p:sp>
      <p:pic>
        <p:nvPicPr>
          <p:cNvPr id="2243" name="Shape 224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244" name="Shape 224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245" name="Shape 2245"/>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246" name="Shape 2246"/>
          <p:cNvSpPr txBox="1"/>
          <p:nvPr/>
        </p:nvSpPr>
        <p:spPr>
          <a:xfrm>
            <a:off x="451100" y="1119600"/>
            <a:ext cx="8141700" cy="261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Roboto"/>
                <a:ea typeface="Roboto"/>
                <a:cs typeface="Roboto"/>
                <a:sym typeface="Roboto"/>
              </a:rPr>
              <a:t>“The final category is what we call the </a:t>
            </a:r>
            <a:r>
              <a:rPr b="1" lang="en">
                <a:solidFill>
                  <a:srgbClr val="F4B400"/>
                </a:solidFill>
                <a:latin typeface="Roboto"/>
                <a:ea typeface="Roboto"/>
                <a:cs typeface="Roboto"/>
                <a:sym typeface="Roboto"/>
              </a:rPr>
              <a:t>Aspirational Risk</a:t>
            </a:r>
            <a:r>
              <a:rPr lang="en">
                <a:latin typeface="Roboto"/>
                <a:ea typeface="Roboto"/>
                <a:cs typeface="Roboto"/>
                <a:sym typeface="Roboto"/>
              </a:rPr>
              <a:t> bucket — many clients have nothing in this category, which is completely normal. But these are the assets you are trying to hit a homerun on. You’re taking significant risk, in order to achieve significant returns and </a:t>
            </a:r>
            <a:r>
              <a:rPr i="1" lang="en">
                <a:latin typeface="Roboto"/>
                <a:ea typeface="Roboto"/>
                <a:cs typeface="Roboto"/>
                <a:sym typeface="Roboto"/>
              </a:rPr>
              <a:t>Enhance Your Lifestyle</a:t>
            </a:r>
            <a:r>
              <a:rPr lang="en">
                <a:latin typeface="Roboto"/>
                <a:ea typeface="Roboto"/>
                <a:cs typeface="Roboto"/>
                <a:sym typeface="Roboto"/>
              </a:rPr>
              <a:t>.”</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“...in this category we have things like a concentrated stock position...speculative investment real estate…(read from Risk Bucket Asset Classification pg. X).</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“So now let’s look what your Risk Allocation looks like…(read report)”.</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“When it comes to </a:t>
            </a:r>
            <a:r>
              <a:rPr i="1" lang="en">
                <a:latin typeface="Roboto"/>
                <a:ea typeface="Roboto"/>
                <a:cs typeface="Roboto"/>
                <a:sym typeface="Roboto"/>
              </a:rPr>
              <a:t>Asset</a:t>
            </a:r>
            <a:r>
              <a:rPr lang="en">
                <a:latin typeface="Roboto"/>
                <a:ea typeface="Roboto"/>
                <a:cs typeface="Roboto"/>
                <a:sym typeface="Roboto"/>
              </a:rPr>
              <a:t> Allocation you’re balanced and &lt;&lt;Moderately Conservative&gt;&gt;, but when it comes to your </a:t>
            </a:r>
            <a:r>
              <a:rPr i="1" lang="en">
                <a:latin typeface="Roboto"/>
                <a:ea typeface="Roboto"/>
                <a:cs typeface="Roboto"/>
                <a:sym typeface="Roboto"/>
              </a:rPr>
              <a:t>Risk </a:t>
            </a:r>
            <a:r>
              <a:rPr lang="en">
                <a:latin typeface="Roboto"/>
                <a:ea typeface="Roboto"/>
                <a:cs typeface="Roboto"/>
                <a:sym typeface="Roboto"/>
              </a:rPr>
              <a:t>Allocation you’re actually very &lt;&lt;Aggressive&gt;&gt;.”</a:t>
            </a:r>
            <a:endParaRPr>
              <a:latin typeface="Roboto"/>
              <a:ea typeface="Roboto"/>
              <a:cs typeface="Roboto"/>
              <a:sym typeface="Roboto"/>
            </a:endParaRPr>
          </a:p>
          <a:p>
            <a:pPr indent="0" lvl="0" marL="0" rtl="0" algn="just">
              <a:lnSpc>
                <a:spcPct val="115000"/>
              </a:lnSpc>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18875" y="486200"/>
            <a:ext cx="84135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D5DDF"/>
                </a:solidFill>
                <a:latin typeface="Open Sans"/>
                <a:ea typeface="Open Sans"/>
                <a:cs typeface="Open Sans"/>
                <a:sym typeface="Open Sans"/>
              </a:rPr>
              <a:t>Break book into four segments</a:t>
            </a:r>
            <a:endParaRPr b="1">
              <a:solidFill>
                <a:srgbClr val="0D5DDF"/>
              </a:solidFill>
              <a:latin typeface="Open Sans"/>
              <a:ea typeface="Open Sans"/>
              <a:cs typeface="Open Sans"/>
              <a:sym typeface="Open Sans"/>
            </a:endParaRPr>
          </a:p>
        </p:txBody>
      </p:sp>
      <p:pic>
        <p:nvPicPr>
          <p:cNvPr id="339" name="Shape 33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40" name="Shape 34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341" name="Shape 341"/>
          <p:cNvGrpSpPr/>
          <p:nvPr/>
        </p:nvGrpSpPr>
        <p:grpSpPr>
          <a:xfrm>
            <a:off x="526213" y="3362075"/>
            <a:ext cx="7835687" cy="643500"/>
            <a:chOff x="1593000" y="2322564"/>
            <a:chExt cx="7835687" cy="643500"/>
          </a:xfrm>
        </p:grpSpPr>
        <p:sp>
          <p:nvSpPr>
            <p:cNvPr id="342" name="Shape 342"/>
            <p:cNvSpPr/>
            <p:nvPr/>
          </p:nvSpPr>
          <p:spPr>
            <a:xfrm>
              <a:off x="3728387" y="2322564"/>
              <a:ext cx="57003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sz="1800">
                  <a:solidFill>
                    <a:schemeClr val="lt1"/>
                  </a:solidFill>
                  <a:latin typeface="Roboto"/>
                  <a:ea typeface="Roboto"/>
                  <a:cs typeface="Roboto"/>
                  <a:sym typeface="Roboto"/>
                </a:rPr>
                <a:t>Bronze Clients</a:t>
              </a:r>
              <a:endParaRPr sz="1000">
                <a:solidFill>
                  <a:srgbClr val="FFFFFF"/>
                </a:solidFill>
                <a:latin typeface="Roboto Medium"/>
                <a:ea typeface="Roboto Medium"/>
                <a:cs typeface="Roboto Medium"/>
                <a:sym typeface="Roboto Medium"/>
              </a:endParaRPr>
            </a:p>
          </p:txBody>
        </p:sp>
        <p:sp>
          <p:nvSpPr>
            <p:cNvPr id="346" name="Shape 346"/>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348" name="Shape 348"/>
            <p:cNvSpPr/>
            <p:nvPr/>
          </p:nvSpPr>
          <p:spPr>
            <a:xfrm>
              <a:off x="4387870" y="2323739"/>
              <a:ext cx="4750800" cy="6423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1600">
                  <a:latin typeface="Open Sans"/>
                  <a:ea typeface="Open Sans"/>
                  <a:cs typeface="Open Sans"/>
                  <a:sym typeface="Open Sans"/>
                </a:rPr>
                <a:t>Bottom 5% Trailing 12-Month Production</a:t>
              </a:r>
              <a:endParaRPr sz="800">
                <a:latin typeface="Roboto"/>
                <a:ea typeface="Roboto"/>
                <a:cs typeface="Roboto"/>
                <a:sym typeface="Roboto"/>
              </a:endParaRPr>
            </a:p>
          </p:txBody>
        </p:sp>
      </p:grpSp>
      <p:grpSp>
        <p:nvGrpSpPr>
          <p:cNvPr id="349" name="Shape 349"/>
          <p:cNvGrpSpPr/>
          <p:nvPr/>
        </p:nvGrpSpPr>
        <p:grpSpPr>
          <a:xfrm>
            <a:off x="526213" y="2707200"/>
            <a:ext cx="7835687" cy="643500"/>
            <a:chOff x="1593000" y="2322555"/>
            <a:chExt cx="7835687" cy="643500"/>
          </a:xfrm>
        </p:grpSpPr>
        <p:sp>
          <p:nvSpPr>
            <p:cNvPr id="350" name="Shape 350"/>
            <p:cNvSpPr/>
            <p:nvPr/>
          </p:nvSpPr>
          <p:spPr>
            <a:xfrm>
              <a:off x="3728387" y="2322555"/>
              <a:ext cx="57003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sz="1800">
                  <a:solidFill>
                    <a:schemeClr val="lt1"/>
                  </a:solidFill>
                  <a:latin typeface="Roboto"/>
                  <a:ea typeface="Roboto"/>
                  <a:cs typeface="Roboto"/>
                  <a:sym typeface="Roboto"/>
                </a:rPr>
                <a:t>Silver Clients</a:t>
              </a:r>
              <a:endParaRPr sz="1000">
                <a:solidFill>
                  <a:srgbClr val="FFFFFF"/>
                </a:solidFill>
                <a:latin typeface="Roboto Medium"/>
                <a:ea typeface="Roboto Medium"/>
                <a:cs typeface="Roboto Medium"/>
                <a:sym typeface="Roboto Medium"/>
              </a:endParaRPr>
            </a:p>
          </p:txBody>
        </p:sp>
        <p:sp>
          <p:nvSpPr>
            <p:cNvPr id="354" name="Shape 354"/>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56" name="Shape 356"/>
            <p:cNvSpPr/>
            <p:nvPr/>
          </p:nvSpPr>
          <p:spPr>
            <a:xfrm>
              <a:off x="4387870" y="2323755"/>
              <a:ext cx="4763400" cy="6423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1600">
                  <a:latin typeface="Open Sans"/>
                  <a:ea typeface="Open Sans"/>
                  <a:cs typeface="Open Sans"/>
                  <a:sym typeface="Open Sans"/>
                </a:rPr>
                <a:t>Bottom 15% Trailing 12-Month Production</a:t>
              </a:r>
              <a:endParaRPr sz="800">
                <a:latin typeface="Roboto"/>
                <a:ea typeface="Roboto"/>
                <a:cs typeface="Roboto"/>
                <a:sym typeface="Roboto"/>
              </a:endParaRPr>
            </a:p>
          </p:txBody>
        </p:sp>
      </p:grpSp>
      <p:grpSp>
        <p:nvGrpSpPr>
          <p:cNvPr id="357" name="Shape 357"/>
          <p:cNvGrpSpPr/>
          <p:nvPr/>
        </p:nvGrpSpPr>
        <p:grpSpPr>
          <a:xfrm>
            <a:off x="526213" y="2052319"/>
            <a:ext cx="7835687" cy="643506"/>
            <a:chOff x="1593000" y="2322568"/>
            <a:chExt cx="7835687" cy="643506"/>
          </a:xfrm>
        </p:grpSpPr>
        <p:sp>
          <p:nvSpPr>
            <p:cNvPr id="358" name="Shape 358"/>
            <p:cNvSpPr/>
            <p:nvPr/>
          </p:nvSpPr>
          <p:spPr>
            <a:xfrm>
              <a:off x="3728387" y="2322574"/>
              <a:ext cx="57003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sz="1800">
                  <a:solidFill>
                    <a:schemeClr val="lt1"/>
                  </a:solidFill>
                  <a:latin typeface="Roboto"/>
                  <a:ea typeface="Roboto"/>
                  <a:cs typeface="Roboto"/>
                  <a:sym typeface="Roboto"/>
                </a:rPr>
                <a:t>Gold Clients</a:t>
              </a:r>
              <a:endParaRPr sz="1000">
                <a:solidFill>
                  <a:srgbClr val="FFFFFF"/>
                </a:solidFill>
                <a:latin typeface="Roboto Medium"/>
                <a:ea typeface="Roboto Medium"/>
                <a:cs typeface="Roboto Medium"/>
                <a:sym typeface="Roboto Medium"/>
              </a:endParaRPr>
            </a:p>
          </p:txBody>
        </p:sp>
        <p:sp>
          <p:nvSpPr>
            <p:cNvPr id="362" name="Shape 362"/>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64" name="Shape 364"/>
            <p:cNvSpPr/>
            <p:nvPr/>
          </p:nvSpPr>
          <p:spPr>
            <a:xfrm>
              <a:off x="4387870" y="2323749"/>
              <a:ext cx="4801200" cy="6423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1600">
                  <a:latin typeface="Open Sans"/>
                  <a:ea typeface="Open Sans"/>
                  <a:cs typeface="Open Sans"/>
                  <a:sym typeface="Open Sans"/>
                </a:rPr>
                <a:t>Next 60% Trailing 12-Month Production</a:t>
              </a:r>
              <a:endParaRPr sz="800">
                <a:latin typeface="Roboto"/>
                <a:ea typeface="Roboto"/>
                <a:cs typeface="Roboto"/>
                <a:sym typeface="Roboto"/>
              </a:endParaRPr>
            </a:p>
          </p:txBody>
        </p:sp>
      </p:grpSp>
      <p:grpSp>
        <p:nvGrpSpPr>
          <p:cNvPr id="365" name="Shape 365"/>
          <p:cNvGrpSpPr/>
          <p:nvPr/>
        </p:nvGrpSpPr>
        <p:grpSpPr>
          <a:xfrm>
            <a:off x="526213" y="1397450"/>
            <a:ext cx="7835687" cy="643500"/>
            <a:chOff x="1593000" y="2322558"/>
            <a:chExt cx="7835687" cy="643500"/>
          </a:xfrm>
        </p:grpSpPr>
        <p:sp>
          <p:nvSpPr>
            <p:cNvPr id="366" name="Shape 366"/>
            <p:cNvSpPr/>
            <p:nvPr/>
          </p:nvSpPr>
          <p:spPr>
            <a:xfrm>
              <a:off x="3728387" y="2322558"/>
              <a:ext cx="57003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sz="1800">
                  <a:solidFill>
                    <a:schemeClr val="lt1"/>
                  </a:solidFill>
                  <a:latin typeface="Roboto"/>
                  <a:ea typeface="Roboto"/>
                  <a:cs typeface="Roboto"/>
                  <a:sym typeface="Roboto"/>
                </a:rPr>
                <a:t>Platinum Clients</a:t>
              </a:r>
              <a:endParaRPr sz="1000">
                <a:solidFill>
                  <a:srgbClr val="FFFFFF"/>
                </a:solidFill>
                <a:latin typeface="Roboto Medium"/>
                <a:ea typeface="Roboto Medium"/>
                <a:cs typeface="Roboto Medium"/>
                <a:sym typeface="Roboto Medium"/>
              </a:endParaRPr>
            </a:p>
          </p:txBody>
        </p:sp>
        <p:sp>
          <p:nvSpPr>
            <p:cNvPr id="370" name="Shape 37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72" name="Shape 372"/>
            <p:cNvSpPr/>
            <p:nvPr/>
          </p:nvSpPr>
          <p:spPr>
            <a:xfrm>
              <a:off x="4387870" y="2323758"/>
              <a:ext cx="4839000" cy="6423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1600">
                  <a:latin typeface="Roboto"/>
                  <a:ea typeface="Roboto"/>
                  <a:cs typeface="Roboto"/>
                  <a:sym typeface="Roboto"/>
                </a:rPr>
                <a:t>Top 20% Trailing 12-Month Production</a:t>
              </a:r>
              <a:endParaRPr sz="800">
                <a:latin typeface="Roboto"/>
                <a:ea typeface="Roboto"/>
                <a:cs typeface="Roboto"/>
                <a:sym typeface="Roboto"/>
              </a:endParaRPr>
            </a:p>
          </p:txBody>
        </p:sp>
      </p:gr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50" name="Shape 2250"/>
        <p:cNvGrpSpPr/>
        <p:nvPr/>
      </p:nvGrpSpPr>
      <p:grpSpPr>
        <a:xfrm>
          <a:off x="0" y="0"/>
          <a:ext cx="0" cy="0"/>
          <a:chOff x="0" y="0"/>
          <a:chExt cx="0" cy="0"/>
        </a:xfrm>
      </p:grpSpPr>
      <p:sp>
        <p:nvSpPr>
          <p:cNvPr id="2251" name="Shape 2251"/>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 4 —</a:t>
            </a:r>
            <a:endParaRPr b="1" sz="3600">
              <a:solidFill>
                <a:srgbClr val="0B7743"/>
              </a:solidFill>
            </a:endParaRPr>
          </a:p>
          <a:p>
            <a:pPr indent="0" lvl="0" marL="0" rtl="0" algn="ctr">
              <a:spcBef>
                <a:spcPts val="0"/>
              </a:spcBef>
              <a:spcAft>
                <a:spcPts val="0"/>
              </a:spcAft>
              <a:buNone/>
            </a:pPr>
            <a:r>
              <a:rPr lang="en" sz="3600">
                <a:solidFill>
                  <a:srgbClr val="000000"/>
                </a:solidFill>
              </a:rPr>
              <a:t>Present client Risk Allocation report</a:t>
            </a:r>
            <a:endParaRPr sz="3600">
              <a:solidFill>
                <a:srgbClr val="000000"/>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5" name="Shape 2255"/>
        <p:cNvGrpSpPr/>
        <p:nvPr/>
      </p:nvGrpSpPr>
      <p:grpSpPr>
        <a:xfrm>
          <a:off x="0" y="0"/>
          <a:ext cx="0" cy="0"/>
          <a:chOff x="0" y="0"/>
          <a:chExt cx="0" cy="0"/>
        </a:xfrm>
      </p:grpSpPr>
      <p:sp>
        <p:nvSpPr>
          <p:cNvPr id="2256" name="Shape 2256"/>
          <p:cNvSpPr txBox="1"/>
          <p:nvPr/>
        </p:nvSpPr>
        <p:spPr>
          <a:xfrm>
            <a:off x="457250" y="4420875"/>
            <a:ext cx="5755800" cy="4464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Notice the middle, Market Risk “sleeve” is what we most commonly reference for Asset Allocation. This can be used when comparing Risk Allocation vs. Asset Allocation with clients.</a:t>
            </a:r>
            <a:endParaRPr sz="1000">
              <a:highlight>
                <a:srgbClr val="FFE599"/>
              </a:highlight>
              <a:latin typeface="Roboto"/>
              <a:ea typeface="Roboto"/>
              <a:cs typeface="Roboto"/>
              <a:sym typeface="Roboto"/>
            </a:endParaRPr>
          </a:p>
        </p:txBody>
      </p:sp>
      <p:sp>
        <p:nvSpPr>
          <p:cNvPr id="2257" name="Shape 2257"/>
          <p:cNvSpPr txBox="1"/>
          <p:nvPr>
            <p:ph type="title"/>
          </p:nvPr>
        </p:nvSpPr>
        <p:spPr>
          <a:xfrm>
            <a:off x="457200" y="193375"/>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000000"/>
                </a:solidFill>
              </a:rPr>
              <a:t>[Sample] — Risk Allocation Statement</a:t>
            </a:r>
            <a:endParaRPr b="1" sz="1200">
              <a:solidFill>
                <a:srgbClr val="000000"/>
              </a:solidFill>
            </a:endParaRPr>
          </a:p>
        </p:txBody>
      </p:sp>
      <p:pic>
        <p:nvPicPr>
          <p:cNvPr id="2258" name="Shape 225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259" name="Shape 225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pic>
        <p:nvPicPr>
          <p:cNvPr id="2260" name="Shape 2260" title="Points scored"/>
          <p:cNvPicPr preferRelativeResize="0"/>
          <p:nvPr/>
        </p:nvPicPr>
        <p:blipFill>
          <a:blip r:embed="rId4">
            <a:alphaModFix/>
          </a:blip>
          <a:stretch>
            <a:fillRect/>
          </a:stretch>
        </p:blipFill>
        <p:spPr>
          <a:xfrm>
            <a:off x="6653300" y="3602477"/>
            <a:ext cx="1282500" cy="793018"/>
          </a:xfrm>
          <a:prstGeom prst="rect">
            <a:avLst/>
          </a:prstGeom>
          <a:noFill/>
          <a:ln>
            <a:noFill/>
          </a:ln>
        </p:spPr>
      </p:pic>
      <p:pic>
        <p:nvPicPr>
          <p:cNvPr id="2261" name="Shape 2261" title="Points scored"/>
          <p:cNvPicPr preferRelativeResize="0"/>
          <p:nvPr/>
        </p:nvPicPr>
        <p:blipFill>
          <a:blip r:embed="rId5">
            <a:alphaModFix/>
          </a:blip>
          <a:stretch>
            <a:fillRect/>
          </a:stretch>
        </p:blipFill>
        <p:spPr>
          <a:xfrm>
            <a:off x="3787500" y="3602481"/>
            <a:ext cx="1282500" cy="793007"/>
          </a:xfrm>
          <a:prstGeom prst="rect">
            <a:avLst/>
          </a:prstGeom>
          <a:noFill/>
          <a:ln>
            <a:noFill/>
          </a:ln>
        </p:spPr>
      </p:pic>
      <p:pic>
        <p:nvPicPr>
          <p:cNvPr id="2262" name="Shape 2262" title="Points scored"/>
          <p:cNvPicPr preferRelativeResize="0"/>
          <p:nvPr/>
        </p:nvPicPr>
        <p:blipFill>
          <a:blip r:embed="rId6">
            <a:alphaModFix/>
          </a:blip>
          <a:stretch>
            <a:fillRect/>
          </a:stretch>
        </p:blipFill>
        <p:spPr>
          <a:xfrm>
            <a:off x="1181151" y="3602482"/>
            <a:ext cx="1282500" cy="793029"/>
          </a:xfrm>
          <a:prstGeom prst="rect">
            <a:avLst/>
          </a:prstGeom>
          <a:noFill/>
          <a:ln>
            <a:noFill/>
          </a:ln>
        </p:spPr>
      </p:pic>
      <p:grpSp>
        <p:nvGrpSpPr>
          <p:cNvPr id="2263" name="Shape 2263"/>
          <p:cNvGrpSpPr/>
          <p:nvPr/>
        </p:nvGrpSpPr>
        <p:grpSpPr>
          <a:xfrm>
            <a:off x="457200" y="627071"/>
            <a:ext cx="2730398" cy="2817293"/>
            <a:chOff x="0" y="2295575"/>
            <a:chExt cx="2286000" cy="2857875"/>
          </a:xfrm>
        </p:grpSpPr>
        <p:grpSp>
          <p:nvGrpSpPr>
            <p:cNvPr id="2264" name="Shape 2264"/>
            <p:cNvGrpSpPr/>
            <p:nvPr/>
          </p:nvGrpSpPr>
          <p:grpSpPr>
            <a:xfrm>
              <a:off x="0" y="2295575"/>
              <a:ext cx="2286000" cy="2857875"/>
              <a:chOff x="0" y="2295575"/>
              <a:chExt cx="2286000" cy="2857875"/>
            </a:xfrm>
          </p:grpSpPr>
          <p:grpSp>
            <p:nvGrpSpPr>
              <p:cNvPr id="2265" name="Shape 2265"/>
              <p:cNvGrpSpPr/>
              <p:nvPr/>
            </p:nvGrpSpPr>
            <p:grpSpPr>
              <a:xfrm>
                <a:off x="0" y="2295575"/>
                <a:ext cx="2286000" cy="2857875"/>
                <a:chOff x="0" y="2295575"/>
                <a:chExt cx="2286000" cy="2857875"/>
              </a:xfrm>
            </p:grpSpPr>
            <p:sp>
              <p:nvSpPr>
                <p:cNvPr id="2266" name="Shape 2266"/>
                <p:cNvSpPr/>
                <p:nvPr/>
              </p:nvSpPr>
              <p:spPr>
                <a:xfrm>
                  <a:off x="0" y="2823930"/>
                  <a:ext cx="2286000" cy="2309100"/>
                </a:xfrm>
                <a:prstGeom prst="rect">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7" name="Shape 2267"/>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268" name="Shape 2268"/>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69" name="Shape 2269"/>
              <p:cNvSpPr txBox="1"/>
              <p:nvPr/>
            </p:nvSpPr>
            <p:spPr>
              <a:xfrm>
                <a:off x="216304" y="2349275"/>
                <a:ext cx="12315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900">
                    <a:solidFill>
                      <a:srgbClr val="6AA84F"/>
                    </a:solidFill>
                    <a:latin typeface="Roboto"/>
                    <a:ea typeface="Roboto"/>
                    <a:cs typeface="Roboto"/>
                    <a:sym typeface="Roboto"/>
                  </a:rPr>
                  <a:t>Personal Risk</a:t>
                </a:r>
                <a:endParaRPr b="1" sz="900">
                  <a:solidFill>
                    <a:srgbClr val="6AA84F"/>
                  </a:solidFill>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Protect Lifestyle</a:t>
                </a:r>
                <a:endParaRPr i="1" sz="900">
                  <a:latin typeface="Roboto"/>
                  <a:ea typeface="Roboto"/>
                  <a:cs typeface="Roboto"/>
                  <a:sym typeface="Roboto"/>
                </a:endParaRPr>
              </a:p>
            </p:txBody>
          </p:sp>
          <p:sp>
            <p:nvSpPr>
              <p:cNvPr id="2270" name="Shape 2270"/>
              <p:cNvSpPr txBox="1"/>
              <p:nvPr/>
            </p:nvSpPr>
            <p:spPr>
              <a:xfrm>
                <a:off x="152502"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100">
                    <a:latin typeface="Roboto"/>
                    <a:ea typeface="Roboto"/>
                    <a:cs typeface="Roboto"/>
                    <a:sym typeface="Roboto"/>
                  </a:rPr>
                  <a:t>Protective Assets</a:t>
                </a:r>
                <a:endParaRPr b="1" sz="1100">
                  <a:latin typeface="Roboto"/>
                  <a:ea typeface="Roboto"/>
                  <a:cs typeface="Roboto"/>
                  <a:sym typeface="Roboto"/>
                </a:endParaRPr>
              </a:p>
            </p:txBody>
          </p:sp>
          <p:sp>
            <p:nvSpPr>
              <p:cNvPr id="2271" name="Shape 2271"/>
              <p:cNvSpPr txBox="1"/>
              <p:nvPr/>
            </p:nvSpPr>
            <p:spPr>
              <a:xfrm>
                <a:off x="152508" y="3065382"/>
                <a:ext cx="1231500" cy="1964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800">
                    <a:latin typeface="Roboto"/>
                    <a:ea typeface="Roboto"/>
                    <a:cs typeface="Roboto"/>
                    <a:sym typeface="Roboto"/>
                  </a:rPr>
                  <a:t>7878 Sunset Blvd.</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Mortgage on primary residence @3.0% fixed rate</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Inflation Indexed Treasury Bonds</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Cash/short-term Treasuries</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b="1" lang="en" sz="800">
                    <a:latin typeface="Roboto"/>
                    <a:ea typeface="Roboto"/>
                    <a:cs typeface="Roboto"/>
                    <a:sym typeface="Roboto"/>
                  </a:rPr>
                  <a:t>Total</a:t>
                </a:r>
                <a:endParaRPr b="1" sz="800">
                  <a:latin typeface="Roboto"/>
                  <a:ea typeface="Roboto"/>
                  <a:cs typeface="Roboto"/>
                  <a:sym typeface="Roboto"/>
                </a:endParaRPr>
              </a:p>
            </p:txBody>
          </p:sp>
        </p:grpSp>
        <p:cxnSp>
          <p:nvCxnSpPr>
            <p:cNvPr id="2272" name="Shape 2272"/>
            <p:cNvCxnSpPr/>
            <p:nvPr/>
          </p:nvCxnSpPr>
          <p:spPr>
            <a:xfrm>
              <a:off x="2286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2273" name="Shape 2273"/>
          <p:cNvGrpSpPr/>
          <p:nvPr/>
        </p:nvGrpSpPr>
        <p:grpSpPr>
          <a:xfrm>
            <a:off x="3187598" y="619240"/>
            <a:ext cx="2730398" cy="2867878"/>
            <a:chOff x="2286000" y="2295575"/>
            <a:chExt cx="2286000" cy="2857875"/>
          </a:xfrm>
        </p:grpSpPr>
        <p:grpSp>
          <p:nvGrpSpPr>
            <p:cNvPr id="2274" name="Shape 2274"/>
            <p:cNvGrpSpPr/>
            <p:nvPr/>
          </p:nvGrpSpPr>
          <p:grpSpPr>
            <a:xfrm>
              <a:off x="2286000" y="2295575"/>
              <a:ext cx="2286000" cy="2857875"/>
              <a:chOff x="2286000" y="2295575"/>
              <a:chExt cx="2286000" cy="2857875"/>
            </a:xfrm>
          </p:grpSpPr>
          <p:grpSp>
            <p:nvGrpSpPr>
              <p:cNvPr id="2275" name="Shape 2275"/>
              <p:cNvGrpSpPr/>
              <p:nvPr/>
            </p:nvGrpSpPr>
            <p:grpSpPr>
              <a:xfrm>
                <a:off x="2286000" y="2295575"/>
                <a:ext cx="2286000" cy="2857875"/>
                <a:chOff x="0" y="2295575"/>
                <a:chExt cx="2286000" cy="2857875"/>
              </a:xfrm>
            </p:grpSpPr>
            <p:sp>
              <p:nvSpPr>
                <p:cNvPr id="2276" name="Shape 2276"/>
                <p:cNvSpPr/>
                <p:nvPr/>
              </p:nvSpPr>
              <p:spPr>
                <a:xfrm>
                  <a:off x="0" y="2823930"/>
                  <a:ext cx="2286000" cy="2309100"/>
                </a:xfrm>
                <a:prstGeom prst="rect">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7" name="Shape 2277"/>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278" name="Shape 2278"/>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2279" name="Shape 2279"/>
              <p:cNvSpPr txBox="1"/>
              <p:nvPr/>
            </p:nvSpPr>
            <p:spPr>
              <a:xfrm>
                <a:off x="2502299" y="2349275"/>
                <a:ext cx="14376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900">
                    <a:solidFill>
                      <a:srgbClr val="3C78D8"/>
                    </a:solidFill>
                    <a:latin typeface="Roboto"/>
                    <a:ea typeface="Roboto"/>
                    <a:cs typeface="Roboto"/>
                    <a:sym typeface="Roboto"/>
                  </a:rPr>
                  <a:t>Market Risk</a:t>
                </a:r>
                <a:endParaRPr b="1" sz="900">
                  <a:solidFill>
                    <a:srgbClr val="3C78D8"/>
                  </a:solidFill>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Maintain Lifestyle</a:t>
                </a:r>
                <a:endParaRPr i="1" sz="900">
                  <a:latin typeface="Roboto"/>
                  <a:ea typeface="Roboto"/>
                  <a:cs typeface="Roboto"/>
                  <a:sym typeface="Roboto"/>
                </a:endParaRPr>
              </a:p>
            </p:txBody>
          </p:sp>
          <p:sp>
            <p:nvSpPr>
              <p:cNvPr id="2280" name="Shape 2280"/>
              <p:cNvSpPr txBox="1"/>
              <p:nvPr/>
            </p:nvSpPr>
            <p:spPr>
              <a:xfrm>
                <a:off x="2438502" y="2823915"/>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100">
                    <a:latin typeface="Roboto"/>
                    <a:ea typeface="Roboto"/>
                    <a:cs typeface="Roboto"/>
                    <a:sym typeface="Roboto"/>
                  </a:rPr>
                  <a:t>Market Assets</a:t>
                </a:r>
                <a:endParaRPr b="1" sz="1100">
                  <a:latin typeface="Roboto"/>
                  <a:ea typeface="Roboto"/>
                  <a:cs typeface="Roboto"/>
                  <a:sym typeface="Roboto"/>
                </a:endParaRPr>
              </a:p>
            </p:txBody>
          </p:sp>
        </p:grpSp>
        <p:cxnSp>
          <p:nvCxnSpPr>
            <p:cNvPr id="2281" name="Shape 2281"/>
            <p:cNvCxnSpPr/>
            <p:nvPr/>
          </p:nvCxnSpPr>
          <p:spPr>
            <a:xfrm>
              <a:off x="4572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2282" name="Shape 2282"/>
          <p:cNvGrpSpPr/>
          <p:nvPr/>
        </p:nvGrpSpPr>
        <p:grpSpPr>
          <a:xfrm>
            <a:off x="5917997" y="610302"/>
            <a:ext cx="2730398" cy="2817293"/>
            <a:chOff x="4572000" y="2295575"/>
            <a:chExt cx="2286000" cy="2857875"/>
          </a:xfrm>
        </p:grpSpPr>
        <p:grpSp>
          <p:nvGrpSpPr>
            <p:cNvPr id="2283" name="Shape 2283"/>
            <p:cNvGrpSpPr/>
            <p:nvPr/>
          </p:nvGrpSpPr>
          <p:grpSpPr>
            <a:xfrm>
              <a:off x="4572000" y="2295575"/>
              <a:ext cx="2286000" cy="2857875"/>
              <a:chOff x="4572000" y="2295575"/>
              <a:chExt cx="2286000" cy="2857875"/>
            </a:xfrm>
          </p:grpSpPr>
          <p:grpSp>
            <p:nvGrpSpPr>
              <p:cNvPr id="2284" name="Shape 2284"/>
              <p:cNvGrpSpPr/>
              <p:nvPr/>
            </p:nvGrpSpPr>
            <p:grpSpPr>
              <a:xfrm>
                <a:off x="4572000" y="2295575"/>
                <a:ext cx="2286000" cy="2857875"/>
                <a:chOff x="0" y="2295575"/>
                <a:chExt cx="2286000" cy="2857875"/>
              </a:xfrm>
            </p:grpSpPr>
            <p:sp>
              <p:nvSpPr>
                <p:cNvPr id="2285" name="Shape 2285"/>
                <p:cNvSpPr/>
                <p:nvPr/>
              </p:nvSpPr>
              <p:spPr>
                <a:xfrm>
                  <a:off x="0" y="2823930"/>
                  <a:ext cx="2286000" cy="2309100"/>
                </a:xfrm>
                <a:prstGeom prst="rect">
                  <a:avLst/>
                </a:prstGeom>
                <a:solidFill>
                  <a:srgbClr val="FFF2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6" name="Shape 2286"/>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287" name="Shape 2287"/>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88" name="Shape 2288"/>
              <p:cNvSpPr txBox="1"/>
              <p:nvPr/>
            </p:nvSpPr>
            <p:spPr>
              <a:xfrm>
                <a:off x="4788306" y="2349275"/>
                <a:ext cx="14289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900">
                    <a:solidFill>
                      <a:srgbClr val="F1C232"/>
                    </a:solidFill>
                    <a:latin typeface="Roboto"/>
                    <a:ea typeface="Roboto"/>
                    <a:cs typeface="Roboto"/>
                    <a:sym typeface="Roboto"/>
                  </a:rPr>
                  <a:t>Aspirational Risk</a:t>
                </a:r>
                <a:endParaRPr b="1" sz="900">
                  <a:solidFill>
                    <a:srgbClr val="F1C232"/>
                  </a:solidFill>
                  <a:latin typeface="Roboto"/>
                  <a:ea typeface="Roboto"/>
                  <a:cs typeface="Roboto"/>
                  <a:sym typeface="Roboto"/>
                </a:endParaRPr>
              </a:p>
              <a:p>
                <a:pPr indent="0" lvl="0" marL="0" rtl="0">
                  <a:lnSpc>
                    <a:spcPct val="115000"/>
                  </a:lnSpc>
                  <a:spcBef>
                    <a:spcPts val="0"/>
                  </a:spcBef>
                  <a:spcAft>
                    <a:spcPts val="0"/>
                  </a:spcAft>
                  <a:buSzPts val="1100"/>
                  <a:buNone/>
                </a:pPr>
                <a:r>
                  <a:rPr i="1" lang="en" sz="900">
                    <a:latin typeface="Roboto"/>
                    <a:ea typeface="Roboto"/>
                    <a:cs typeface="Roboto"/>
                    <a:sym typeface="Roboto"/>
                  </a:rPr>
                  <a:t>Enhance Lifestyle</a:t>
                </a:r>
                <a:endParaRPr i="1" sz="900">
                  <a:latin typeface="Roboto"/>
                  <a:ea typeface="Roboto"/>
                  <a:cs typeface="Roboto"/>
                  <a:sym typeface="Roboto"/>
                </a:endParaRPr>
              </a:p>
            </p:txBody>
          </p:sp>
          <p:sp>
            <p:nvSpPr>
              <p:cNvPr id="2289" name="Shape 2289"/>
              <p:cNvSpPr txBox="1"/>
              <p:nvPr/>
            </p:nvSpPr>
            <p:spPr>
              <a:xfrm>
                <a:off x="4724502"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100">
                    <a:latin typeface="Roboto"/>
                    <a:ea typeface="Roboto"/>
                    <a:cs typeface="Roboto"/>
                    <a:sym typeface="Roboto"/>
                  </a:rPr>
                  <a:t>Aspirational Assets</a:t>
                </a:r>
                <a:endParaRPr b="1" sz="1100">
                  <a:latin typeface="Roboto"/>
                  <a:ea typeface="Roboto"/>
                  <a:cs typeface="Roboto"/>
                  <a:sym typeface="Roboto"/>
                </a:endParaRPr>
              </a:p>
            </p:txBody>
          </p:sp>
        </p:grpSp>
        <p:cxnSp>
          <p:nvCxnSpPr>
            <p:cNvPr id="2290" name="Shape 2290"/>
            <p:cNvCxnSpPr/>
            <p:nvPr/>
          </p:nvCxnSpPr>
          <p:spPr>
            <a:xfrm>
              <a:off x="6858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2291" name="Shape 2291"/>
          <p:cNvGrpSpPr/>
          <p:nvPr/>
        </p:nvGrpSpPr>
        <p:grpSpPr>
          <a:xfrm>
            <a:off x="457243" y="3275248"/>
            <a:ext cx="8974843" cy="346500"/>
            <a:chOff x="465925" y="4131025"/>
            <a:chExt cx="8691500" cy="346500"/>
          </a:xfrm>
        </p:grpSpPr>
        <p:sp>
          <p:nvSpPr>
            <p:cNvPr id="2292" name="Shape 2292"/>
            <p:cNvSpPr/>
            <p:nvPr/>
          </p:nvSpPr>
          <p:spPr>
            <a:xfrm>
              <a:off x="465925" y="4131025"/>
              <a:ext cx="7943100" cy="346500"/>
            </a:xfrm>
            <a:prstGeom prst="leftRightArrow">
              <a:avLst>
                <a:gd fmla="val 50000" name="adj1"/>
                <a:gd fmla="val 50000" name="adj2"/>
              </a:avLst>
            </a:prstGeom>
            <a:solidFill>
              <a:srgbClr val="085631"/>
            </a:solidFill>
            <a:ln cap="flat" cmpd="sng" w="952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Risk/Return Spectrum</a:t>
              </a:r>
              <a:endParaRPr sz="1000">
                <a:solidFill>
                  <a:schemeClr val="lt1"/>
                </a:solidFill>
                <a:latin typeface="Roboto"/>
                <a:ea typeface="Roboto"/>
                <a:cs typeface="Roboto"/>
                <a:sym typeface="Roboto"/>
              </a:endParaRPr>
            </a:p>
          </p:txBody>
        </p:sp>
        <p:sp>
          <p:nvSpPr>
            <p:cNvPr id="2293" name="Shape 2293"/>
            <p:cNvSpPr txBox="1"/>
            <p:nvPr/>
          </p:nvSpPr>
          <p:spPr>
            <a:xfrm>
              <a:off x="6857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Low</a:t>
              </a:r>
              <a:endParaRPr sz="1000">
                <a:solidFill>
                  <a:schemeClr val="lt1"/>
                </a:solidFill>
                <a:latin typeface="Roboto"/>
                <a:ea typeface="Roboto"/>
                <a:cs typeface="Roboto"/>
                <a:sym typeface="Roboto"/>
              </a:endParaRPr>
            </a:p>
          </p:txBody>
        </p:sp>
        <p:sp>
          <p:nvSpPr>
            <p:cNvPr id="2294" name="Shape 2294"/>
            <p:cNvSpPr txBox="1"/>
            <p:nvPr/>
          </p:nvSpPr>
          <p:spPr>
            <a:xfrm>
              <a:off x="76961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grpSp>
      <p:sp>
        <p:nvSpPr>
          <p:cNvPr id="2295" name="Shape 2295"/>
          <p:cNvSpPr txBox="1"/>
          <p:nvPr/>
        </p:nvSpPr>
        <p:spPr>
          <a:xfrm>
            <a:off x="2230788" y="754197"/>
            <a:ext cx="769800" cy="3465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8761D"/>
                </a:solidFill>
                <a:latin typeface="Roboto"/>
                <a:ea typeface="Roboto"/>
                <a:cs typeface="Roboto"/>
                <a:sym typeface="Roboto"/>
              </a:rPr>
              <a:t>40%</a:t>
            </a:r>
            <a:endParaRPr b="1" sz="1200">
              <a:solidFill>
                <a:srgbClr val="38761D"/>
              </a:solidFill>
              <a:latin typeface="Roboto"/>
              <a:ea typeface="Roboto"/>
              <a:cs typeface="Roboto"/>
              <a:sym typeface="Roboto"/>
            </a:endParaRPr>
          </a:p>
        </p:txBody>
      </p:sp>
      <p:sp>
        <p:nvSpPr>
          <p:cNvPr id="2296" name="Shape 2296"/>
          <p:cNvSpPr txBox="1"/>
          <p:nvPr/>
        </p:nvSpPr>
        <p:spPr>
          <a:xfrm>
            <a:off x="4981001" y="754197"/>
            <a:ext cx="769800" cy="3465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155CC"/>
                </a:solidFill>
                <a:latin typeface="Roboto"/>
                <a:ea typeface="Roboto"/>
                <a:cs typeface="Roboto"/>
                <a:sym typeface="Roboto"/>
              </a:rPr>
              <a:t>50%</a:t>
            </a:r>
            <a:endParaRPr b="1" sz="1200">
              <a:solidFill>
                <a:srgbClr val="1155CC"/>
              </a:solidFill>
              <a:latin typeface="Roboto"/>
              <a:ea typeface="Roboto"/>
              <a:cs typeface="Roboto"/>
              <a:sym typeface="Roboto"/>
            </a:endParaRPr>
          </a:p>
        </p:txBody>
      </p:sp>
      <p:sp>
        <p:nvSpPr>
          <p:cNvPr id="2297" name="Shape 2297"/>
          <p:cNvSpPr txBox="1"/>
          <p:nvPr/>
        </p:nvSpPr>
        <p:spPr>
          <a:xfrm>
            <a:off x="7731214" y="754197"/>
            <a:ext cx="769800" cy="3465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1C232"/>
                </a:solidFill>
                <a:latin typeface="Roboto"/>
                <a:ea typeface="Roboto"/>
                <a:cs typeface="Roboto"/>
                <a:sym typeface="Roboto"/>
              </a:rPr>
              <a:t>10%</a:t>
            </a:r>
            <a:endParaRPr b="1" sz="1200">
              <a:solidFill>
                <a:srgbClr val="F1C232"/>
              </a:solidFill>
              <a:latin typeface="Roboto"/>
              <a:ea typeface="Roboto"/>
              <a:cs typeface="Roboto"/>
              <a:sym typeface="Roboto"/>
            </a:endParaRPr>
          </a:p>
        </p:txBody>
      </p:sp>
      <p:sp>
        <p:nvSpPr>
          <p:cNvPr id="2298" name="Shape 2298"/>
          <p:cNvSpPr txBox="1"/>
          <p:nvPr/>
        </p:nvSpPr>
        <p:spPr>
          <a:xfrm>
            <a:off x="2273675" y="1370725"/>
            <a:ext cx="769800" cy="176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800">
                <a:latin typeface="Roboto"/>
                <a:ea typeface="Roboto"/>
                <a:cs typeface="Roboto"/>
                <a:sym typeface="Roboto"/>
              </a:rPr>
              <a:t>$1,500,000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($700,000)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$700,000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$300,000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b="1" lang="en" sz="800">
                <a:latin typeface="Roboto"/>
                <a:ea typeface="Roboto"/>
                <a:cs typeface="Roboto"/>
                <a:sym typeface="Roboto"/>
              </a:rPr>
              <a:t>$1,800,000</a:t>
            </a:r>
            <a:endParaRPr b="1" sz="800">
              <a:latin typeface="Roboto"/>
              <a:ea typeface="Roboto"/>
              <a:cs typeface="Roboto"/>
              <a:sym typeface="Roboto"/>
            </a:endParaRPr>
          </a:p>
        </p:txBody>
      </p:sp>
      <p:sp>
        <p:nvSpPr>
          <p:cNvPr id="2299" name="Shape 2299"/>
          <p:cNvSpPr txBox="1"/>
          <p:nvPr/>
        </p:nvSpPr>
        <p:spPr>
          <a:xfrm>
            <a:off x="3389550" y="1462550"/>
            <a:ext cx="1604400" cy="18126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800">
                <a:latin typeface="Roboto"/>
                <a:ea typeface="Roboto"/>
                <a:cs typeface="Roboto"/>
                <a:sym typeface="Roboto"/>
              </a:rPr>
              <a:t>Equities</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Fixed income</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Cash</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Alternative investments:</a:t>
            </a:r>
            <a:endParaRPr sz="800">
              <a:latin typeface="Roboto"/>
              <a:ea typeface="Roboto"/>
              <a:cs typeface="Roboto"/>
              <a:sym typeface="Roboto"/>
            </a:endParaRPr>
          </a:p>
          <a:p>
            <a:pPr indent="0" lvl="0" marL="0" rtl="0">
              <a:lnSpc>
                <a:spcPct val="100000"/>
              </a:lnSpc>
              <a:spcBef>
                <a:spcPts val="0"/>
              </a:spcBef>
              <a:spcAft>
                <a:spcPts val="0"/>
              </a:spcAft>
              <a:buSzPts val="1100"/>
              <a:buNone/>
            </a:pPr>
            <a:r>
              <a:rPr i="1" lang="en" sz="800">
                <a:latin typeface="Roboto"/>
                <a:ea typeface="Roboto"/>
                <a:cs typeface="Roboto"/>
                <a:sym typeface="Roboto"/>
              </a:rPr>
              <a:t>- Funds of funds hedge funds</a:t>
            </a:r>
            <a:endParaRPr i="1" sz="800">
              <a:latin typeface="Roboto"/>
              <a:ea typeface="Roboto"/>
              <a:cs typeface="Roboto"/>
              <a:sym typeface="Roboto"/>
            </a:endParaRPr>
          </a:p>
          <a:p>
            <a:pPr indent="0" lvl="0" marL="0" rtl="0">
              <a:lnSpc>
                <a:spcPct val="100000"/>
              </a:lnSpc>
              <a:spcBef>
                <a:spcPts val="0"/>
              </a:spcBef>
              <a:spcAft>
                <a:spcPts val="0"/>
              </a:spcAft>
              <a:buSzPts val="1100"/>
              <a:buNone/>
            </a:pPr>
            <a:r>
              <a:rPr i="1" lang="en" sz="800">
                <a:latin typeface="Roboto"/>
                <a:ea typeface="Roboto"/>
                <a:cs typeface="Roboto"/>
                <a:sym typeface="Roboto"/>
              </a:rPr>
              <a:t>- Commodities</a:t>
            </a:r>
            <a:endParaRPr i="1" sz="800">
              <a:latin typeface="Roboto"/>
              <a:ea typeface="Roboto"/>
              <a:cs typeface="Roboto"/>
              <a:sym typeface="Roboto"/>
            </a:endParaRPr>
          </a:p>
          <a:p>
            <a:pPr indent="0" lvl="0" marL="0" rtl="0">
              <a:lnSpc>
                <a:spcPct val="100000"/>
              </a:lnSpc>
              <a:spcBef>
                <a:spcPts val="0"/>
              </a:spcBef>
              <a:spcAft>
                <a:spcPts val="0"/>
              </a:spcAft>
              <a:buSzPts val="1100"/>
              <a:buNone/>
            </a:pPr>
            <a:r>
              <a:rPr i="1" lang="en" sz="800">
                <a:latin typeface="Roboto"/>
                <a:ea typeface="Roboto"/>
                <a:cs typeface="Roboto"/>
                <a:sym typeface="Roboto"/>
              </a:rPr>
              <a:t>- Foreign exchange</a:t>
            </a:r>
            <a:endParaRPr i="1"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b="1" lang="en" sz="800">
                <a:latin typeface="Roboto"/>
                <a:ea typeface="Roboto"/>
                <a:cs typeface="Roboto"/>
                <a:sym typeface="Roboto"/>
              </a:rPr>
              <a:t>Total</a:t>
            </a:r>
            <a:endParaRPr b="1" sz="800">
              <a:latin typeface="Roboto"/>
              <a:ea typeface="Roboto"/>
              <a:cs typeface="Roboto"/>
              <a:sym typeface="Roboto"/>
            </a:endParaRPr>
          </a:p>
        </p:txBody>
      </p:sp>
      <p:sp>
        <p:nvSpPr>
          <p:cNvPr id="2300" name="Shape 2300"/>
          <p:cNvSpPr txBox="1"/>
          <p:nvPr/>
        </p:nvSpPr>
        <p:spPr>
          <a:xfrm>
            <a:off x="5037300" y="1462550"/>
            <a:ext cx="769800" cy="176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800">
                <a:latin typeface="Roboto"/>
                <a:ea typeface="Roboto"/>
                <a:cs typeface="Roboto"/>
                <a:sym typeface="Roboto"/>
              </a:rPr>
              <a:t>$1,350,000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$562,500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$112,500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$225,000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b="1" sz="800">
              <a:latin typeface="Roboto"/>
              <a:ea typeface="Roboto"/>
              <a:cs typeface="Roboto"/>
              <a:sym typeface="Roboto"/>
            </a:endParaRPr>
          </a:p>
          <a:p>
            <a:pPr indent="0" lvl="0" marL="0" rtl="0">
              <a:lnSpc>
                <a:spcPct val="100000"/>
              </a:lnSpc>
              <a:spcBef>
                <a:spcPts val="0"/>
              </a:spcBef>
              <a:spcAft>
                <a:spcPts val="0"/>
              </a:spcAft>
              <a:buSzPts val="1100"/>
              <a:buNone/>
            </a:pPr>
            <a:r>
              <a:t/>
            </a:r>
            <a:endParaRPr b="1" sz="800">
              <a:latin typeface="Roboto"/>
              <a:ea typeface="Roboto"/>
              <a:cs typeface="Roboto"/>
              <a:sym typeface="Roboto"/>
            </a:endParaRPr>
          </a:p>
          <a:p>
            <a:pPr indent="0" lvl="0" marL="0" rtl="0">
              <a:lnSpc>
                <a:spcPct val="100000"/>
              </a:lnSpc>
              <a:spcBef>
                <a:spcPts val="0"/>
              </a:spcBef>
              <a:spcAft>
                <a:spcPts val="0"/>
              </a:spcAft>
              <a:buSzPts val="1100"/>
              <a:buNone/>
            </a:pPr>
            <a:r>
              <a:rPr b="1" lang="en" sz="800">
                <a:latin typeface="Roboto"/>
                <a:ea typeface="Roboto"/>
                <a:cs typeface="Roboto"/>
                <a:sym typeface="Roboto"/>
              </a:rPr>
              <a:t>$2,250,000</a:t>
            </a:r>
            <a:endParaRPr b="1" sz="800">
              <a:latin typeface="Roboto"/>
              <a:ea typeface="Roboto"/>
              <a:cs typeface="Roboto"/>
              <a:sym typeface="Roboto"/>
            </a:endParaRPr>
          </a:p>
        </p:txBody>
      </p:sp>
      <p:sp>
        <p:nvSpPr>
          <p:cNvPr id="2301" name="Shape 2301"/>
          <p:cNvSpPr txBox="1"/>
          <p:nvPr/>
        </p:nvSpPr>
        <p:spPr>
          <a:xfrm>
            <a:off x="6105731" y="1462544"/>
            <a:ext cx="1470900" cy="215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800">
                <a:latin typeface="Roboto"/>
                <a:ea typeface="Roboto"/>
                <a:cs typeface="Roboto"/>
                <a:sym typeface="Roboto"/>
              </a:rPr>
              <a:t>Single stock position</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Single manager hedge fund</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Employee stock options</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Investment real estate</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Mortgage on investment real estate @7.5% adjustable rate</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b="1" lang="en" sz="800">
                <a:latin typeface="Roboto"/>
                <a:ea typeface="Roboto"/>
                <a:cs typeface="Roboto"/>
                <a:sym typeface="Roboto"/>
              </a:rPr>
              <a:t>Total</a:t>
            </a:r>
            <a:endParaRPr b="1" sz="800">
              <a:latin typeface="Roboto"/>
              <a:ea typeface="Roboto"/>
              <a:cs typeface="Roboto"/>
              <a:sym typeface="Roboto"/>
            </a:endParaRPr>
          </a:p>
        </p:txBody>
      </p:sp>
      <p:sp>
        <p:nvSpPr>
          <p:cNvPr id="2302" name="Shape 2302"/>
          <p:cNvSpPr txBox="1"/>
          <p:nvPr/>
        </p:nvSpPr>
        <p:spPr>
          <a:xfrm>
            <a:off x="7787500" y="1462550"/>
            <a:ext cx="713400" cy="18126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800">
                <a:latin typeface="Roboto"/>
                <a:ea typeface="Roboto"/>
                <a:cs typeface="Roboto"/>
                <a:sym typeface="Roboto"/>
              </a:rPr>
              <a:t>$50,000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$100,000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$100,000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$400,000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lang="en" sz="800">
                <a:latin typeface="Roboto"/>
                <a:ea typeface="Roboto"/>
                <a:cs typeface="Roboto"/>
                <a:sym typeface="Roboto"/>
              </a:rPr>
              <a:t>($200,000)</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t/>
            </a:r>
            <a:endParaRPr sz="800">
              <a:latin typeface="Roboto"/>
              <a:ea typeface="Roboto"/>
              <a:cs typeface="Roboto"/>
              <a:sym typeface="Roboto"/>
            </a:endParaRPr>
          </a:p>
          <a:p>
            <a:pPr indent="0" lvl="0" marL="0" rtl="0">
              <a:lnSpc>
                <a:spcPct val="100000"/>
              </a:lnSpc>
              <a:spcBef>
                <a:spcPts val="0"/>
              </a:spcBef>
              <a:spcAft>
                <a:spcPts val="0"/>
              </a:spcAft>
              <a:buSzPts val="1100"/>
              <a:buNone/>
            </a:pPr>
            <a:r>
              <a:rPr b="1" lang="en" sz="800">
                <a:latin typeface="Roboto"/>
                <a:ea typeface="Roboto"/>
                <a:cs typeface="Roboto"/>
                <a:sym typeface="Roboto"/>
              </a:rPr>
              <a:t>$450,000</a:t>
            </a:r>
            <a:endParaRPr b="1" sz="800">
              <a:latin typeface="Roboto"/>
              <a:ea typeface="Roboto"/>
              <a:cs typeface="Roboto"/>
              <a:sym typeface="Roboto"/>
            </a:endParaRPr>
          </a:p>
        </p:txBody>
      </p:sp>
      <p:cxnSp>
        <p:nvCxnSpPr>
          <p:cNvPr id="2303" name="Shape 2303"/>
          <p:cNvCxnSpPr/>
          <p:nvPr/>
        </p:nvCxnSpPr>
        <p:spPr>
          <a:xfrm>
            <a:off x="443233" y="637115"/>
            <a:ext cx="0" cy="2797200"/>
          </a:xfrm>
          <a:prstGeom prst="straightConnector1">
            <a:avLst/>
          </a:prstGeom>
          <a:noFill/>
          <a:ln cap="flat" cmpd="sng" w="9525">
            <a:solidFill>
              <a:schemeClr val="dk1"/>
            </a:solidFill>
            <a:prstDash val="dot"/>
            <a:round/>
            <a:headEnd len="med" w="med" type="none"/>
            <a:tailEnd len="med" w="med" type="none"/>
          </a:ln>
        </p:spPr>
      </p:cxn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7" name="Shape 2307"/>
        <p:cNvGrpSpPr/>
        <p:nvPr/>
      </p:nvGrpSpPr>
      <p:grpSpPr>
        <a:xfrm>
          <a:off x="0" y="0"/>
          <a:ext cx="0" cy="0"/>
          <a:chOff x="0" y="0"/>
          <a:chExt cx="0" cy="0"/>
        </a:xfrm>
      </p:grpSpPr>
      <p:sp>
        <p:nvSpPr>
          <p:cNvPr id="2308" name="Shape 2308"/>
          <p:cNvSpPr txBox="1"/>
          <p:nvPr>
            <p:ph type="title"/>
          </p:nvPr>
        </p:nvSpPr>
        <p:spPr>
          <a:xfrm>
            <a:off x="457250" y="2316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000000"/>
                </a:solidFill>
              </a:rPr>
              <a:t>[Template 1] — Risk Allocation Statement </a:t>
            </a:r>
            <a:endParaRPr b="1" sz="1200">
              <a:solidFill>
                <a:srgbClr val="000000"/>
              </a:solidFill>
            </a:endParaRPr>
          </a:p>
        </p:txBody>
      </p:sp>
      <p:pic>
        <p:nvPicPr>
          <p:cNvPr id="2309" name="Shape 230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310" name="Shape 231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311" name="Shape 2311"/>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grpSp>
        <p:nvGrpSpPr>
          <p:cNvPr id="2312" name="Shape 2312"/>
          <p:cNvGrpSpPr/>
          <p:nvPr/>
        </p:nvGrpSpPr>
        <p:grpSpPr>
          <a:xfrm>
            <a:off x="457200" y="771624"/>
            <a:ext cx="2730398" cy="3130802"/>
            <a:chOff x="0" y="2295575"/>
            <a:chExt cx="2286000" cy="2857875"/>
          </a:xfrm>
        </p:grpSpPr>
        <p:grpSp>
          <p:nvGrpSpPr>
            <p:cNvPr id="2313" name="Shape 2313"/>
            <p:cNvGrpSpPr/>
            <p:nvPr/>
          </p:nvGrpSpPr>
          <p:grpSpPr>
            <a:xfrm>
              <a:off x="0" y="2295575"/>
              <a:ext cx="2286000" cy="2857875"/>
              <a:chOff x="0" y="2295575"/>
              <a:chExt cx="2286000" cy="2857875"/>
            </a:xfrm>
          </p:grpSpPr>
          <p:grpSp>
            <p:nvGrpSpPr>
              <p:cNvPr id="2314" name="Shape 2314"/>
              <p:cNvGrpSpPr/>
              <p:nvPr/>
            </p:nvGrpSpPr>
            <p:grpSpPr>
              <a:xfrm>
                <a:off x="0" y="2295575"/>
                <a:ext cx="2286000" cy="2857875"/>
                <a:chOff x="0" y="2295575"/>
                <a:chExt cx="2286000" cy="2857875"/>
              </a:xfrm>
            </p:grpSpPr>
            <p:sp>
              <p:nvSpPr>
                <p:cNvPr id="2315" name="Shape 2315"/>
                <p:cNvSpPr/>
                <p:nvPr/>
              </p:nvSpPr>
              <p:spPr>
                <a:xfrm>
                  <a:off x="0" y="2823930"/>
                  <a:ext cx="2286000" cy="2309100"/>
                </a:xfrm>
                <a:prstGeom prst="rect">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6" name="Shape 2316"/>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317" name="Shape 2317"/>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18" name="Shape 2318"/>
              <p:cNvSpPr txBox="1"/>
              <p:nvPr/>
            </p:nvSpPr>
            <p:spPr>
              <a:xfrm>
                <a:off x="216304" y="2349275"/>
                <a:ext cx="12315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6AA84F"/>
                    </a:solidFill>
                    <a:latin typeface="Roboto"/>
                    <a:ea typeface="Roboto"/>
                    <a:cs typeface="Roboto"/>
                    <a:sym typeface="Roboto"/>
                  </a:rPr>
                  <a:t>Personal Risk</a:t>
                </a:r>
                <a:endParaRPr b="1" sz="1100">
                  <a:solidFill>
                    <a:srgbClr val="6AA84F"/>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Protect Lifestyle</a:t>
                </a:r>
                <a:endParaRPr i="1" sz="1000">
                  <a:latin typeface="Roboto"/>
                  <a:ea typeface="Roboto"/>
                  <a:cs typeface="Roboto"/>
                  <a:sym typeface="Roboto"/>
                </a:endParaRPr>
              </a:p>
            </p:txBody>
          </p:sp>
          <p:sp>
            <p:nvSpPr>
              <p:cNvPr id="2319" name="Shape 2319"/>
              <p:cNvSpPr txBox="1"/>
              <p:nvPr/>
            </p:nvSpPr>
            <p:spPr>
              <a:xfrm>
                <a:off x="152502"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Protective Assets</a:t>
                </a:r>
                <a:endParaRPr b="1" sz="1200">
                  <a:latin typeface="Roboto"/>
                  <a:ea typeface="Roboto"/>
                  <a:cs typeface="Roboto"/>
                  <a:sym typeface="Roboto"/>
                </a:endParaRPr>
              </a:p>
            </p:txBody>
          </p:sp>
          <p:sp>
            <p:nvSpPr>
              <p:cNvPr id="2320" name="Shape 2320"/>
              <p:cNvSpPr txBox="1"/>
              <p:nvPr/>
            </p:nvSpPr>
            <p:spPr>
              <a:xfrm>
                <a:off x="152508" y="3065382"/>
                <a:ext cx="1231500" cy="1964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900">
                    <a:latin typeface="Roboto"/>
                    <a:ea typeface="Roboto"/>
                    <a:cs typeface="Roboto"/>
                    <a:sym typeface="Roboto"/>
                  </a:rPr>
                  <a:t>7878 Sunset Blvd.</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Mortgage on primary residence @3.0% fixed rate</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Inflation Indexed Treasury Bonds</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Cash/short-term Treasuries</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b="1" lang="en" sz="900">
                    <a:latin typeface="Roboto"/>
                    <a:ea typeface="Roboto"/>
                    <a:cs typeface="Roboto"/>
                    <a:sym typeface="Roboto"/>
                  </a:rPr>
                  <a:t>Total</a:t>
                </a:r>
                <a:endParaRPr b="1" sz="900">
                  <a:latin typeface="Roboto"/>
                  <a:ea typeface="Roboto"/>
                  <a:cs typeface="Roboto"/>
                  <a:sym typeface="Roboto"/>
                </a:endParaRPr>
              </a:p>
            </p:txBody>
          </p:sp>
        </p:grpSp>
        <p:cxnSp>
          <p:nvCxnSpPr>
            <p:cNvPr id="2321" name="Shape 2321"/>
            <p:cNvCxnSpPr/>
            <p:nvPr/>
          </p:nvCxnSpPr>
          <p:spPr>
            <a:xfrm>
              <a:off x="2286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2322" name="Shape 2322"/>
          <p:cNvGrpSpPr/>
          <p:nvPr/>
        </p:nvGrpSpPr>
        <p:grpSpPr>
          <a:xfrm>
            <a:off x="3187598" y="771624"/>
            <a:ext cx="2730398" cy="3130802"/>
            <a:chOff x="2286000" y="2295575"/>
            <a:chExt cx="2286000" cy="2857875"/>
          </a:xfrm>
        </p:grpSpPr>
        <p:grpSp>
          <p:nvGrpSpPr>
            <p:cNvPr id="2323" name="Shape 2323"/>
            <p:cNvGrpSpPr/>
            <p:nvPr/>
          </p:nvGrpSpPr>
          <p:grpSpPr>
            <a:xfrm>
              <a:off x="2286000" y="2295575"/>
              <a:ext cx="2286000" cy="2857875"/>
              <a:chOff x="2286000" y="2295575"/>
              <a:chExt cx="2286000" cy="2857875"/>
            </a:xfrm>
          </p:grpSpPr>
          <p:grpSp>
            <p:nvGrpSpPr>
              <p:cNvPr id="2324" name="Shape 2324"/>
              <p:cNvGrpSpPr/>
              <p:nvPr/>
            </p:nvGrpSpPr>
            <p:grpSpPr>
              <a:xfrm>
                <a:off x="2286000" y="2295575"/>
                <a:ext cx="2286000" cy="2857875"/>
                <a:chOff x="0" y="2295575"/>
                <a:chExt cx="2286000" cy="2857875"/>
              </a:xfrm>
            </p:grpSpPr>
            <p:sp>
              <p:nvSpPr>
                <p:cNvPr id="2325" name="Shape 2325"/>
                <p:cNvSpPr/>
                <p:nvPr/>
              </p:nvSpPr>
              <p:spPr>
                <a:xfrm>
                  <a:off x="0" y="2823930"/>
                  <a:ext cx="2286000" cy="2309100"/>
                </a:xfrm>
                <a:prstGeom prst="rect">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6" name="Shape 2326"/>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327" name="Shape 2327"/>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2328" name="Shape 2328"/>
              <p:cNvSpPr txBox="1"/>
              <p:nvPr/>
            </p:nvSpPr>
            <p:spPr>
              <a:xfrm>
                <a:off x="2502299" y="2349275"/>
                <a:ext cx="14376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3C78D8"/>
                    </a:solidFill>
                    <a:latin typeface="Roboto"/>
                    <a:ea typeface="Roboto"/>
                    <a:cs typeface="Roboto"/>
                    <a:sym typeface="Roboto"/>
                  </a:rPr>
                  <a:t>Market Risk</a:t>
                </a:r>
                <a:endParaRPr b="1" sz="1100">
                  <a:solidFill>
                    <a:srgbClr val="3C78D8"/>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Maintain Lifestyle</a:t>
                </a:r>
                <a:endParaRPr i="1" sz="1000">
                  <a:latin typeface="Roboto"/>
                  <a:ea typeface="Roboto"/>
                  <a:cs typeface="Roboto"/>
                  <a:sym typeface="Roboto"/>
                </a:endParaRPr>
              </a:p>
            </p:txBody>
          </p:sp>
          <p:sp>
            <p:nvSpPr>
              <p:cNvPr id="2329" name="Shape 2329"/>
              <p:cNvSpPr txBox="1"/>
              <p:nvPr/>
            </p:nvSpPr>
            <p:spPr>
              <a:xfrm>
                <a:off x="2438502" y="2823915"/>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Market Assets</a:t>
                </a:r>
                <a:endParaRPr b="1" sz="1200">
                  <a:latin typeface="Roboto"/>
                  <a:ea typeface="Roboto"/>
                  <a:cs typeface="Roboto"/>
                  <a:sym typeface="Roboto"/>
                </a:endParaRPr>
              </a:p>
            </p:txBody>
          </p:sp>
        </p:grpSp>
        <p:cxnSp>
          <p:nvCxnSpPr>
            <p:cNvPr id="2330" name="Shape 2330"/>
            <p:cNvCxnSpPr/>
            <p:nvPr/>
          </p:nvCxnSpPr>
          <p:spPr>
            <a:xfrm>
              <a:off x="4572000" y="2295575"/>
              <a:ext cx="0" cy="2837400"/>
            </a:xfrm>
            <a:prstGeom prst="straightConnector1">
              <a:avLst/>
            </a:prstGeom>
            <a:noFill/>
            <a:ln cap="flat" cmpd="sng" w="9525">
              <a:solidFill>
                <a:schemeClr val="dk1"/>
              </a:solidFill>
              <a:prstDash val="dot"/>
              <a:round/>
              <a:headEnd len="med" w="med" type="none"/>
              <a:tailEnd len="med" w="med" type="none"/>
            </a:ln>
          </p:spPr>
        </p:cxnSp>
      </p:grpSp>
      <p:grpSp>
        <p:nvGrpSpPr>
          <p:cNvPr id="2331" name="Shape 2331"/>
          <p:cNvGrpSpPr/>
          <p:nvPr/>
        </p:nvGrpSpPr>
        <p:grpSpPr>
          <a:xfrm>
            <a:off x="5917997" y="771624"/>
            <a:ext cx="2730398" cy="3130802"/>
            <a:chOff x="4572000" y="2295575"/>
            <a:chExt cx="2286000" cy="2857875"/>
          </a:xfrm>
        </p:grpSpPr>
        <p:grpSp>
          <p:nvGrpSpPr>
            <p:cNvPr id="2332" name="Shape 2332"/>
            <p:cNvGrpSpPr/>
            <p:nvPr/>
          </p:nvGrpSpPr>
          <p:grpSpPr>
            <a:xfrm>
              <a:off x="4572000" y="2295575"/>
              <a:ext cx="2286000" cy="2857875"/>
              <a:chOff x="4572000" y="2295575"/>
              <a:chExt cx="2286000" cy="2857875"/>
            </a:xfrm>
          </p:grpSpPr>
          <p:grpSp>
            <p:nvGrpSpPr>
              <p:cNvPr id="2333" name="Shape 2333"/>
              <p:cNvGrpSpPr/>
              <p:nvPr/>
            </p:nvGrpSpPr>
            <p:grpSpPr>
              <a:xfrm>
                <a:off x="4572000" y="2295575"/>
                <a:ext cx="2286000" cy="2857875"/>
                <a:chOff x="0" y="2295575"/>
                <a:chExt cx="2286000" cy="2857875"/>
              </a:xfrm>
            </p:grpSpPr>
            <p:sp>
              <p:nvSpPr>
                <p:cNvPr id="2334" name="Shape 2334"/>
                <p:cNvSpPr/>
                <p:nvPr/>
              </p:nvSpPr>
              <p:spPr>
                <a:xfrm>
                  <a:off x="0" y="2823930"/>
                  <a:ext cx="2286000" cy="2309100"/>
                </a:xfrm>
                <a:prstGeom prst="rect">
                  <a:avLst/>
                </a:prstGeom>
                <a:solidFill>
                  <a:srgbClr val="FFF2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5" name="Shape 2335"/>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336" name="Shape 2336"/>
                <p:cNvSpPr/>
                <p:nvPr/>
              </p:nvSpPr>
              <p:spPr>
                <a:xfrm>
                  <a:off x="0" y="5142950"/>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37" name="Shape 2337"/>
              <p:cNvSpPr txBox="1"/>
              <p:nvPr/>
            </p:nvSpPr>
            <p:spPr>
              <a:xfrm>
                <a:off x="4788306" y="2349275"/>
                <a:ext cx="14289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F1C232"/>
                    </a:solidFill>
                    <a:latin typeface="Roboto"/>
                    <a:ea typeface="Roboto"/>
                    <a:cs typeface="Roboto"/>
                    <a:sym typeface="Roboto"/>
                  </a:rPr>
                  <a:t>Aspirational</a:t>
                </a:r>
                <a:r>
                  <a:rPr b="1" lang="en" sz="1000">
                    <a:solidFill>
                      <a:srgbClr val="F1C232"/>
                    </a:solidFill>
                    <a:latin typeface="Roboto"/>
                    <a:ea typeface="Roboto"/>
                    <a:cs typeface="Roboto"/>
                    <a:sym typeface="Roboto"/>
                  </a:rPr>
                  <a:t> Risk</a:t>
                </a:r>
                <a:endParaRPr b="1" sz="1000">
                  <a:solidFill>
                    <a:srgbClr val="F1C232"/>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solidFill>
                      <a:schemeClr val="dk1"/>
                    </a:solidFill>
                    <a:latin typeface="Roboto"/>
                    <a:ea typeface="Roboto"/>
                    <a:cs typeface="Roboto"/>
                    <a:sym typeface="Roboto"/>
                  </a:rPr>
                  <a:t>Enhance Lifestyle</a:t>
                </a:r>
                <a:endParaRPr i="1" sz="1000">
                  <a:solidFill>
                    <a:schemeClr val="dk1"/>
                  </a:solidFill>
                  <a:latin typeface="Roboto"/>
                  <a:ea typeface="Roboto"/>
                  <a:cs typeface="Roboto"/>
                  <a:sym typeface="Roboto"/>
                </a:endParaRPr>
              </a:p>
            </p:txBody>
          </p:sp>
          <p:sp>
            <p:nvSpPr>
              <p:cNvPr id="2338" name="Shape 2338"/>
              <p:cNvSpPr txBox="1"/>
              <p:nvPr/>
            </p:nvSpPr>
            <p:spPr>
              <a:xfrm>
                <a:off x="4724502" y="282145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Aspirational Assets</a:t>
                </a:r>
                <a:endParaRPr b="1" sz="1200">
                  <a:latin typeface="Roboto"/>
                  <a:ea typeface="Roboto"/>
                  <a:cs typeface="Roboto"/>
                  <a:sym typeface="Roboto"/>
                </a:endParaRPr>
              </a:p>
            </p:txBody>
          </p:sp>
        </p:grpSp>
        <p:cxnSp>
          <p:nvCxnSpPr>
            <p:cNvPr id="2339" name="Shape 2339"/>
            <p:cNvCxnSpPr/>
            <p:nvPr/>
          </p:nvCxnSpPr>
          <p:spPr>
            <a:xfrm>
              <a:off x="6858000" y="2295575"/>
              <a:ext cx="0" cy="2837400"/>
            </a:xfrm>
            <a:prstGeom prst="straightConnector1">
              <a:avLst/>
            </a:prstGeom>
            <a:noFill/>
            <a:ln cap="flat" cmpd="sng" w="9525">
              <a:solidFill>
                <a:srgbClr val="085631"/>
              </a:solidFill>
              <a:prstDash val="dot"/>
              <a:round/>
              <a:headEnd len="med" w="med" type="none"/>
              <a:tailEnd len="med" w="med" type="none"/>
            </a:ln>
          </p:spPr>
        </p:cxnSp>
      </p:grpSp>
      <p:grpSp>
        <p:nvGrpSpPr>
          <p:cNvPr id="2340" name="Shape 2340"/>
          <p:cNvGrpSpPr/>
          <p:nvPr/>
        </p:nvGrpSpPr>
        <p:grpSpPr>
          <a:xfrm>
            <a:off x="457243" y="3713173"/>
            <a:ext cx="8974843" cy="346500"/>
            <a:chOff x="465925" y="4131025"/>
            <a:chExt cx="8691500" cy="346500"/>
          </a:xfrm>
        </p:grpSpPr>
        <p:sp>
          <p:nvSpPr>
            <p:cNvPr id="2341" name="Shape 2341"/>
            <p:cNvSpPr/>
            <p:nvPr/>
          </p:nvSpPr>
          <p:spPr>
            <a:xfrm>
              <a:off x="465925" y="4131025"/>
              <a:ext cx="7943100" cy="346500"/>
            </a:xfrm>
            <a:prstGeom prst="leftRightArrow">
              <a:avLst>
                <a:gd fmla="val 50000" name="adj1"/>
                <a:gd fmla="val 50000" name="adj2"/>
              </a:avLst>
            </a:prstGeom>
            <a:solidFill>
              <a:srgbClr val="085631"/>
            </a:solidFill>
            <a:ln cap="flat" cmpd="sng" w="952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Risk/Return Spectrum</a:t>
              </a:r>
              <a:endParaRPr sz="1000">
                <a:solidFill>
                  <a:schemeClr val="lt1"/>
                </a:solidFill>
                <a:latin typeface="Roboto"/>
                <a:ea typeface="Roboto"/>
                <a:cs typeface="Roboto"/>
                <a:sym typeface="Roboto"/>
              </a:endParaRPr>
            </a:p>
          </p:txBody>
        </p:sp>
        <p:sp>
          <p:nvSpPr>
            <p:cNvPr id="2342" name="Shape 2342"/>
            <p:cNvSpPr txBox="1"/>
            <p:nvPr/>
          </p:nvSpPr>
          <p:spPr>
            <a:xfrm>
              <a:off x="6857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Low</a:t>
              </a:r>
              <a:endParaRPr sz="1000">
                <a:solidFill>
                  <a:schemeClr val="lt1"/>
                </a:solidFill>
                <a:latin typeface="Roboto"/>
                <a:ea typeface="Roboto"/>
                <a:cs typeface="Roboto"/>
                <a:sym typeface="Roboto"/>
              </a:endParaRPr>
            </a:p>
          </p:txBody>
        </p:sp>
        <p:sp>
          <p:nvSpPr>
            <p:cNvPr id="2343" name="Shape 2343"/>
            <p:cNvSpPr txBox="1"/>
            <p:nvPr/>
          </p:nvSpPr>
          <p:spPr>
            <a:xfrm>
              <a:off x="76961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grpSp>
      <p:sp>
        <p:nvSpPr>
          <p:cNvPr id="2344" name="Shape 2344"/>
          <p:cNvSpPr txBox="1"/>
          <p:nvPr/>
        </p:nvSpPr>
        <p:spPr>
          <a:xfrm>
            <a:off x="2230788" y="906597"/>
            <a:ext cx="769800" cy="346500"/>
          </a:xfrm>
          <a:prstGeom prst="rect">
            <a:avLst/>
          </a:prstGeom>
          <a:noFill/>
          <a:ln cap="flat" cmpd="sng" w="9525">
            <a:solidFill>
              <a:srgbClr val="38761D"/>
            </a:solidFill>
            <a:prstDash val="dot"/>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8761D"/>
                </a:solidFill>
                <a:latin typeface="Roboto"/>
                <a:ea typeface="Roboto"/>
                <a:cs typeface="Roboto"/>
                <a:sym typeface="Roboto"/>
              </a:rPr>
              <a:t>40%</a:t>
            </a:r>
            <a:endParaRPr b="1">
              <a:solidFill>
                <a:srgbClr val="38761D"/>
              </a:solidFill>
              <a:latin typeface="Roboto"/>
              <a:ea typeface="Roboto"/>
              <a:cs typeface="Roboto"/>
              <a:sym typeface="Roboto"/>
            </a:endParaRPr>
          </a:p>
        </p:txBody>
      </p:sp>
      <p:sp>
        <p:nvSpPr>
          <p:cNvPr id="2345" name="Shape 2345"/>
          <p:cNvSpPr txBox="1"/>
          <p:nvPr/>
        </p:nvSpPr>
        <p:spPr>
          <a:xfrm>
            <a:off x="4981001" y="906597"/>
            <a:ext cx="769800" cy="3465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155CC"/>
                </a:solidFill>
                <a:latin typeface="Roboto"/>
                <a:ea typeface="Roboto"/>
                <a:cs typeface="Roboto"/>
                <a:sym typeface="Roboto"/>
              </a:rPr>
              <a:t>50%</a:t>
            </a:r>
            <a:endParaRPr b="1">
              <a:solidFill>
                <a:srgbClr val="1155CC"/>
              </a:solidFill>
              <a:latin typeface="Roboto"/>
              <a:ea typeface="Roboto"/>
              <a:cs typeface="Roboto"/>
              <a:sym typeface="Roboto"/>
            </a:endParaRPr>
          </a:p>
        </p:txBody>
      </p:sp>
      <p:sp>
        <p:nvSpPr>
          <p:cNvPr id="2346" name="Shape 2346"/>
          <p:cNvSpPr txBox="1"/>
          <p:nvPr/>
        </p:nvSpPr>
        <p:spPr>
          <a:xfrm>
            <a:off x="7731214" y="906597"/>
            <a:ext cx="769800" cy="346500"/>
          </a:xfrm>
          <a:prstGeom prst="rect">
            <a:avLst/>
          </a:prstGeom>
          <a:noFill/>
          <a:ln cap="flat" cmpd="sng" w="9525">
            <a:solidFill>
              <a:srgbClr val="BF9000"/>
            </a:solidFill>
            <a:prstDash val="dot"/>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1C232"/>
                </a:solidFill>
                <a:latin typeface="Roboto"/>
                <a:ea typeface="Roboto"/>
                <a:cs typeface="Roboto"/>
                <a:sym typeface="Roboto"/>
              </a:rPr>
              <a:t>10%</a:t>
            </a:r>
            <a:endParaRPr b="1">
              <a:solidFill>
                <a:srgbClr val="F1C232"/>
              </a:solidFill>
              <a:latin typeface="Roboto"/>
              <a:ea typeface="Roboto"/>
              <a:cs typeface="Roboto"/>
              <a:sym typeface="Roboto"/>
            </a:endParaRPr>
          </a:p>
        </p:txBody>
      </p:sp>
      <p:sp>
        <p:nvSpPr>
          <p:cNvPr id="2347" name="Shape 2347"/>
          <p:cNvSpPr txBox="1"/>
          <p:nvPr/>
        </p:nvSpPr>
        <p:spPr>
          <a:xfrm>
            <a:off x="2287090" y="1614944"/>
            <a:ext cx="1282500" cy="215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900">
                <a:latin typeface="Roboto"/>
                <a:ea typeface="Roboto"/>
                <a:cs typeface="Roboto"/>
                <a:sym typeface="Roboto"/>
              </a:rPr>
              <a:t>$1,500,000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($700,000)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$700,000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$300,000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b="1" lang="en" sz="900">
                <a:latin typeface="Roboto"/>
                <a:ea typeface="Roboto"/>
                <a:cs typeface="Roboto"/>
                <a:sym typeface="Roboto"/>
              </a:rPr>
              <a:t>$1,800,000</a:t>
            </a:r>
            <a:endParaRPr b="1" sz="900">
              <a:latin typeface="Roboto"/>
              <a:ea typeface="Roboto"/>
              <a:cs typeface="Roboto"/>
              <a:sym typeface="Roboto"/>
            </a:endParaRPr>
          </a:p>
        </p:txBody>
      </p:sp>
      <p:sp>
        <p:nvSpPr>
          <p:cNvPr id="2348" name="Shape 2348"/>
          <p:cNvSpPr txBox="1"/>
          <p:nvPr/>
        </p:nvSpPr>
        <p:spPr>
          <a:xfrm>
            <a:off x="3389550" y="1614950"/>
            <a:ext cx="1591500" cy="215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900">
                <a:latin typeface="Roboto"/>
                <a:ea typeface="Roboto"/>
                <a:cs typeface="Roboto"/>
                <a:sym typeface="Roboto"/>
              </a:rPr>
              <a:t>Equities</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Intl. and long-term fixed income</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Cash</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Alternative investments:</a:t>
            </a:r>
            <a:endParaRPr sz="900">
              <a:latin typeface="Roboto"/>
              <a:ea typeface="Roboto"/>
              <a:cs typeface="Roboto"/>
              <a:sym typeface="Roboto"/>
            </a:endParaRPr>
          </a:p>
          <a:p>
            <a:pPr indent="0" lvl="0" marL="0" rtl="0">
              <a:lnSpc>
                <a:spcPct val="100000"/>
              </a:lnSpc>
              <a:spcBef>
                <a:spcPts val="0"/>
              </a:spcBef>
              <a:spcAft>
                <a:spcPts val="0"/>
              </a:spcAft>
              <a:buSzPts val="1100"/>
              <a:buNone/>
            </a:pPr>
            <a:r>
              <a:rPr i="1" lang="en" sz="900">
                <a:latin typeface="Roboto"/>
                <a:ea typeface="Roboto"/>
                <a:cs typeface="Roboto"/>
                <a:sym typeface="Roboto"/>
              </a:rPr>
              <a:t>- Funds of funds hedge funds</a:t>
            </a:r>
            <a:endParaRPr i="1" sz="900">
              <a:latin typeface="Roboto"/>
              <a:ea typeface="Roboto"/>
              <a:cs typeface="Roboto"/>
              <a:sym typeface="Roboto"/>
            </a:endParaRPr>
          </a:p>
          <a:p>
            <a:pPr indent="0" lvl="0" marL="0" rtl="0">
              <a:lnSpc>
                <a:spcPct val="100000"/>
              </a:lnSpc>
              <a:spcBef>
                <a:spcPts val="0"/>
              </a:spcBef>
              <a:spcAft>
                <a:spcPts val="0"/>
              </a:spcAft>
              <a:buSzPts val="1100"/>
              <a:buNone/>
            </a:pPr>
            <a:r>
              <a:rPr i="1" lang="en" sz="900">
                <a:latin typeface="Roboto"/>
                <a:ea typeface="Roboto"/>
                <a:cs typeface="Roboto"/>
                <a:sym typeface="Roboto"/>
              </a:rPr>
              <a:t>- Commodities</a:t>
            </a:r>
            <a:endParaRPr i="1" sz="900">
              <a:latin typeface="Roboto"/>
              <a:ea typeface="Roboto"/>
              <a:cs typeface="Roboto"/>
              <a:sym typeface="Roboto"/>
            </a:endParaRPr>
          </a:p>
          <a:p>
            <a:pPr indent="0" lvl="0" marL="0" rtl="0">
              <a:lnSpc>
                <a:spcPct val="100000"/>
              </a:lnSpc>
              <a:spcBef>
                <a:spcPts val="0"/>
              </a:spcBef>
              <a:spcAft>
                <a:spcPts val="0"/>
              </a:spcAft>
              <a:buSzPts val="1100"/>
              <a:buNone/>
            </a:pPr>
            <a:r>
              <a:rPr i="1" lang="en" sz="900">
                <a:latin typeface="Roboto"/>
                <a:ea typeface="Roboto"/>
                <a:cs typeface="Roboto"/>
                <a:sym typeface="Roboto"/>
              </a:rPr>
              <a:t>- Foreign exchange</a:t>
            </a:r>
            <a:endParaRPr i="1"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b="1" lang="en" sz="900">
                <a:latin typeface="Roboto"/>
                <a:ea typeface="Roboto"/>
                <a:cs typeface="Roboto"/>
                <a:sym typeface="Roboto"/>
              </a:rPr>
              <a:t>Total</a:t>
            </a:r>
            <a:endParaRPr b="1" sz="900">
              <a:latin typeface="Roboto"/>
              <a:ea typeface="Roboto"/>
              <a:cs typeface="Roboto"/>
              <a:sym typeface="Roboto"/>
            </a:endParaRPr>
          </a:p>
        </p:txBody>
      </p:sp>
      <p:sp>
        <p:nvSpPr>
          <p:cNvPr id="2349" name="Shape 2349"/>
          <p:cNvSpPr txBox="1"/>
          <p:nvPr/>
        </p:nvSpPr>
        <p:spPr>
          <a:xfrm>
            <a:off x="5037299" y="1614944"/>
            <a:ext cx="1282500" cy="215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900">
                <a:latin typeface="Roboto"/>
                <a:ea typeface="Roboto"/>
                <a:cs typeface="Roboto"/>
                <a:sym typeface="Roboto"/>
              </a:rPr>
              <a:t>$1,350,000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$562,500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$112,500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$225,000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b="1" sz="900">
              <a:latin typeface="Roboto"/>
              <a:ea typeface="Roboto"/>
              <a:cs typeface="Roboto"/>
              <a:sym typeface="Roboto"/>
            </a:endParaRPr>
          </a:p>
          <a:p>
            <a:pPr indent="0" lvl="0" marL="0" rtl="0">
              <a:lnSpc>
                <a:spcPct val="100000"/>
              </a:lnSpc>
              <a:spcBef>
                <a:spcPts val="0"/>
              </a:spcBef>
              <a:spcAft>
                <a:spcPts val="0"/>
              </a:spcAft>
              <a:buSzPts val="1100"/>
              <a:buNone/>
            </a:pPr>
            <a:r>
              <a:t/>
            </a:r>
            <a:endParaRPr b="1" sz="900">
              <a:latin typeface="Roboto"/>
              <a:ea typeface="Roboto"/>
              <a:cs typeface="Roboto"/>
              <a:sym typeface="Roboto"/>
            </a:endParaRPr>
          </a:p>
          <a:p>
            <a:pPr indent="0" lvl="0" marL="0" rtl="0">
              <a:lnSpc>
                <a:spcPct val="100000"/>
              </a:lnSpc>
              <a:spcBef>
                <a:spcPts val="0"/>
              </a:spcBef>
              <a:spcAft>
                <a:spcPts val="0"/>
              </a:spcAft>
              <a:buSzPts val="1100"/>
              <a:buNone/>
            </a:pPr>
            <a:r>
              <a:t/>
            </a:r>
            <a:endParaRPr b="1" sz="900">
              <a:latin typeface="Roboto"/>
              <a:ea typeface="Roboto"/>
              <a:cs typeface="Roboto"/>
              <a:sym typeface="Roboto"/>
            </a:endParaRPr>
          </a:p>
          <a:p>
            <a:pPr indent="0" lvl="0" marL="0" rtl="0">
              <a:lnSpc>
                <a:spcPct val="100000"/>
              </a:lnSpc>
              <a:spcBef>
                <a:spcPts val="0"/>
              </a:spcBef>
              <a:spcAft>
                <a:spcPts val="0"/>
              </a:spcAft>
              <a:buSzPts val="1100"/>
              <a:buNone/>
            </a:pPr>
            <a:r>
              <a:rPr b="1" lang="en" sz="900">
                <a:latin typeface="Roboto"/>
                <a:ea typeface="Roboto"/>
                <a:cs typeface="Roboto"/>
                <a:sym typeface="Roboto"/>
              </a:rPr>
              <a:t>$2,250,000</a:t>
            </a:r>
            <a:endParaRPr b="1" sz="900">
              <a:latin typeface="Roboto"/>
              <a:ea typeface="Roboto"/>
              <a:cs typeface="Roboto"/>
              <a:sym typeface="Roboto"/>
            </a:endParaRPr>
          </a:p>
        </p:txBody>
      </p:sp>
      <p:sp>
        <p:nvSpPr>
          <p:cNvPr id="2350" name="Shape 2350"/>
          <p:cNvSpPr txBox="1"/>
          <p:nvPr/>
        </p:nvSpPr>
        <p:spPr>
          <a:xfrm>
            <a:off x="6105731" y="1614944"/>
            <a:ext cx="1470900" cy="215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900">
                <a:latin typeface="Roboto"/>
                <a:ea typeface="Roboto"/>
                <a:cs typeface="Roboto"/>
                <a:sym typeface="Roboto"/>
              </a:rPr>
              <a:t>Single stock position</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Single manager hedge fund</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Employee stock options</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Investment real estate</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Mortgage on investment real estate @7.5% adjustable rate</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b="1" lang="en" sz="900">
                <a:latin typeface="Roboto"/>
                <a:ea typeface="Roboto"/>
                <a:cs typeface="Roboto"/>
                <a:sym typeface="Roboto"/>
              </a:rPr>
              <a:t>Total</a:t>
            </a:r>
            <a:endParaRPr b="1" sz="900">
              <a:latin typeface="Roboto"/>
              <a:ea typeface="Roboto"/>
              <a:cs typeface="Roboto"/>
              <a:sym typeface="Roboto"/>
            </a:endParaRPr>
          </a:p>
        </p:txBody>
      </p:sp>
      <p:sp>
        <p:nvSpPr>
          <p:cNvPr id="2351" name="Shape 2351"/>
          <p:cNvSpPr txBox="1"/>
          <p:nvPr/>
        </p:nvSpPr>
        <p:spPr>
          <a:xfrm>
            <a:off x="7787509" y="1614944"/>
            <a:ext cx="1282500" cy="215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900">
                <a:latin typeface="Roboto"/>
                <a:ea typeface="Roboto"/>
                <a:cs typeface="Roboto"/>
                <a:sym typeface="Roboto"/>
              </a:rPr>
              <a:t>$50,000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$100,000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$100,000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$400,000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lang="en" sz="900">
                <a:latin typeface="Roboto"/>
                <a:ea typeface="Roboto"/>
                <a:cs typeface="Roboto"/>
                <a:sym typeface="Roboto"/>
              </a:rPr>
              <a:t>($200,000)</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t/>
            </a:r>
            <a:endParaRPr sz="900">
              <a:latin typeface="Roboto"/>
              <a:ea typeface="Roboto"/>
              <a:cs typeface="Roboto"/>
              <a:sym typeface="Roboto"/>
            </a:endParaRPr>
          </a:p>
          <a:p>
            <a:pPr indent="0" lvl="0" marL="0" rtl="0">
              <a:lnSpc>
                <a:spcPct val="100000"/>
              </a:lnSpc>
              <a:spcBef>
                <a:spcPts val="0"/>
              </a:spcBef>
              <a:spcAft>
                <a:spcPts val="0"/>
              </a:spcAft>
              <a:buSzPts val="1100"/>
              <a:buNone/>
            </a:pPr>
            <a:r>
              <a:rPr b="1" lang="en" sz="900">
                <a:latin typeface="Roboto"/>
                <a:ea typeface="Roboto"/>
                <a:cs typeface="Roboto"/>
                <a:sym typeface="Roboto"/>
              </a:rPr>
              <a:t>$450,000</a:t>
            </a:r>
            <a:endParaRPr b="1" sz="900">
              <a:latin typeface="Roboto"/>
              <a:ea typeface="Roboto"/>
              <a:cs typeface="Roboto"/>
              <a:sym typeface="Roboto"/>
            </a:endParaRPr>
          </a:p>
        </p:txBody>
      </p:sp>
      <p:sp>
        <p:nvSpPr>
          <p:cNvPr id="2352" name="Shape 2352"/>
          <p:cNvSpPr txBox="1"/>
          <p:nvPr/>
        </p:nvSpPr>
        <p:spPr>
          <a:xfrm>
            <a:off x="465925" y="4313500"/>
            <a:ext cx="5755800" cy="5073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This is a fully editable template — customize to your liking. For presenting clients..Pie graphs illustrations are omitted and unnecessary.</a:t>
            </a:r>
            <a:endParaRPr sz="1000">
              <a:highlight>
                <a:srgbClr val="FFE599"/>
              </a:highlight>
              <a:latin typeface="Roboto"/>
              <a:ea typeface="Roboto"/>
              <a:cs typeface="Roboto"/>
              <a:sym typeface="Roboto"/>
            </a:endParaRPr>
          </a:p>
        </p:txBody>
      </p:sp>
      <p:cxnSp>
        <p:nvCxnSpPr>
          <p:cNvPr id="2353" name="Shape 2353"/>
          <p:cNvCxnSpPr/>
          <p:nvPr/>
        </p:nvCxnSpPr>
        <p:spPr>
          <a:xfrm>
            <a:off x="466845" y="782874"/>
            <a:ext cx="0" cy="3108300"/>
          </a:xfrm>
          <a:prstGeom prst="straightConnector1">
            <a:avLst/>
          </a:prstGeom>
          <a:noFill/>
          <a:ln cap="flat" cmpd="sng" w="9525">
            <a:solidFill>
              <a:srgbClr val="085631"/>
            </a:solidFill>
            <a:prstDash val="dot"/>
            <a:round/>
            <a:headEnd len="med" w="med" type="none"/>
            <a:tailEnd len="med" w="med" type="none"/>
          </a:ln>
        </p:spPr>
      </p:cxn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7" name="Shape 2357"/>
        <p:cNvGrpSpPr/>
        <p:nvPr/>
      </p:nvGrpSpPr>
      <p:grpSpPr>
        <a:xfrm>
          <a:off x="0" y="0"/>
          <a:ext cx="0" cy="0"/>
          <a:chOff x="0" y="0"/>
          <a:chExt cx="0" cy="0"/>
        </a:xfrm>
      </p:grpSpPr>
      <p:sp>
        <p:nvSpPr>
          <p:cNvPr id="2358" name="Shape 2358"/>
          <p:cNvSpPr txBox="1"/>
          <p:nvPr>
            <p:ph type="title"/>
          </p:nvPr>
        </p:nvSpPr>
        <p:spPr>
          <a:xfrm>
            <a:off x="533450" y="2316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000000"/>
                </a:solidFill>
              </a:rPr>
              <a:t>[Template 2] — Risk Allocation Statement </a:t>
            </a:r>
            <a:endParaRPr b="1" sz="1200">
              <a:solidFill>
                <a:srgbClr val="000000"/>
              </a:solidFill>
            </a:endParaRPr>
          </a:p>
        </p:txBody>
      </p:sp>
      <p:pic>
        <p:nvPicPr>
          <p:cNvPr id="2359" name="Shape 2359"/>
          <p:cNvPicPr preferRelativeResize="0"/>
          <p:nvPr/>
        </p:nvPicPr>
        <p:blipFill>
          <a:blip r:embed="rId3">
            <a:alphaModFix/>
          </a:blip>
          <a:stretch>
            <a:fillRect/>
          </a:stretch>
        </p:blipFill>
        <p:spPr>
          <a:xfrm>
            <a:off x="6843100" y="4739975"/>
            <a:ext cx="196225" cy="201363"/>
          </a:xfrm>
          <a:prstGeom prst="rect">
            <a:avLst/>
          </a:prstGeom>
          <a:noFill/>
          <a:ln>
            <a:noFill/>
          </a:ln>
        </p:spPr>
      </p:pic>
      <p:sp>
        <p:nvSpPr>
          <p:cNvPr id="2360" name="Shape 2360"/>
          <p:cNvSpPr txBox="1"/>
          <p:nvPr/>
        </p:nvSpPr>
        <p:spPr>
          <a:xfrm>
            <a:off x="7001225" y="46129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latin typeface="Open Sans"/>
                <a:ea typeface="Open Sans"/>
                <a:cs typeface="Open Sans"/>
                <a:sym typeface="Open Sans"/>
              </a:rPr>
              <a:t>Rocket Advisor</a:t>
            </a:r>
            <a:endParaRPr sz="1600">
              <a:solidFill>
                <a:schemeClr val="dk2"/>
              </a:solidFill>
              <a:latin typeface="Open Sans"/>
              <a:ea typeface="Open Sans"/>
              <a:cs typeface="Open Sans"/>
              <a:sym typeface="Open Sans"/>
            </a:endParaRPr>
          </a:p>
        </p:txBody>
      </p:sp>
      <p:grpSp>
        <p:nvGrpSpPr>
          <p:cNvPr id="2361" name="Shape 2361"/>
          <p:cNvGrpSpPr/>
          <p:nvPr/>
        </p:nvGrpSpPr>
        <p:grpSpPr>
          <a:xfrm>
            <a:off x="533450" y="639963"/>
            <a:ext cx="2659327" cy="3896631"/>
            <a:chOff x="1118220" y="283725"/>
            <a:chExt cx="2090830" cy="4076400"/>
          </a:xfrm>
        </p:grpSpPr>
        <p:sp>
          <p:nvSpPr>
            <p:cNvPr id="2362" name="Shape 2362"/>
            <p:cNvSpPr/>
            <p:nvPr/>
          </p:nvSpPr>
          <p:spPr>
            <a:xfrm>
              <a:off x="1178650" y="283725"/>
              <a:ext cx="2030400" cy="40764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3" name="Shape 2363"/>
            <p:cNvSpPr/>
            <p:nvPr/>
          </p:nvSpPr>
          <p:spPr>
            <a:xfrm>
              <a:off x="1118220" y="341746"/>
              <a:ext cx="2048100" cy="1865100"/>
            </a:xfrm>
            <a:prstGeom prst="rect">
              <a:avLst/>
            </a:prstGeom>
            <a:solidFill>
              <a:srgbClr val="FFFFFF"/>
            </a:solidFill>
            <a:ln cap="flat" cmpd="sng" w="19050">
              <a:solidFill>
                <a:srgbClr val="0B7743"/>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4" name="Shape 2364"/>
            <p:cNvSpPr/>
            <p:nvPr/>
          </p:nvSpPr>
          <p:spPr>
            <a:xfrm>
              <a:off x="1233914" y="1225066"/>
              <a:ext cx="1815000" cy="38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0B7743"/>
                  </a:solidFill>
                  <a:latin typeface="Roboto Medium"/>
                  <a:ea typeface="Roboto Medium"/>
                  <a:cs typeface="Roboto Medium"/>
                  <a:sym typeface="Roboto Medium"/>
                </a:rPr>
                <a:t>Personal Risk</a:t>
              </a:r>
              <a:endParaRPr sz="1200">
                <a:solidFill>
                  <a:srgbClr val="0B7743"/>
                </a:solidFill>
                <a:latin typeface="Roboto Medium"/>
                <a:ea typeface="Roboto Medium"/>
                <a:cs typeface="Roboto Medium"/>
                <a:sym typeface="Roboto Medium"/>
              </a:endParaRPr>
            </a:p>
          </p:txBody>
        </p:sp>
        <p:sp>
          <p:nvSpPr>
            <p:cNvPr id="2365" name="Shape 2365"/>
            <p:cNvSpPr/>
            <p:nvPr/>
          </p:nvSpPr>
          <p:spPr>
            <a:xfrm>
              <a:off x="1225934" y="1614152"/>
              <a:ext cx="1815000" cy="557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800">
                  <a:solidFill>
                    <a:srgbClr val="0B7743"/>
                  </a:solidFill>
                  <a:latin typeface="Roboto"/>
                  <a:ea typeface="Roboto"/>
                  <a:cs typeface="Roboto"/>
                  <a:sym typeface="Roboto"/>
                </a:rPr>
                <a:t>Assets designed to </a:t>
              </a:r>
              <a:r>
                <a:rPr b="1" lang="en" sz="800">
                  <a:solidFill>
                    <a:srgbClr val="0B7743"/>
                  </a:solidFill>
                  <a:latin typeface="Roboto"/>
                  <a:ea typeface="Roboto"/>
                  <a:cs typeface="Roboto"/>
                  <a:sym typeface="Roboto"/>
                </a:rPr>
                <a:t>protect</a:t>
              </a:r>
              <a:r>
                <a:rPr lang="en" sz="800">
                  <a:solidFill>
                    <a:srgbClr val="0B7743"/>
                  </a:solidFill>
                  <a:latin typeface="Roboto"/>
                  <a:ea typeface="Roboto"/>
                  <a:cs typeface="Roboto"/>
                  <a:sym typeface="Roboto"/>
                </a:rPr>
                <a:t> you from anxiety &amp; not jeopardize your basic standard of living.</a:t>
              </a:r>
              <a:endParaRPr sz="800">
                <a:solidFill>
                  <a:srgbClr val="0B7743"/>
                </a:solidFill>
                <a:latin typeface="Roboto"/>
                <a:ea typeface="Roboto"/>
                <a:cs typeface="Roboto"/>
                <a:sym typeface="Roboto"/>
              </a:endParaRPr>
            </a:p>
          </p:txBody>
        </p:sp>
        <p:sp>
          <p:nvSpPr>
            <p:cNvPr id="2366" name="Shape 236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000">
                  <a:solidFill>
                    <a:srgbClr val="0B7743"/>
                  </a:solidFill>
                  <a:latin typeface="Roboto"/>
                  <a:ea typeface="Roboto"/>
                  <a:cs typeface="Roboto"/>
                  <a:sym typeface="Roboto"/>
                </a:rPr>
                <a:t>40</a:t>
              </a:r>
              <a:r>
                <a:rPr lang="en" sz="4000">
                  <a:solidFill>
                    <a:srgbClr val="0B7743"/>
                  </a:solidFill>
                  <a:latin typeface="Roboto Thin"/>
                  <a:ea typeface="Roboto Thin"/>
                  <a:cs typeface="Roboto Thin"/>
                  <a:sym typeface="Roboto Thin"/>
                </a:rPr>
                <a:t>%</a:t>
              </a:r>
              <a:endParaRPr sz="4000">
                <a:solidFill>
                  <a:srgbClr val="0B7743"/>
                </a:solidFill>
                <a:latin typeface="Roboto Thin"/>
                <a:ea typeface="Roboto Thin"/>
                <a:cs typeface="Roboto Thin"/>
                <a:sym typeface="Roboto Thin"/>
              </a:endParaRPr>
            </a:p>
          </p:txBody>
        </p:sp>
        <p:sp>
          <p:nvSpPr>
            <p:cNvPr id="2367" name="Shape 2367"/>
            <p:cNvSpPr/>
            <p:nvPr/>
          </p:nvSpPr>
          <p:spPr>
            <a:xfrm rot="5400000">
              <a:off x="1987760" y="2136692"/>
              <a:ext cx="2913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8" name="Shape 2368"/>
            <p:cNvSpPr/>
            <p:nvPr/>
          </p:nvSpPr>
          <p:spPr>
            <a:xfrm>
              <a:off x="1238119" y="2337614"/>
              <a:ext cx="1154100" cy="18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solidFill>
                    <a:schemeClr val="lt1"/>
                  </a:solidFill>
                  <a:latin typeface="Roboto"/>
                  <a:ea typeface="Roboto"/>
                  <a:cs typeface="Roboto"/>
                  <a:sym typeface="Roboto"/>
                </a:rPr>
                <a:t>7878 Sunset Blvd.</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lang="en" sz="800">
                  <a:solidFill>
                    <a:schemeClr val="lt1"/>
                  </a:solidFill>
                  <a:latin typeface="Roboto"/>
                  <a:ea typeface="Roboto"/>
                  <a:cs typeface="Roboto"/>
                  <a:sym typeface="Roboto"/>
                </a:rPr>
                <a:t>Mortgage on primary residence @3.0% fixed rate</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lang="en" sz="800">
                  <a:solidFill>
                    <a:schemeClr val="lt1"/>
                  </a:solidFill>
                  <a:latin typeface="Roboto"/>
                  <a:ea typeface="Roboto"/>
                  <a:cs typeface="Roboto"/>
                  <a:sym typeface="Roboto"/>
                </a:rPr>
                <a:t>Inflation Indexed Treasury Bonds</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lang="en" sz="800">
                  <a:solidFill>
                    <a:schemeClr val="lt1"/>
                  </a:solidFill>
                  <a:latin typeface="Roboto"/>
                  <a:ea typeface="Roboto"/>
                  <a:cs typeface="Roboto"/>
                  <a:sym typeface="Roboto"/>
                </a:rPr>
                <a:t>Cash/short-term Treasuries</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b="1" lang="en" sz="800">
                  <a:solidFill>
                    <a:schemeClr val="lt1"/>
                  </a:solidFill>
                  <a:latin typeface="Roboto"/>
                  <a:ea typeface="Roboto"/>
                  <a:cs typeface="Roboto"/>
                  <a:sym typeface="Roboto"/>
                </a:rPr>
                <a:t>Total</a:t>
              </a:r>
              <a:endParaRPr b="1" sz="800">
                <a:solidFill>
                  <a:schemeClr val="lt1"/>
                </a:solidFill>
                <a:latin typeface="Roboto"/>
                <a:ea typeface="Roboto"/>
                <a:cs typeface="Roboto"/>
                <a:sym typeface="Roboto"/>
              </a:endParaRPr>
            </a:p>
            <a:p>
              <a:pPr indent="0" lvl="0" marL="0" rtl="0">
                <a:lnSpc>
                  <a:spcPct val="115000"/>
                </a:lnSpc>
                <a:spcBef>
                  <a:spcPts val="0"/>
                </a:spcBef>
                <a:spcAft>
                  <a:spcPts val="0"/>
                </a:spcAft>
                <a:buNone/>
              </a:pPr>
              <a:r>
                <a:t/>
              </a:r>
              <a:endParaRPr sz="800">
                <a:solidFill>
                  <a:schemeClr val="lt1"/>
                </a:solidFill>
                <a:latin typeface="Roboto"/>
                <a:ea typeface="Roboto"/>
                <a:cs typeface="Roboto"/>
                <a:sym typeface="Roboto"/>
              </a:endParaRPr>
            </a:p>
          </p:txBody>
        </p:sp>
      </p:grpSp>
      <p:grpSp>
        <p:nvGrpSpPr>
          <p:cNvPr id="2369" name="Shape 2369"/>
          <p:cNvGrpSpPr/>
          <p:nvPr/>
        </p:nvGrpSpPr>
        <p:grpSpPr>
          <a:xfrm>
            <a:off x="3259550" y="639963"/>
            <a:ext cx="2659328" cy="3896631"/>
            <a:chOff x="1118219" y="283725"/>
            <a:chExt cx="2090831" cy="4076400"/>
          </a:xfrm>
        </p:grpSpPr>
        <p:sp>
          <p:nvSpPr>
            <p:cNvPr id="2370" name="Shape 2370"/>
            <p:cNvSpPr/>
            <p:nvPr/>
          </p:nvSpPr>
          <p:spPr>
            <a:xfrm>
              <a:off x="1178650" y="283725"/>
              <a:ext cx="2030400" cy="40764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1" name="Shape 2371"/>
            <p:cNvSpPr/>
            <p:nvPr/>
          </p:nvSpPr>
          <p:spPr>
            <a:xfrm>
              <a:off x="1118219" y="341746"/>
              <a:ext cx="2048100" cy="1870200"/>
            </a:xfrm>
            <a:prstGeom prst="rect">
              <a:avLst/>
            </a:prstGeom>
            <a:solidFill>
              <a:srgbClr val="FFFFFF"/>
            </a:solidFill>
            <a:ln cap="flat" cmpd="sng" w="19050">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2" name="Shape 2372"/>
            <p:cNvSpPr/>
            <p:nvPr/>
          </p:nvSpPr>
          <p:spPr>
            <a:xfrm>
              <a:off x="1233931" y="1225066"/>
              <a:ext cx="1815000" cy="38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Roboto Medium"/>
                  <a:ea typeface="Roboto Medium"/>
                  <a:cs typeface="Roboto Medium"/>
                  <a:sym typeface="Roboto Medium"/>
                </a:rPr>
                <a:t>Market Risk</a:t>
              </a:r>
              <a:endParaRPr sz="1200">
                <a:solidFill>
                  <a:schemeClr val="dk1"/>
                </a:solidFill>
                <a:latin typeface="Roboto Medium"/>
                <a:ea typeface="Roboto Medium"/>
                <a:cs typeface="Roboto Medium"/>
                <a:sym typeface="Roboto Medium"/>
              </a:endParaRPr>
            </a:p>
          </p:txBody>
        </p:sp>
        <p:sp>
          <p:nvSpPr>
            <p:cNvPr id="2373" name="Shape 2373"/>
            <p:cNvSpPr/>
            <p:nvPr/>
          </p:nvSpPr>
          <p:spPr>
            <a:xfrm>
              <a:off x="1233931" y="1614151"/>
              <a:ext cx="1815000" cy="490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800">
                  <a:solidFill>
                    <a:schemeClr val="dk1"/>
                  </a:solidFill>
                  <a:latin typeface="Roboto"/>
                  <a:ea typeface="Roboto"/>
                  <a:cs typeface="Roboto"/>
                  <a:sym typeface="Roboto"/>
                </a:rPr>
                <a:t>Market assets designed to keep pace with inflation &amp; </a:t>
              </a:r>
              <a:r>
                <a:rPr b="1" lang="en" sz="800">
                  <a:solidFill>
                    <a:schemeClr val="dk1"/>
                  </a:solidFill>
                  <a:latin typeface="Roboto"/>
                  <a:ea typeface="Roboto"/>
                  <a:cs typeface="Roboto"/>
                  <a:sym typeface="Roboto"/>
                </a:rPr>
                <a:t>maintain</a:t>
              </a:r>
              <a:r>
                <a:rPr lang="en" sz="800">
                  <a:solidFill>
                    <a:schemeClr val="dk1"/>
                  </a:solidFill>
                  <a:latin typeface="Roboto"/>
                  <a:ea typeface="Roboto"/>
                  <a:cs typeface="Roboto"/>
                  <a:sym typeface="Roboto"/>
                </a:rPr>
                <a:t> your lifestyle.</a:t>
              </a:r>
              <a:endParaRPr sz="700">
                <a:solidFill>
                  <a:schemeClr val="dk1"/>
                </a:solidFill>
                <a:latin typeface="Roboto"/>
                <a:ea typeface="Roboto"/>
                <a:cs typeface="Roboto"/>
                <a:sym typeface="Roboto"/>
              </a:endParaRPr>
            </a:p>
          </p:txBody>
        </p:sp>
        <p:sp>
          <p:nvSpPr>
            <p:cNvPr id="2374" name="Shape 2374"/>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000">
                  <a:solidFill>
                    <a:schemeClr val="dk1"/>
                  </a:solidFill>
                  <a:latin typeface="Roboto"/>
                  <a:ea typeface="Roboto"/>
                  <a:cs typeface="Roboto"/>
                  <a:sym typeface="Roboto"/>
                </a:rPr>
                <a:t>50</a:t>
              </a:r>
              <a:r>
                <a:rPr lang="en" sz="4000">
                  <a:solidFill>
                    <a:schemeClr val="dk1"/>
                  </a:solidFill>
                  <a:latin typeface="Roboto Thin"/>
                  <a:ea typeface="Roboto Thin"/>
                  <a:cs typeface="Roboto Thin"/>
                  <a:sym typeface="Roboto Thin"/>
                </a:rPr>
                <a:t>%</a:t>
              </a:r>
              <a:endParaRPr sz="4000">
                <a:solidFill>
                  <a:schemeClr val="dk1"/>
                </a:solidFill>
                <a:latin typeface="Roboto Thin"/>
                <a:ea typeface="Roboto Thin"/>
                <a:cs typeface="Roboto Thin"/>
                <a:sym typeface="Roboto Thin"/>
              </a:endParaRPr>
            </a:p>
          </p:txBody>
        </p:sp>
        <p:sp>
          <p:nvSpPr>
            <p:cNvPr id="2375" name="Shape 2375"/>
            <p:cNvSpPr/>
            <p:nvPr/>
          </p:nvSpPr>
          <p:spPr>
            <a:xfrm rot="5400000">
              <a:off x="1987307" y="2142098"/>
              <a:ext cx="2922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6" name="Shape 2376"/>
            <p:cNvSpPr/>
            <p:nvPr/>
          </p:nvSpPr>
          <p:spPr>
            <a:xfrm>
              <a:off x="1238138" y="2340334"/>
              <a:ext cx="1178100" cy="1870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lt1"/>
                  </a:solidFill>
                  <a:latin typeface="Roboto"/>
                  <a:ea typeface="Roboto"/>
                  <a:cs typeface="Roboto"/>
                  <a:sym typeface="Roboto"/>
                </a:rPr>
                <a:t>Equities</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rPr lang="en" sz="800">
                  <a:solidFill>
                    <a:schemeClr val="lt1"/>
                  </a:solidFill>
                  <a:latin typeface="Roboto"/>
                  <a:ea typeface="Roboto"/>
                  <a:cs typeface="Roboto"/>
                  <a:sym typeface="Roboto"/>
                </a:rPr>
                <a:t>Fixed Income</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rPr lang="en" sz="800">
                  <a:solidFill>
                    <a:schemeClr val="lt1"/>
                  </a:solidFill>
                  <a:latin typeface="Roboto"/>
                  <a:ea typeface="Roboto"/>
                  <a:cs typeface="Roboto"/>
                  <a:sym typeface="Roboto"/>
                </a:rPr>
                <a:t>Cash</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rPr lang="en" sz="800">
                  <a:solidFill>
                    <a:schemeClr val="lt1"/>
                  </a:solidFill>
                  <a:latin typeface="Roboto"/>
                  <a:ea typeface="Roboto"/>
                  <a:cs typeface="Roboto"/>
                  <a:sym typeface="Roboto"/>
                </a:rPr>
                <a:t>Alternative investments:</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rPr i="1" lang="en" sz="800">
                  <a:solidFill>
                    <a:schemeClr val="lt1"/>
                  </a:solidFill>
                  <a:latin typeface="Roboto"/>
                  <a:ea typeface="Roboto"/>
                  <a:cs typeface="Roboto"/>
                  <a:sym typeface="Roboto"/>
                </a:rPr>
                <a:t>- Funds of funds hedge funds</a:t>
              </a:r>
              <a:endParaRPr i="1"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rPr i="1" lang="en" sz="800">
                  <a:solidFill>
                    <a:schemeClr val="lt1"/>
                  </a:solidFill>
                  <a:latin typeface="Roboto"/>
                  <a:ea typeface="Roboto"/>
                  <a:cs typeface="Roboto"/>
                  <a:sym typeface="Roboto"/>
                </a:rPr>
                <a:t>- Commodities</a:t>
              </a:r>
              <a:endParaRPr i="1"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rPr i="1" lang="en" sz="800">
                  <a:solidFill>
                    <a:schemeClr val="lt1"/>
                  </a:solidFill>
                  <a:latin typeface="Roboto"/>
                  <a:ea typeface="Roboto"/>
                  <a:cs typeface="Roboto"/>
                  <a:sym typeface="Roboto"/>
                </a:rPr>
                <a:t>- Foreign exchange</a:t>
              </a:r>
              <a:endParaRPr i="1"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rPr b="1" lang="en" sz="800">
                  <a:solidFill>
                    <a:schemeClr val="lt1"/>
                  </a:solidFill>
                  <a:latin typeface="Roboto"/>
                  <a:ea typeface="Roboto"/>
                  <a:cs typeface="Roboto"/>
                  <a:sym typeface="Roboto"/>
                </a:rPr>
                <a:t>Total</a:t>
              </a:r>
              <a:endParaRPr b="1" sz="800">
                <a:solidFill>
                  <a:schemeClr val="lt1"/>
                </a:solidFill>
                <a:latin typeface="Roboto"/>
                <a:ea typeface="Roboto"/>
                <a:cs typeface="Roboto"/>
                <a:sym typeface="Roboto"/>
              </a:endParaRPr>
            </a:p>
            <a:p>
              <a:pPr indent="0" lvl="0" marL="0" rtl="0">
                <a:lnSpc>
                  <a:spcPct val="100000"/>
                </a:lnSpc>
                <a:spcBef>
                  <a:spcPts val="0"/>
                </a:spcBef>
                <a:spcAft>
                  <a:spcPts val="0"/>
                </a:spcAft>
                <a:buNone/>
              </a:pPr>
              <a:r>
                <a:t/>
              </a:r>
              <a:endParaRPr sz="800">
                <a:solidFill>
                  <a:schemeClr val="lt1"/>
                </a:solidFill>
                <a:latin typeface="Roboto"/>
                <a:ea typeface="Roboto"/>
                <a:cs typeface="Roboto"/>
                <a:sym typeface="Roboto"/>
              </a:endParaRPr>
            </a:p>
          </p:txBody>
        </p:sp>
      </p:grpSp>
      <p:grpSp>
        <p:nvGrpSpPr>
          <p:cNvPr id="2377" name="Shape 2377"/>
          <p:cNvGrpSpPr/>
          <p:nvPr/>
        </p:nvGrpSpPr>
        <p:grpSpPr>
          <a:xfrm>
            <a:off x="5985650" y="639963"/>
            <a:ext cx="2659328" cy="3896631"/>
            <a:chOff x="1118219" y="283725"/>
            <a:chExt cx="2090831" cy="4076400"/>
          </a:xfrm>
        </p:grpSpPr>
        <p:sp>
          <p:nvSpPr>
            <p:cNvPr id="2378" name="Shape 2378"/>
            <p:cNvSpPr/>
            <p:nvPr/>
          </p:nvSpPr>
          <p:spPr>
            <a:xfrm>
              <a:off x="1178650" y="283725"/>
              <a:ext cx="2030400" cy="4076400"/>
            </a:xfrm>
            <a:prstGeom prst="rect">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9" name="Shape 2379"/>
            <p:cNvSpPr/>
            <p:nvPr/>
          </p:nvSpPr>
          <p:spPr>
            <a:xfrm>
              <a:off x="1118219" y="341746"/>
              <a:ext cx="2048100" cy="1877700"/>
            </a:xfrm>
            <a:prstGeom prst="rect">
              <a:avLst/>
            </a:prstGeom>
            <a:solidFill>
              <a:srgbClr val="FFFFFF"/>
            </a:solidFill>
            <a:ln cap="flat" cmpd="sng" w="19050">
              <a:solidFill>
                <a:srgbClr val="F4B4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0" name="Shape 2380"/>
            <p:cNvSpPr/>
            <p:nvPr/>
          </p:nvSpPr>
          <p:spPr>
            <a:xfrm>
              <a:off x="1233929" y="1225066"/>
              <a:ext cx="1815000" cy="38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4B400"/>
                  </a:solidFill>
                  <a:latin typeface="Roboto Medium"/>
                  <a:ea typeface="Roboto Medium"/>
                  <a:cs typeface="Roboto Medium"/>
                  <a:sym typeface="Roboto Medium"/>
                </a:rPr>
                <a:t>Aspirational Risk</a:t>
              </a:r>
              <a:endParaRPr sz="1200">
                <a:solidFill>
                  <a:srgbClr val="F4B400"/>
                </a:solidFill>
                <a:latin typeface="Roboto Medium"/>
                <a:ea typeface="Roboto Medium"/>
                <a:cs typeface="Roboto Medium"/>
                <a:sym typeface="Roboto Medium"/>
              </a:endParaRPr>
            </a:p>
          </p:txBody>
        </p:sp>
        <p:sp>
          <p:nvSpPr>
            <p:cNvPr id="2381" name="Shape 2381"/>
            <p:cNvSpPr/>
            <p:nvPr/>
          </p:nvSpPr>
          <p:spPr>
            <a:xfrm>
              <a:off x="1233929" y="1614152"/>
              <a:ext cx="1815000" cy="490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800">
                  <a:solidFill>
                    <a:srgbClr val="F4B400"/>
                  </a:solidFill>
                  <a:latin typeface="Roboto"/>
                  <a:ea typeface="Roboto"/>
                  <a:cs typeface="Roboto"/>
                  <a:sym typeface="Roboto"/>
                </a:rPr>
                <a:t>Assets designed to take measured, but significant risk to </a:t>
              </a:r>
              <a:r>
                <a:rPr b="1" lang="en" sz="800">
                  <a:solidFill>
                    <a:srgbClr val="F4B400"/>
                  </a:solidFill>
                  <a:latin typeface="Roboto"/>
                  <a:ea typeface="Roboto"/>
                  <a:cs typeface="Roboto"/>
                  <a:sym typeface="Roboto"/>
                </a:rPr>
                <a:t>enhance</a:t>
              </a:r>
              <a:r>
                <a:rPr lang="en" sz="800">
                  <a:solidFill>
                    <a:srgbClr val="F4B400"/>
                  </a:solidFill>
                  <a:latin typeface="Roboto"/>
                  <a:ea typeface="Roboto"/>
                  <a:cs typeface="Roboto"/>
                  <a:sym typeface="Roboto"/>
                </a:rPr>
                <a:t> your lifestyle.</a:t>
              </a:r>
              <a:endParaRPr sz="700">
                <a:solidFill>
                  <a:srgbClr val="F4B400"/>
                </a:solidFill>
                <a:latin typeface="Roboto"/>
                <a:ea typeface="Roboto"/>
                <a:cs typeface="Roboto"/>
                <a:sym typeface="Roboto"/>
              </a:endParaRPr>
            </a:p>
          </p:txBody>
        </p:sp>
        <p:sp>
          <p:nvSpPr>
            <p:cNvPr id="2382" name="Shape 2382"/>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000">
                  <a:solidFill>
                    <a:srgbClr val="F4B400"/>
                  </a:solidFill>
                  <a:latin typeface="Roboto"/>
                  <a:ea typeface="Roboto"/>
                  <a:cs typeface="Roboto"/>
                  <a:sym typeface="Roboto"/>
                </a:rPr>
                <a:t>10</a:t>
              </a:r>
              <a:r>
                <a:rPr lang="en" sz="4000">
                  <a:solidFill>
                    <a:srgbClr val="F4B400"/>
                  </a:solidFill>
                  <a:latin typeface="Roboto Thin"/>
                  <a:ea typeface="Roboto Thin"/>
                  <a:cs typeface="Roboto Thin"/>
                  <a:sym typeface="Roboto Thin"/>
                </a:rPr>
                <a:t>%</a:t>
              </a:r>
              <a:endParaRPr sz="4000">
                <a:solidFill>
                  <a:srgbClr val="F4B400"/>
                </a:solidFill>
                <a:latin typeface="Roboto Thin"/>
                <a:ea typeface="Roboto Thin"/>
                <a:cs typeface="Roboto Thin"/>
                <a:sym typeface="Roboto Thin"/>
              </a:endParaRPr>
            </a:p>
          </p:txBody>
        </p:sp>
        <p:sp>
          <p:nvSpPr>
            <p:cNvPr id="2383" name="Shape 2383"/>
            <p:cNvSpPr/>
            <p:nvPr/>
          </p:nvSpPr>
          <p:spPr>
            <a:xfrm rot="5400000">
              <a:off x="1986723" y="2149783"/>
              <a:ext cx="2934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4" name="Shape 2384"/>
            <p:cNvSpPr/>
            <p:nvPr/>
          </p:nvSpPr>
          <p:spPr>
            <a:xfrm>
              <a:off x="1238138" y="2347315"/>
              <a:ext cx="1154100" cy="177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solidFill>
                    <a:schemeClr val="lt1"/>
                  </a:solidFill>
                  <a:latin typeface="Roboto"/>
                  <a:ea typeface="Roboto"/>
                  <a:cs typeface="Roboto"/>
                  <a:sym typeface="Roboto"/>
                </a:rPr>
                <a:t>Single stock position</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lang="en" sz="800">
                  <a:solidFill>
                    <a:schemeClr val="lt1"/>
                  </a:solidFill>
                  <a:latin typeface="Roboto"/>
                  <a:ea typeface="Roboto"/>
                  <a:cs typeface="Roboto"/>
                  <a:sym typeface="Roboto"/>
                </a:rPr>
                <a:t>Single manager hedge fund</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lang="en" sz="800">
                  <a:solidFill>
                    <a:schemeClr val="lt1"/>
                  </a:solidFill>
                  <a:latin typeface="Roboto"/>
                  <a:ea typeface="Roboto"/>
                  <a:cs typeface="Roboto"/>
                  <a:sym typeface="Roboto"/>
                </a:rPr>
                <a:t>Employee stock options</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lang="en" sz="800">
                  <a:solidFill>
                    <a:schemeClr val="lt1"/>
                  </a:solidFill>
                  <a:latin typeface="Roboto"/>
                  <a:ea typeface="Roboto"/>
                  <a:cs typeface="Roboto"/>
                  <a:sym typeface="Roboto"/>
                </a:rPr>
                <a:t>Investment real estate</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lang="en" sz="800">
                  <a:solidFill>
                    <a:schemeClr val="lt1"/>
                  </a:solidFill>
                  <a:latin typeface="Roboto"/>
                  <a:ea typeface="Roboto"/>
                  <a:cs typeface="Roboto"/>
                  <a:sym typeface="Roboto"/>
                </a:rPr>
                <a:t>Mortgage on investment real estate @7.5% adjustable rate</a:t>
              </a:r>
              <a:endParaRPr sz="800">
                <a:solidFill>
                  <a:schemeClr val="lt1"/>
                </a:solidFill>
                <a:latin typeface="Roboto"/>
                <a:ea typeface="Roboto"/>
                <a:cs typeface="Roboto"/>
                <a:sym typeface="Roboto"/>
              </a:endParaRPr>
            </a:p>
            <a:p>
              <a:pPr indent="0" lvl="0" marL="0" rtl="0">
                <a:spcBef>
                  <a:spcPts val="0"/>
                </a:spcBef>
                <a:spcAft>
                  <a:spcPts val="0"/>
                </a:spcAft>
                <a:buNone/>
              </a:pPr>
              <a:r>
                <a:t/>
              </a:r>
              <a:endParaRPr sz="800">
                <a:solidFill>
                  <a:schemeClr val="lt1"/>
                </a:solidFill>
                <a:latin typeface="Roboto"/>
                <a:ea typeface="Roboto"/>
                <a:cs typeface="Roboto"/>
                <a:sym typeface="Roboto"/>
              </a:endParaRPr>
            </a:p>
            <a:p>
              <a:pPr indent="0" lvl="0" marL="0" rtl="0">
                <a:spcBef>
                  <a:spcPts val="0"/>
                </a:spcBef>
                <a:spcAft>
                  <a:spcPts val="0"/>
                </a:spcAft>
                <a:buNone/>
              </a:pPr>
              <a:r>
                <a:rPr b="1" lang="en" sz="800">
                  <a:solidFill>
                    <a:schemeClr val="lt1"/>
                  </a:solidFill>
                  <a:latin typeface="Roboto"/>
                  <a:ea typeface="Roboto"/>
                  <a:cs typeface="Roboto"/>
                  <a:sym typeface="Roboto"/>
                </a:rPr>
                <a:t>Total</a:t>
              </a:r>
              <a:endParaRPr b="1" sz="800">
                <a:solidFill>
                  <a:schemeClr val="lt1"/>
                </a:solidFill>
                <a:latin typeface="Roboto"/>
                <a:ea typeface="Roboto"/>
                <a:cs typeface="Roboto"/>
                <a:sym typeface="Roboto"/>
              </a:endParaRPr>
            </a:p>
            <a:p>
              <a:pPr indent="0" lvl="0" marL="0" rtl="0">
                <a:lnSpc>
                  <a:spcPct val="115000"/>
                </a:lnSpc>
                <a:spcBef>
                  <a:spcPts val="0"/>
                </a:spcBef>
                <a:spcAft>
                  <a:spcPts val="0"/>
                </a:spcAft>
                <a:buNone/>
              </a:pPr>
              <a:r>
                <a:t/>
              </a:r>
              <a:endParaRPr sz="800">
                <a:solidFill>
                  <a:schemeClr val="lt1"/>
                </a:solidFill>
                <a:latin typeface="Roboto"/>
                <a:ea typeface="Roboto"/>
                <a:cs typeface="Roboto"/>
                <a:sym typeface="Roboto"/>
              </a:endParaRPr>
            </a:p>
          </p:txBody>
        </p:sp>
      </p:grpSp>
      <p:sp>
        <p:nvSpPr>
          <p:cNvPr id="2385" name="Shape 2385"/>
          <p:cNvSpPr txBox="1"/>
          <p:nvPr/>
        </p:nvSpPr>
        <p:spPr>
          <a:xfrm>
            <a:off x="2408775" y="2601125"/>
            <a:ext cx="1012500" cy="16986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800">
                <a:solidFill>
                  <a:schemeClr val="lt1"/>
                </a:solidFill>
                <a:latin typeface="Roboto"/>
                <a:ea typeface="Roboto"/>
                <a:cs typeface="Roboto"/>
                <a:sym typeface="Roboto"/>
              </a:rPr>
              <a:t>$1,500,000</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rPr lang="en" sz="800">
                <a:solidFill>
                  <a:schemeClr val="lt1"/>
                </a:solidFill>
                <a:latin typeface="Roboto"/>
                <a:ea typeface="Roboto"/>
                <a:cs typeface="Roboto"/>
                <a:sym typeface="Roboto"/>
              </a:rPr>
              <a:t>($700,000)</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rPr lang="en" sz="800">
                <a:solidFill>
                  <a:schemeClr val="lt1"/>
                </a:solidFill>
                <a:latin typeface="Roboto"/>
                <a:ea typeface="Roboto"/>
                <a:cs typeface="Roboto"/>
                <a:sym typeface="Roboto"/>
              </a:rPr>
              <a:t>$700,000</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rPr lang="en" sz="800">
                <a:solidFill>
                  <a:schemeClr val="lt1"/>
                </a:solidFill>
                <a:latin typeface="Roboto"/>
                <a:ea typeface="Roboto"/>
                <a:cs typeface="Roboto"/>
                <a:sym typeface="Roboto"/>
              </a:rPr>
              <a:t>$300,000</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rPr b="1" lang="en" sz="800">
                <a:solidFill>
                  <a:schemeClr val="lt1"/>
                </a:solidFill>
                <a:latin typeface="Roboto"/>
                <a:ea typeface="Roboto"/>
                <a:cs typeface="Roboto"/>
                <a:sym typeface="Roboto"/>
              </a:rPr>
              <a:t>$1,800,000</a:t>
            </a:r>
            <a:endParaRPr b="1" sz="800">
              <a:solidFill>
                <a:schemeClr val="lt1"/>
              </a:solidFill>
              <a:latin typeface="Roboto"/>
              <a:ea typeface="Roboto"/>
              <a:cs typeface="Roboto"/>
              <a:sym typeface="Roboto"/>
            </a:endParaRPr>
          </a:p>
        </p:txBody>
      </p:sp>
      <p:sp>
        <p:nvSpPr>
          <p:cNvPr id="2386" name="Shape 2386"/>
          <p:cNvSpPr txBox="1"/>
          <p:nvPr/>
        </p:nvSpPr>
        <p:spPr>
          <a:xfrm>
            <a:off x="5151975" y="2601125"/>
            <a:ext cx="1012500" cy="169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lang="en" sz="800">
                <a:solidFill>
                  <a:schemeClr val="lt1"/>
                </a:solidFill>
                <a:latin typeface="Roboto"/>
                <a:ea typeface="Roboto"/>
                <a:cs typeface="Roboto"/>
                <a:sym typeface="Roboto"/>
              </a:rPr>
              <a:t>$1,350,000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lang="en" sz="800">
                <a:solidFill>
                  <a:schemeClr val="lt1"/>
                </a:solidFill>
                <a:latin typeface="Roboto"/>
                <a:ea typeface="Roboto"/>
                <a:cs typeface="Roboto"/>
                <a:sym typeface="Roboto"/>
              </a:rPr>
              <a:t>$562,500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lang="en" sz="800">
                <a:solidFill>
                  <a:schemeClr val="lt1"/>
                </a:solidFill>
                <a:latin typeface="Roboto"/>
                <a:ea typeface="Roboto"/>
                <a:cs typeface="Roboto"/>
                <a:sym typeface="Roboto"/>
              </a:rPr>
              <a:t>$112,500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lang="en" sz="800">
                <a:solidFill>
                  <a:schemeClr val="lt1"/>
                </a:solidFill>
                <a:latin typeface="Roboto"/>
                <a:ea typeface="Roboto"/>
                <a:cs typeface="Roboto"/>
                <a:sym typeface="Roboto"/>
              </a:rPr>
              <a:t>$225,000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b="1"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b="1"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b="1" sz="800">
              <a:solidFill>
                <a:schemeClr val="lt1"/>
              </a:solidFill>
              <a:latin typeface="Roboto"/>
              <a:ea typeface="Roboto"/>
              <a:cs typeface="Roboto"/>
              <a:sym typeface="Roboto"/>
            </a:endParaRPr>
          </a:p>
          <a:p>
            <a:pPr indent="0" lvl="0" marL="0" rtl="0">
              <a:spcBef>
                <a:spcPts val="0"/>
              </a:spcBef>
              <a:spcAft>
                <a:spcPts val="0"/>
              </a:spcAft>
              <a:buSzPts val="1100"/>
              <a:buNone/>
            </a:pPr>
            <a:r>
              <a:rPr b="1" lang="en" sz="800">
                <a:solidFill>
                  <a:schemeClr val="lt1"/>
                </a:solidFill>
                <a:latin typeface="Roboto"/>
                <a:ea typeface="Roboto"/>
                <a:cs typeface="Roboto"/>
                <a:sym typeface="Roboto"/>
              </a:rPr>
              <a:t>$2,250,000</a:t>
            </a:r>
            <a:endParaRPr b="1"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p:txBody>
      </p:sp>
      <p:sp>
        <p:nvSpPr>
          <p:cNvPr id="2387" name="Shape 2387"/>
          <p:cNvSpPr txBox="1"/>
          <p:nvPr/>
        </p:nvSpPr>
        <p:spPr>
          <a:xfrm>
            <a:off x="7895175" y="2601125"/>
            <a:ext cx="1012500" cy="169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lang="en" sz="800">
                <a:solidFill>
                  <a:schemeClr val="lt1"/>
                </a:solidFill>
                <a:latin typeface="Roboto"/>
                <a:ea typeface="Roboto"/>
                <a:cs typeface="Roboto"/>
                <a:sym typeface="Roboto"/>
              </a:rPr>
              <a:t>$50,000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lang="en" sz="800">
                <a:solidFill>
                  <a:schemeClr val="lt1"/>
                </a:solidFill>
                <a:latin typeface="Roboto"/>
                <a:ea typeface="Roboto"/>
                <a:cs typeface="Roboto"/>
                <a:sym typeface="Roboto"/>
              </a:rPr>
              <a:t>$100,000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lang="en" sz="800">
                <a:solidFill>
                  <a:schemeClr val="lt1"/>
                </a:solidFill>
                <a:latin typeface="Roboto"/>
                <a:ea typeface="Roboto"/>
                <a:cs typeface="Roboto"/>
                <a:sym typeface="Roboto"/>
              </a:rPr>
              <a:t>$100,000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lang="en" sz="800">
                <a:solidFill>
                  <a:schemeClr val="lt1"/>
                </a:solidFill>
                <a:latin typeface="Roboto"/>
                <a:ea typeface="Roboto"/>
                <a:cs typeface="Roboto"/>
                <a:sym typeface="Roboto"/>
              </a:rPr>
              <a:t>$400,000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lang="en" sz="800">
                <a:solidFill>
                  <a:schemeClr val="lt1"/>
                </a:solidFill>
                <a:latin typeface="Roboto"/>
                <a:ea typeface="Roboto"/>
                <a:cs typeface="Roboto"/>
                <a:sym typeface="Roboto"/>
              </a:rPr>
              <a:t>($200,000)</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t/>
            </a:r>
            <a:endParaRPr sz="800">
              <a:solidFill>
                <a:schemeClr val="lt1"/>
              </a:solidFill>
              <a:latin typeface="Roboto"/>
              <a:ea typeface="Roboto"/>
              <a:cs typeface="Roboto"/>
              <a:sym typeface="Roboto"/>
            </a:endParaRPr>
          </a:p>
          <a:p>
            <a:pPr indent="0" lvl="0" marL="0" rtl="0">
              <a:spcBef>
                <a:spcPts val="0"/>
              </a:spcBef>
              <a:spcAft>
                <a:spcPts val="0"/>
              </a:spcAft>
              <a:buSzPts val="1100"/>
              <a:buNone/>
            </a:pPr>
            <a:r>
              <a:rPr b="1" lang="en" sz="800">
                <a:solidFill>
                  <a:schemeClr val="lt1"/>
                </a:solidFill>
                <a:latin typeface="Roboto"/>
                <a:ea typeface="Roboto"/>
                <a:cs typeface="Roboto"/>
                <a:sym typeface="Roboto"/>
              </a:rPr>
              <a:t>$450,000</a:t>
            </a:r>
            <a:endParaRPr b="1" sz="800">
              <a:solidFill>
                <a:schemeClr val="lt1"/>
              </a:solidFill>
              <a:latin typeface="Roboto"/>
              <a:ea typeface="Roboto"/>
              <a:cs typeface="Roboto"/>
              <a:sym typeface="Roboto"/>
            </a:endParaRPr>
          </a:p>
          <a:p>
            <a:pPr indent="0" lvl="0" marL="0" rtl="0">
              <a:lnSpc>
                <a:spcPct val="100000"/>
              </a:lnSpc>
              <a:spcBef>
                <a:spcPts val="0"/>
              </a:spcBef>
              <a:spcAft>
                <a:spcPts val="0"/>
              </a:spcAft>
              <a:buSzPts val="1100"/>
              <a:buNone/>
            </a:pPr>
            <a:r>
              <a:t/>
            </a:r>
            <a:endParaRPr sz="800">
              <a:solidFill>
                <a:schemeClr val="lt1"/>
              </a:solidFill>
              <a:latin typeface="Roboto"/>
              <a:ea typeface="Roboto"/>
              <a:cs typeface="Roboto"/>
              <a:sym typeface="Roboto"/>
            </a:endParaRPr>
          </a:p>
        </p:txBody>
      </p:sp>
      <p:grpSp>
        <p:nvGrpSpPr>
          <p:cNvPr id="2388" name="Shape 2388"/>
          <p:cNvGrpSpPr/>
          <p:nvPr/>
        </p:nvGrpSpPr>
        <p:grpSpPr>
          <a:xfrm>
            <a:off x="596951" y="4370398"/>
            <a:ext cx="8804489" cy="346500"/>
            <a:chOff x="465925" y="4131025"/>
            <a:chExt cx="8691500" cy="346500"/>
          </a:xfrm>
        </p:grpSpPr>
        <p:sp>
          <p:nvSpPr>
            <p:cNvPr id="2389" name="Shape 2389"/>
            <p:cNvSpPr/>
            <p:nvPr/>
          </p:nvSpPr>
          <p:spPr>
            <a:xfrm>
              <a:off x="465925" y="4131025"/>
              <a:ext cx="7943100" cy="346500"/>
            </a:xfrm>
            <a:prstGeom prst="leftRightArrow">
              <a:avLst>
                <a:gd fmla="val 50000" name="adj1"/>
                <a:gd fmla="val 50000" name="adj2"/>
              </a:avLst>
            </a:prstGeom>
            <a:solidFill>
              <a:srgbClr val="085631"/>
            </a:solidFill>
            <a:ln cap="flat" cmpd="sng" w="1905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Risk/Return Spectrum</a:t>
              </a:r>
              <a:endParaRPr sz="1000">
                <a:solidFill>
                  <a:schemeClr val="lt1"/>
                </a:solidFill>
                <a:latin typeface="Roboto"/>
                <a:ea typeface="Roboto"/>
                <a:cs typeface="Roboto"/>
                <a:sym typeface="Roboto"/>
              </a:endParaRPr>
            </a:p>
          </p:txBody>
        </p:sp>
        <p:sp>
          <p:nvSpPr>
            <p:cNvPr id="2390" name="Shape 2390"/>
            <p:cNvSpPr txBox="1"/>
            <p:nvPr/>
          </p:nvSpPr>
          <p:spPr>
            <a:xfrm>
              <a:off x="6857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Low</a:t>
              </a:r>
              <a:endParaRPr sz="1000">
                <a:solidFill>
                  <a:schemeClr val="lt1"/>
                </a:solidFill>
                <a:latin typeface="Roboto"/>
                <a:ea typeface="Roboto"/>
                <a:cs typeface="Roboto"/>
                <a:sym typeface="Roboto"/>
              </a:endParaRPr>
            </a:p>
          </p:txBody>
        </p:sp>
        <p:sp>
          <p:nvSpPr>
            <p:cNvPr id="2391" name="Shape 2391"/>
            <p:cNvSpPr txBox="1"/>
            <p:nvPr/>
          </p:nvSpPr>
          <p:spPr>
            <a:xfrm>
              <a:off x="76961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gr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95" name="Shape 2395"/>
        <p:cNvGrpSpPr/>
        <p:nvPr/>
      </p:nvGrpSpPr>
      <p:grpSpPr>
        <a:xfrm>
          <a:off x="0" y="0"/>
          <a:ext cx="0" cy="0"/>
          <a:chOff x="0" y="0"/>
          <a:chExt cx="0" cy="0"/>
        </a:xfrm>
      </p:grpSpPr>
      <p:sp>
        <p:nvSpPr>
          <p:cNvPr id="2396" name="Shape 2396"/>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 5 —</a:t>
            </a:r>
            <a:endParaRPr b="1" sz="3600">
              <a:solidFill>
                <a:srgbClr val="0B7743"/>
              </a:solidFill>
            </a:endParaRPr>
          </a:p>
          <a:p>
            <a:pPr indent="0" lvl="0" marL="0" rtl="0" algn="ctr">
              <a:spcBef>
                <a:spcPts val="0"/>
              </a:spcBef>
              <a:spcAft>
                <a:spcPts val="0"/>
              </a:spcAft>
              <a:buNone/>
            </a:pPr>
            <a:r>
              <a:rPr lang="en" sz="3600">
                <a:solidFill>
                  <a:srgbClr val="000000"/>
                </a:solidFill>
              </a:rPr>
              <a:t>Offer “shift” recommendations</a:t>
            </a:r>
            <a:endParaRPr sz="3600">
              <a:solidFill>
                <a:srgbClr val="000000"/>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0" name="Shape 2400"/>
        <p:cNvGrpSpPr/>
        <p:nvPr/>
      </p:nvGrpSpPr>
      <p:grpSpPr>
        <a:xfrm>
          <a:off x="0" y="0"/>
          <a:ext cx="0" cy="0"/>
          <a:chOff x="0" y="0"/>
          <a:chExt cx="0" cy="0"/>
        </a:xfrm>
      </p:grpSpPr>
      <p:grpSp>
        <p:nvGrpSpPr>
          <p:cNvPr id="2401" name="Shape 2401"/>
          <p:cNvGrpSpPr/>
          <p:nvPr/>
        </p:nvGrpSpPr>
        <p:grpSpPr>
          <a:xfrm>
            <a:off x="2518467" y="1228839"/>
            <a:ext cx="2034770" cy="2527072"/>
            <a:chOff x="-2" y="2295575"/>
            <a:chExt cx="2286002" cy="2766363"/>
          </a:xfrm>
        </p:grpSpPr>
        <p:sp>
          <p:nvSpPr>
            <p:cNvPr id="2402" name="Shape 2402"/>
            <p:cNvSpPr txBox="1"/>
            <p:nvPr/>
          </p:nvSpPr>
          <p:spPr>
            <a:xfrm>
              <a:off x="216434" y="2316060"/>
              <a:ext cx="18534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6AA84F"/>
                  </a:solidFill>
                  <a:latin typeface="Roboto"/>
                  <a:ea typeface="Roboto"/>
                  <a:cs typeface="Roboto"/>
                  <a:sym typeface="Roboto"/>
                </a:rPr>
                <a:t>Personal Risk</a:t>
              </a:r>
              <a:endParaRPr b="1" sz="1100">
                <a:solidFill>
                  <a:srgbClr val="6AA84F"/>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Protect Lifestyle</a:t>
              </a:r>
              <a:endParaRPr i="1" sz="1000">
                <a:latin typeface="Roboto"/>
                <a:ea typeface="Roboto"/>
                <a:cs typeface="Roboto"/>
                <a:sym typeface="Roboto"/>
              </a:endParaRPr>
            </a:p>
          </p:txBody>
        </p:sp>
        <p:grpSp>
          <p:nvGrpSpPr>
            <p:cNvPr id="2403" name="Shape 2403"/>
            <p:cNvGrpSpPr/>
            <p:nvPr/>
          </p:nvGrpSpPr>
          <p:grpSpPr>
            <a:xfrm>
              <a:off x="-2" y="2295575"/>
              <a:ext cx="2286002" cy="2766363"/>
              <a:chOff x="-2" y="2295575"/>
              <a:chExt cx="2286002" cy="2766363"/>
            </a:xfrm>
          </p:grpSpPr>
          <p:sp>
            <p:nvSpPr>
              <p:cNvPr id="2404" name="Shape 2404"/>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405" name="Shape 2405"/>
              <p:cNvSpPr/>
              <p:nvPr/>
            </p:nvSpPr>
            <p:spPr>
              <a:xfrm>
                <a:off x="0" y="5050599"/>
                <a:ext cx="2286000" cy="10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6" name="Shape 2406"/>
              <p:cNvSpPr/>
              <p:nvPr/>
            </p:nvSpPr>
            <p:spPr>
              <a:xfrm>
                <a:off x="-2" y="2823938"/>
                <a:ext cx="2286000" cy="2238000"/>
              </a:xfrm>
              <a:prstGeom prst="rect">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407" name="Shape 2407"/>
          <p:cNvSpPr txBox="1"/>
          <p:nvPr>
            <p:ph type="title"/>
          </p:nvPr>
        </p:nvSpPr>
        <p:spPr>
          <a:xfrm>
            <a:off x="387900" y="4032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Risk Allocation Investor Profiles (Ranges)</a:t>
            </a:r>
            <a:endParaRPr b="1" sz="1800">
              <a:solidFill>
                <a:srgbClr val="000000"/>
              </a:solidFill>
            </a:endParaRPr>
          </a:p>
        </p:txBody>
      </p:sp>
      <p:pic>
        <p:nvPicPr>
          <p:cNvPr id="2408" name="Shape 240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409" name="Shape 240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2410" name="Shape 2410"/>
          <p:cNvGrpSpPr/>
          <p:nvPr/>
        </p:nvGrpSpPr>
        <p:grpSpPr>
          <a:xfrm>
            <a:off x="4553237" y="1228839"/>
            <a:ext cx="2034769" cy="2591965"/>
            <a:chOff x="2286000" y="2295575"/>
            <a:chExt cx="2286000" cy="2837400"/>
          </a:xfrm>
        </p:grpSpPr>
        <p:grpSp>
          <p:nvGrpSpPr>
            <p:cNvPr id="2411" name="Shape 2411"/>
            <p:cNvGrpSpPr/>
            <p:nvPr/>
          </p:nvGrpSpPr>
          <p:grpSpPr>
            <a:xfrm>
              <a:off x="2286000" y="2295575"/>
              <a:ext cx="2286000" cy="2754963"/>
              <a:chOff x="2286000" y="2295575"/>
              <a:chExt cx="2286000" cy="2754963"/>
            </a:xfrm>
          </p:grpSpPr>
          <p:grpSp>
            <p:nvGrpSpPr>
              <p:cNvPr id="2412" name="Shape 2412"/>
              <p:cNvGrpSpPr/>
              <p:nvPr/>
            </p:nvGrpSpPr>
            <p:grpSpPr>
              <a:xfrm>
                <a:off x="2286000" y="2295575"/>
                <a:ext cx="2286000" cy="2754963"/>
                <a:chOff x="0" y="2295575"/>
                <a:chExt cx="2286000" cy="2754963"/>
              </a:xfrm>
            </p:grpSpPr>
            <p:sp>
              <p:nvSpPr>
                <p:cNvPr id="2413" name="Shape 2413"/>
                <p:cNvSpPr/>
                <p:nvPr/>
              </p:nvSpPr>
              <p:spPr>
                <a:xfrm>
                  <a:off x="0" y="2823938"/>
                  <a:ext cx="2286000" cy="2226600"/>
                </a:xfrm>
                <a:prstGeom prst="rect">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4" name="Shape 2414"/>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grpSp>
          <p:sp>
            <p:nvSpPr>
              <p:cNvPr id="2415" name="Shape 2415"/>
              <p:cNvSpPr txBox="1"/>
              <p:nvPr/>
            </p:nvSpPr>
            <p:spPr>
              <a:xfrm>
                <a:off x="2502308" y="2316060"/>
                <a:ext cx="18534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3C78D8"/>
                    </a:solidFill>
                    <a:latin typeface="Roboto"/>
                    <a:ea typeface="Roboto"/>
                    <a:cs typeface="Roboto"/>
                    <a:sym typeface="Roboto"/>
                  </a:rPr>
                  <a:t>Market Risk</a:t>
                </a:r>
                <a:endParaRPr b="1" sz="1100">
                  <a:solidFill>
                    <a:srgbClr val="3C78D8"/>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Maintain Lifestyle</a:t>
                </a:r>
                <a:endParaRPr i="1" sz="1000">
                  <a:latin typeface="Roboto"/>
                  <a:ea typeface="Roboto"/>
                  <a:cs typeface="Roboto"/>
                  <a:sym typeface="Roboto"/>
                </a:endParaRPr>
              </a:p>
            </p:txBody>
          </p:sp>
          <p:sp>
            <p:nvSpPr>
              <p:cNvPr id="2416" name="Shape 2416"/>
              <p:cNvSpPr txBox="1"/>
              <p:nvPr/>
            </p:nvSpPr>
            <p:spPr>
              <a:xfrm>
                <a:off x="2502300" y="3012118"/>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30% - 50%</a:t>
                </a:r>
                <a:endParaRPr b="1" sz="1200">
                  <a:latin typeface="Roboto"/>
                  <a:ea typeface="Roboto"/>
                  <a:cs typeface="Roboto"/>
                  <a:sym typeface="Roboto"/>
                </a:endParaRPr>
              </a:p>
            </p:txBody>
          </p:sp>
        </p:grpSp>
        <p:cxnSp>
          <p:nvCxnSpPr>
            <p:cNvPr id="2417" name="Shape 2417"/>
            <p:cNvCxnSpPr/>
            <p:nvPr/>
          </p:nvCxnSpPr>
          <p:spPr>
            <a:xfrm>
              <a:off x="4572000" y="2295575"/>
              <a:ext cx="0" cy="2837400"/>
            </a:xfrm>
            <a:prstGeom prst="straightConnector1">
              <a:avLst/>
            </a:prstGeom>
            <a:noFill/>
            <a:ln cap="flat" cmpd="sng" w="9525">
              <a:solidFill>
                <a:schemeClr val="dk2"/>
              </a:solidFill>
              <a:prstDash val="dot"/>
              <a:round/>
              <a:headEnd len="med" w="med" type="none"/>
              <a:tailEnd len="med" w="med" type="none"/>
            </a:ln>
          </p:spPr>
        </p:cxnSp>
      </p:grpSp>
      <p:grpSp>
        <p:nvGrpSpPr>
          <p:cNvPr id="2418" name="Shape 2418"/>
          <p:cNvGrpSpPr/>
          <p:nvPr/>
        </p:nvGrpSpPr>
        <p:grpSpPr>
          <a:xfrm>
            <a:off x="6588006" y="1228816"/>
            <a:ext cx="2034769" cy="2501216"/>
            <a:chOff x="4572000" y="2295575"/>
            <a:chExt cx="2286000" cy="2837455"/>
          </a:xfrm>
        </p:grpSpPr>
        <p:grpSp>
          <p:nvGrpSpPr>
            <p:cNvPr id="2419" name="Shape 2419"/>
            <p:cNvGrpSpPr/>
            <p:nvPr/>
          </p:nvGrpSpPr>
          <p:grpSpPr>
            <a:xfrm>
              <a:off x="4572000" y="2295575"/>
              <a:ext cx="2286000" cy="2837455"/>
              <a:chOff x="4572000" y="2295575"/>
              <a:chExt cx="2286000" cy="2837455"/>
            </a:xfrm>
          </p:grpSpPr>
          <p:grpSp>
            <p:nvGrpSpPr>
              <p:cNvPr id="2420" name="Shape 2420"/>
              <p:cNvGrpSpPr/>
              <p:nvPr/>
            </p:nvGrpSpPr>
            <p:grpSpPr>
              <a:xfrm>
                <a:off x="4572000" y="2295575"/>
                <a:ext cx="2286000" cy="2837455"/>
                <a:chOff x="0" y="2295575"/>
                <a:chExt cx="2286000" cy="2837455"/>
              </a:xfrm>
            </p:grpSpPr>
            <p:sp>
              <p:nvSpPr>
                <p:cNvPr id="2421" name="Shape 2421"/>
                <p:cNvSpPr/>
                <p:nvPr/>
              </p:nvSpPr>
              <p:spPr>
                <a:xfrm>
                  <a:off x="0" y="2823930"/>
                  <a:ext cx="2286000" cy="2309100"/>
                </a:xfrm>
                <a:prstGeom prst="rect">
                  <a:avLst/>
                </a:prstGeom>
                <a:solidFill>
                  <a:srgbClr val="FFF2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2" name="Shape 2422"/>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grpSp>
          <p:sp>
            <p:nvSpPr>
              <p:cNvPr id="2423" name="Shape 2423"/>
              <p:cNvSpPr txBox="1"/>
              <p:nvPr/>
            </p:nvSpPr>
            <p:spPr>
              <a:xfrm>
                <a:off x="4788309" y="2307027"/>
                <a:ext cx="16821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100">
                    <a:solidFill>
                      <a:srgbClr val="F1C232"/>
                    </a:solidFill>
                    <a:latin typeface="Roboto"/>
                    <a:ea typeface="Roboto"/>
                    <a:cs typeface="Roboto"/>
                    <a:sym typeface="Roboto"/>
                  </a:rPr>
                  <a:t>Aspirational Risk</a:t>
                </a:r>
                <a:endParaRPr b="1" sz="1100">
                  <a:solidFill>
                    <a:srgbClr val="F1C232"/>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Enhance Lifestyle</a:t>
                </a:r>
                <a:endParaRPr i="1" sz="1000">
                  <a:latin typeface="Roboto"/>
                  <a:ea typeface="Roboto"/>
                  <a:cs typeface="Roboto"/>
                  <a:sym typeface="Roboto"/>
                </a:endParaRPr>
              </a:p>
            </p:txBody>
          </p:sp>
          <p:sp>
            <p:nvSpPr>
              <p:cNvPr id="2424" name="Shape 2424"/>
              <p:cNvSpPr txBox="1"/>
              <p:nvPr/>
            </p:nvSpPr>
            <p:spPr>
              <a:xfrm>
                <a:off x="4788300" y="3009090"/>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0% - 10%</a:t>
                </a:r>
                <a:endParaRPr b="1" sz="1200">
                  <a:latin typeface="Roboto"/>
                  <a:ea typeface="Roboto"/>
                  <a:cs typeface="Roboto"/>
                  <a:sym typeface="Roboto"/>
                </a:endParaRPr>
              </a:p>
            </p:txBody>
          </p:sp>
        </p:grpSp>
        <p:cxnSp>
          <p:nvCxnSpPr>
            <p:cNvPr id="2425" name="Shape 2425"/>
            <p:cNvCxnSpPr/>
            <p:nvPr/>
          </p:nvCxnSpPr>
          <p:spPr>
            <a:xfrm>
              <a:off x="6858000" y="2295575"/>
              <a:ext cx="0" cy="2837400"/>
            </a:xfrm>
            <a:prstGeom prst="straightConnector1">
              <a:avLst/>
            </a:prstGeom>
            <a:noFill/>
            <a:ln cap="flat" cmpd="sng" w="9525">
              <a:solidFill>
                <a:schemeClr val="dk2"/>
              </a:solidFill>
              <a:prstDash val="dot"/>
              <a:round/>
              <a:headEnd len="med" w="med" type="none"/>
              <a:tailEnd len="med" w="med" type="none"/>
            </a:ln>
          </p:spPr>
        </p:cxnSp>
      </p:grpSp>
      <p:sp>
        <p:nvSpPr>
          <p:cNvPr id="2426" name="Shape 2426"/>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grpSp>
        <p:nvGrpSpPr>
          <p:cNvPr id="2427" name="Shape 2427"/>
          <p:cNvGrpSpPr/>
          <p:nvPr/>
        </p:nvGrpSpPr>
        <p:grpSpPr>
          <a:xfrm>
            <a:off x="484458" y="1236255"/>
            <a:ext cx="2034769" cy="2507459"/>
            <a:chOff x="4622142" y="2295575"/>
            <a:chExt cx="2286000" cy="2837455"/>
          </a:xfrm>
        </p:grpSpPr>
        <p:cxnSp>
          <p:nvCxnSpPr>
            <p:cNvPr id="2428" name="Shape 2428"/>
            <p:cNvCxnSpPr/>
            <p:nvPr/>
          </p:nvCxnSpPr>
          <p:spPr>
            <a:xfrm>
              <a:off x="6908142" y="2295575"/>
              <a:ext cx="0" cy="2837400"/>
            </a:xfrm>
            <a:prstGeom prst="straightConnector1">
              <a:avLst/>
            </a:prstGeom>
            <a:noFill/>
            <a:ln cap="flat" cmpd="sng" w="9525">
              <a:solidFill>
                <a:schemeClr val="dk2"/>
              </a:solidFill>
              <a:prstDash val="dot"/>
              <a:round/>
              <a:headEnd len="med" w="med" type="none"/>
              <a:tailEnd len="med" w="med" type="none"/>
            </a:ln>
          </p:spPr>
        </p:cxnSp>
        <p:grpSp>
          <p:nvGrpSpPr>
            <p:cNvPr id="2429" name="Shape 2429"/>
            <p:cNvGrpSpPr/>
            <p:nvPr/>
          </p:nvGrpSpPr>
          <p:grpSpPr>
            <a:xfrm>
              <a:off x="4622142" y="2823930"/>
              <a:ext cx="2286000" cy="2309100"/>
              <a:chOff x="4622142" y="2823930"/>
              <a:chExt cx="2286000" cy="2309100"/>
            </a:xfrm>
          </p:grpSpPr>
          <p:sp>
            <p:nvSpPr>
              <p:cNvPr id="2430" name="Shape 2430"/>
              <p:cNvSpPr/>
              <p:nvPr/>
            </p:nvSpPr>
            <p:spPr>
              <a:xfrm>
                <a:off x="4622142" y="2823930"/>
                <a:ext cx="2286000" cy="23091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1" name="Shape 2431"/>
              <p:cNvSpPr txBox="1"/>
              <p:nvPr/>
            </p:nvSpPr>
            <p:spPr>
              <a:xfrm>
                <a:off x="4788300" y="3009305"/>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Conservative</a:t>
                </a:r>
                <a:endParaRPr b="1" sz="1200">
                  <a:latin typeface="Roboto"/>
                  <a:ea typeface="Roboto"/>
                  <a:cs typeface="Roboto"/>
                  <a:sym typeface="Roboto"/>
                </a:endParaRPr>
              </a:p>
            </p:txBody>
          </p:sp>
        </p:grpSp>
      </p:grpSp>
      <p:sp>
        <p:nvSpPr>
          <p:cNvPr id="2432" name="Shape 2432"/>
          <p:cNvSpPr/>
          <p:nvPr/>
        </p:nvSpPr>
        <p:spPr>
          <a:xfrm>
            <a:off x="484175" y="3744644"/>
            <a:ext cx="2034600" cy="11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3" name="Shape 2433"/>
          <p:cNvSpPr/>
          <p:nvPr/>
        </p:nvSpPr>
        <p:spPr>
          <a:xfrm flipH="1" rot="10800000">
            <a:off x="484100" y="2300744"/>
            <a:ext cx="8138100" cy="11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4" name="Shape 2434"/>
          <p:cNvSpPr/>
          <p:nvPr/>
        </p:nvSpPr>
        <p:spPr>
          <a:xfrm flipH="1" rot="10800000">
            <a:off x="484100" y="2993907"/>
            <a:ext cx="8138100" cy="11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5" name="Shape 2435"/>
          <p:cNvSpPr txBox="1"/>
          <p:nvPr/>
        </p:nvSpPr>
        <p:spPr>
          <a:xfrm>
            <a:off x="631980" y="24929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Moderate</a:t>
            </a:r>
            <a:endParaRPr b="1" sz="1200">
              <a:latin typeface="Roboto"/>
              <a:ea typeface="Roboto"/>
              <a:cs typeface="Roboto"/>
              <a:sym typeface="Roboto"/>
            </a:endParaRPr>
          </a:p>
        </p:txBody>
      </p:sp>
      <p:sp>
        <p:nvSpPr>
          <p:cNvPr id="2436" name="Shape 2436"/>
          <p:cNvSpPr txBox="1"/>
          <p:nvPr/>
        </p:nvSpPr>
        <p:spPr>
          <a:xfrm>
            <a:off x="631980" y="31787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Aggressive</a:t>
            </a:r>
            <a:endParaRPr b="1" sz="1200">
              <a:latin typeface="Roboto"/>
              <a:ea typeface="Roboto"/>
              <a:cs typeface="Roboto"/>
              <a:sym typeface="Roboto"/>
            </a:endParaRPr>
          </a:p>
        </p:txBody>
      </p:sp>
      <p:sp>
        <p:nvSpPr>
          <p:cNvPr id="2437" name="Shape 2437"/>
          <p:cNvSpPr txBox="1"/>
          <p:nvPr/>
        </p:nvSpPr>
        <p:spPr>
          <a:xfrm>
            <a:off x="2711096" y="24929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30% - 60%</a:t>
            </a:r>
            <a:endParaRPr b="1" sz="1200">
              <a:latin typeface="Roboto"/>
              <a:ea typeface="Roboto"/>
              <a:cs typeface="Roboto"/>
              <a:sym typeface="Roboto"/>
            </a:endParaRPr>
          </a:p>
        </p:txBody>
      </p:sp>
      <p:sp>
        <p:nvSpPr>
          <p:cNvPr id="2438" name="Shape 2438"/>
          <p:cNvSpPr txBox="1"/>
          <p:nvPr/>
        </p:nvSpPr>
        <p:spPr>
          <a:xfrm>
            <a:off x="2711096" y="31787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20% - 40%</a:t>
            </a:r>
            <a:endParaRPr b="1" sz="1200">
              <a:latin typeface="Roboto"/>
              <a:ea typeface="Roboto"/>
              <a:cs typeface="Roboto"/>
              <a:sym typeface="Roboto"/>
            </a:endParaRPr>
          </a:p>
        </p:txBody>
      </p:sp>
      <p:sp>
        <p:nvSpPr>
          <p:cNvPr id="2439" name="Shape 2439"/>
          <p:cNvSpPr txBox="1"/>
          <p:nvPr/>
        </p:nvSpPr>
        <p:spPr>
          <a:xfrm>
            <a:off x="4745578" y="24929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40% - 60%</a:t>
            </a:r>
            <a:endParaRPr b="1" sz="1200">
              <a:latin typeface="Roboto"/>
              <a:ea typeface="Roboto"/>
              <a:cs typeface="Roboto"/>
              <a:sym typeface="Roboto"/>
            </a:endParaRPr>
          </a:p>
        </p:txBody>
      </p:sp>
      <p:sp>
        <p:nvSpPr>
          <p:cNvPr id="2440" name="Shape 2440"/>
          <p:cNvSpPr txBox="1"/>
          <p:nvPr/>
        </p:nvSpPr>
        <p:spPr>
          <a:xfrm>
            <a:off x="4745578" y="31787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50% - 70%</a:t>
            </a:r>
            <a:endParaRPr b="1" sz="1200">
              <a:latin typeface="Roboto"/>
              <a:ea typeface="Roboto"/>
              <a:cs typeface="Roboto"/>
              <a:sym typeface="Roboto"/>
            </a:endParaRPr>
          </a:p>
        </p:txBody>
      </p:sp>
      <p:sp>
        <p:nvSpPr>
          <p:cNvPr id="2441" name="Shape 2441"/>
          <p:cNvSpPr txBox="1"/>
          <p:nvPr/>
        </p:nvSpPr>
        <p:spPr>
          <a:xfrm>
            <a:off x="6780175" y="24929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0% - 10%</a:t>
            </a:r>
            <a:endParaRPr b="1" sz="1200">
              <a:latin typeface="Roboto"/>
              <a:ea typeface="Roboto"/>
              <a:cs typeface="Roboto"/>
              <a:sym typeface="Roboto"/>
            </a:endParaRPr>
          </a:p>
        </p:txBody>
      </p:sp>
      <p:sp>
        <p:nvSpPr>
          <p:cNvPr id="2442" name="Shape 2442"/>
          <p:cNvSpPr txBox="1"/>
          <p:nvPr/>
        </p:nvSpPr>
        <p:spPr>
          <a:xfrm>
            <a:off x="6780175" y="3178799"/>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10% - 20%</a:t>
            </a:r>
            <a:endParaRPr b="1" sz="1200">
              <a:latin typeface="Roboto"/>
              <a:ea typeface="Roboto"/>
              <a:cs typeface="Roboto"/>
              <a:sym typeface="Roboto"/>
            </a:endParaRPr>
          </a:p>
        </p:txBody>
      </p:sp>
      <p:sp>
        <p:nvSpPr>
          <p:cNvPr id="2443" name="Shape 2443"/>
          <p:cNvSpPr txBox="1"/>
          <p:nvPr/>
        </p:nvSpPr>
        <p:spPr>
          <a:xfrm>
            <a:off x="2711366" y="1883400"/>
            <a:ext cx="16497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4</a:t>
            </a:r>
            <a:r>
              <a:rPr b="1" lang="en" sz="1200">
                <a:latin typeface="Roboto"/>
                <a:ea typeface="Roboto"/>
                <a:cs typeface="Roboto"/>
                <a:sym typeface="Roboto"/>
              </a:rPr>
              <a:t>0% - 70%</a:t>
            </a:r>
            <a:endParaRPr b="1" sz="1200">
              <a:latin typeface="Roboto"/>
              <a:ea typeface="Roboto"/>
              <a:cs typeface="Roboto"/>
              <a:sym typeface="Roboto"/>
            </a:endParaRPr>
          </a:p>
        </p:txBody>
      </p:sp>
      <p:sp>
        <p:nvSpPr>
          <p:cNvPr id="2444" name="Shape 2444"/>
          <p:cNvSpPr/>
          <p:nvPr/>
        </p:nvSpPr>
        <p:spPr>
          <a:xfrm>
            <a:off x="2518625" y="3744644"/>
            <a:ext cx="2034600" cy="114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45" name="Shape 2445"/>
          <p:cNvCxnSpPr/>
          <p:nvPr/>
        </p:nvCxnSpPr>
        <p:spPr>
          <a:xfrm>
            <a:off x="4553237" y="1228839"/>
            <a:ext cx="0" cy="2591965"/>
          </a:xfrm>
          <a:prstGeom prst="straightConnector1">
            <a:avLst/>
          </a:prstGeom>
          <a:noFill/>
          <a:ln cap="flat" cmpd="sng" w="9525">
            <a:solidFill>
              <a:schemeClr val="dk2"/>
            </a:solidFill>
            <a:prstDash val="dot"/>
            <a:round/>
            <a:headEnd len="med" w="med" type="none"/>
            <a:tailEnd len="med" w="med" type="none"/>
          </a:ln>
        </p:spPr>
      </p:cxnSp>
      <p:sp>
        <p:nvSpPr>
          <p:cNvPr id="2446" name="Shape 2446"/>
          <p:cNvSpPr/>
          <p:nvPr/>
        </p:nvSpPr>
        <p:spPr>
          <a:xfrm>
            <a:off x="4553125" y="3744644"/>
            <a:ext cx="2034600" cy="114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47" name="Shape 2447"/>
          <p:cNvSpPr/>
          <p:nvPr/>
        </p:nvSpPr>
        <p:spPr>
          <a:xfrm>
            <a:off x="6587725" y="3744644"/>
            <a:ext cx="2034600" cy="114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1" name="Shape 2451"/>
        <p:cNvGrpSpPr/>
        <p:nvPr/>
      </p:nvGrpSpPr>
      <p:grpSpPr>
        <a:xfrm>
          <a:off x="0" y="0"/>
          <a:ext cx="0" cy="0"/>
          <a:chOff x="0" y="0"/>
          <a:chExt cx="0" cy="0"/>
        </a:xfrm>
      </p:grpSpPr>
      <p:sp>
        <p:nvSpPr>
          <p:cNvPr id="2452" name="Shape 2452"/>
          <p:cNvSpPr txBox="1"/>
          <p:nvPr>
            <p:ph type="title"/>
          </p:nvPr>
        </p:nvSpPr>
        <p:spPr>
          <a:xfrm>
            <a:off x="311700" y="3270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[Template] — Risk Allocation Shift Recommendation</a:t>
            </a:r>
            <a:endParaRPr b="1" sz="1800">
              <a:solidFill>
                <a:srgbClr val="000000"/>
              </a:solidFill>
            </a:endParaRPr>
          </a:p>
        </p:txBody>
      </p:sp>
      <p:pic>
        <p:nvPicPr>
          <p:cNvPr id="2453" name="Shape 245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454" name="Shape 245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455" name="Shape 2455"/>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456" name="Shape 2456"/>
          <p:cNvSpPr txBox="1"/>
          <p:nvPr/>
        </p:nvSpPr>
        <p:spPr>
          <a:xfrm>
            <a:off x="470725" y="4043300"/>
            <a:ext cx="5755800" cy="7776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This is a fully editable template. Customize to your liking and be sure to complete all [fields]... becomes the perfect illustration for ..  the $ amount of an annuity or cash bucket for example.</a:t>
            </a:r>
            <a:endParaRPr sz="1000">
              <a:highlight>
                <a:srgbClr val="FFE599"/>
              </a:highlight>
              <a:latin typeface="Roboto"/>
              <a:ea typeface="Roboto"/>
              <a:cs typeface="Roboto"/>
              <a:sym typeface="Roboto"/>
            </a:endParaRPr>
          </a:p>
          <a:p>
            <a:pPr indent="0" lvl="0" marL="0" rtl="0">
              <a:spcBef>
                <a:spcPts val="0"/>
              </a:spcBef>
              <a:spcAft>
                <a:spcPts val="0"/>
              </a:spcAft>
              <a:buNone/>
            </a:pPr>
            <a:r>
              <a:t/>
            </a:r>
            <a:endParaRPr sz="1000">
              <a:highlight>
                <a:srgbClr val="FFE599"/>
              </a:highlight>
              <a:latin typeface="Roboto"/>
              <a:ea typeface="Roboto"/>
              <a:cs typeface="Roboto"/>
              <a:sym typeface="Roboto"/>
            </a:endParaRPr>
          </a:p>
          <a:p>
            <a:pPr indent="0" lvl="0" marL="0" rtl="0">
              <a:spcBef>
                <a:spcPts val="0"/>
              </a:spcBef>
              <a:spcAft>
                <a:spcPts val="0"/>
              </a:spcAft>
              <a:buNone/>
            </a:pPr>
            <a:r>
              <a:rPr lang="en" sz="1000">
                <a:highlight>
                  <a:srgbClr val="FFE599"/>
                </a:highlight>
                <a:latin typeface="Roboto"/>
                <a:ea typeface="Roboto"/>
                <a:cs typeface="Roboto"/>
                <a:sym typeface="Roboto"/>
              </a:rPr>
              <a:t>Script: </a:t>
            </a:r>
            <a:endParaRPr sz="1000">
              <a:highlight>
                <a:srgbClr val="FFE599"/>
              </a:highlight>
              <a:latin typeface="Roboto"/>
              <a:ea typeface="Roboto"/>
              <a:cs typeface="Roboto"/>
              <a:sym typeface="Roboto"/>
            </a:endParaRPr>
          </a:p>
        </p:txBody>
      </p:sp>
      <p:grpSp>
        <p:nvGrpSpPr>
          <p:cNvPr id="2457" name="Shape 2457"/>
          <p:cNvGrpSpPr/>
          <p:nvPr/>
        </p:nvGrpSpPr>
        <p:grpSpPr>
          <a:xfrm>
            <a:off x="2498273" y="1072048"/>
            <a:ext cx="2041399" cy="2754191"/>
            <a:chOff x="-2" y="2295575"/>
            <a:chExt cx="2286002" cy="2766363"/>
          </a:xfrm>
        </p:grpSpPr>
        <p:grpSp>
          <p:nvGrpSpPr>
            <p:cNvPr id="2458" name="Shape 2458"/>
            <p:cNvGrpSpPr/>
            <p:nvPr/>
          </p:nvGrpSpPr>
          <p:grpSpPr>
            <a:xfrm>
              <a:off x="-2" y="2295575"/>
              <a:ext cx="2286002" cy="2766363"/>
              <a:chOff x="-2" y="2295575"/>
              <a:chExt cx="2286002" cy="2766363"/>
            </a:xfrm>
          </p:grpSpPr>
          <p:grpSp>
            <p:nvGrpSpPr>
              <p:cNvPr id="2459" name="Shape 2459"/>
              <p:cNvGrpSpPr/>
              <p:nvPr/>
            </p:nvGrpSpPr>
            <p:grpSpPr>
              <a:xfrm>
                <a:off x="-2" y="2295575"/>
                <a:ext cx="2286002" cy="2766363"/>
                <a:chOff x="-2" y="2295575"/>
                <a:chExt cx="2286002" cy="2766363"/>
              </a:xfrm>
            </p:grpSpPr>
            <p:sp>
              <p:nvSpPr>
                <p:cNvPr id="2460" name="Shape 2460"/>
                <p:cNvSpPr/>
                <p:nvPr/>
              </p:nvSpPr>
              <p:spPr>
                <a:xfrm>
                  <a:off x="-2" y="2823938"/>
                  <a:ext cx="2286000" cy="2238000"/>
                </a:xfrm>
                <a:prstGeom prst="rect">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1" name="Shape 2461"/>
                <p:cNvSpPr/>
                <p:nvPr/>
              </p:nvSpPr>
              <p:spPr>
                <a:xfrm>
                  <a:off x="0" y="2295575"/>
                  <a:ext cx="2286000" cy="53700"/>
                </a:xfrm>
                <a:prstGeom prst="rect">
                  <a:avLst/>
                </a:prstGeom>
                <a:solidFill>
                  <a:srgbClr val="0B774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462" name="Shape 2462"/>
                <p:cNvSpPr/>
                <p:nvPr/>
              </p:nvSpPr>
              <p:spPr>
                <a:xfrm>
                  <a:off x="0" y="5050599"/>
                  <a:ext cx="2286000" cy="105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63" name="Shape 2463"/>
              <p:cNvSpPr txBox="1"/>
              <p:nvPr/>
            </p:nvSpPr>
            <p:spPr>
              <a:xfrm>
                <a:off x="216434" y="2316060"/>
                <a:ext cx="18534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000">
                    <a:solidFill>
                      <a:srgbClr val="0B7743"/>
                    </a:solidFill>
                    <a:latin typeface="Roboto"/>
                    <a:ea typeface="Roboto"/>
                    <a:cs typeface="Roboto"/>
                    <a:sym typeface="Roboto"/>
                  </a:rPr>
                  <a:t>Personal Risk</a:t>
                </a:r>
                <a:endParaRPr b="1" sz="1000">
                  <a:solidFill>
                    <a:srgbClr val="0B7743"/>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Protect Lifestyle</a:t>
                </a:r>
                <a:endParaRPr i="1" sz="1000">
                  <a:latin typeface="Roboto"/>
                  <a:ea typeface="Roboto"/>
                  <a:cs typeface="Roboto"/>
                  <a:sym typeface="Roboto"/>
                </a:endParaRPr>
              </a:p>
            </p:txBody>
          </p:sp>
          <p:sp>
            <p:nvSpPr>
              <p:cNvPr id="2464" name="Shape 2464"/>
              <p:cNvSpPr txBox="1"/>
              <p:nvPr/>
            </p:nvSpPr>
            <p:spPr>
              <a:xfrm>
                <a:off x="216430" y="2928702"/>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20%</a:t>
                </a:r>
                <a:endParaRPr b="1" sz="1200">
                  <a:latin typeface="Roboto"/>
                  <a:ea typeface="Roboto"/>
                  <a:cs typeface="Roboto"/>
                  <a:sym typeface="Roboto"/>
                </a:endParaRPr>
              </a:p>
            </p:txBody>
          </p:sp>
        </p:grpSp>
        <p:cxnSp>
          <p:nvCxnSpPr>
            <p:cNvPr id="2465" name="Shape 2465"/>
            <p:cNvCxnSpPr>
              <a:endCxn id="2466" idx="1"/>
            </p:cNvCxnSpPr>
            <p:nvPr/>
          </p:nvCxnSpPr>
          <p:spPr>
            <a:xfrm>
              <a:off x="2286000" y="2295849"/>
              <a:ext cx="0" cy="2760000"/>
            </a:xfrm>
            <a:prstGeom prst="straightConnector1">
              <a:avLst/>
            </a:prstGeom>
            <a:noFill/>
            <a:ln cap="flat" cmpd="sng" w="9525">
              <a:solidFill>
                <a:srgbClr val="000000"/>
              </a:solidFill>
              <a:prstDash val="dot"/>
              <a:round/>
              <a:headEnd len="med" w="med" type="none"/>
              <a:tailEnd len="med" w="med" type="none"/>
            </a:ln>
          </p:spPr>
        </p:cxnSp>
      </p:grpSp>
      <p:grpSp>
        <p:nvGrpSpPr>
          <p:cNvPr id="2467" name="Shape 2467"/>
          <p:cNvGrpSpPr/>
          <p:nvPr/>
        </p:nvGrpSpPr>
        <p:grpSpPr>
          <a:xfrm>
            <a:off x="4539672" y="1072048"/>
            <a:ext cx="2041398" cy="2753356"/>
            <a:chOff x="2286000" y="2295575"/>
            <a:chExt cx="2286000" cy="2765524"/>
          </a:xfrm>
        </p:grpSpPr>
        <p:grpSp>
          <p:nvGrpSpPr>
            <p:cNvPr id="2468" name="Shape 2468"/>
            <p:cNvGrpSpPr/>
            <p:nvPr/>
          </p:nvGrpSpPr>
          <p:grpSpPr>
            <a:xfrm>
              <a:off x="2286000" y="2295575"/>
              <a:ext cx="2286000" cy="2765524"/>
              <a:chOff x="2286000" y="2295575"/>
              <a:chExt cx="2286000" cy="2765524"/>
            </a:xfrm>
          </p:grpSpPr>
          <p:grpSp>
            <p:nvGrpSpPr>
              <p:cNvPr id="2469" name="Shape 2469"/>
              <p:cNvGrpSpPr/>
              <p:nvPr/>
            </p:nvGrpSpPr>
            <p:grpSpPr>
              <a:xfrm>
                <a:off x="2286000" y="2295575"/>
                <a:ext cx="2286000" cy="2765524"/>
                <a:chOff x="0" y="2295575"/>
                <a:chExt cx="2286000" cy="2765524"/>
              </a:xfrm>
            </p:grpSpPr>
            <p:sp>
              <p:nvSpPr>
                <p:cNvPr id="2470" name="Shape 2470"/>
                <p:cNvSpPr/>
                <p:nvPr/>
              </p:nvSpPr>
              <p:spPr>
                <a:xfrm>
                  <a:off x="0" y="2823938"/>
                  <a:ext cx="2286000" cy="2226600"/>
                </a:xfrm>
                <a:prstGeom prst="rect">
                  <a:avLst/>
                </a:prstGeom>
                <a:solidFill>
                  <a:srgbClr val="C9DAF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1" name="Shape 2471"/>
                <p:cNvSpPr/>
                <p:nvPr/>
              </p:nvSpPr>
              <p:spPr>
                <a:xfrm>
                  <a:off x="0" y="2295575"/>
                  <a:ext cx="2286000" cy="53700"/>
                </a:xfrm>
                <a:prstGeom prst="rect">
                  <a:avLst/>
                </a:prstGeom>
                <a:solidFill>
                  <a:srgbClr val="0B774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466" name="Shape 2466"/>
                <p:cNvSpPr/>
                <p:nvPr/>
              </p:nvSpPr>
              <p:spPr>
                <a:xfrm>
                  <a:off x="0" y="5050599"/>
                  <a:ext cx="2286000" cy="105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72" name="Shape 2472"/>
              <p:cNvSpPr txBox="1"/>
              <p:nvPr/>
            </p:nvSpPr>
            <p:spPr>
              <a:xfrm>
                <a:off x="2502308" y="2316060"/>
                <a:ext cx="18534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000">
                    <a:solidFill>
                      <a:srgbClr val="0D5DDF"/>
                    </a:solidFill>
                    <a:latin typeface="Roboto"/>
                    <a:ea typeface="Roboto"/>
                    <a:cs typeface="Roboto"/>
                    <a:sym typeface="Roboto"/>
                  </a:rPr>
                  <a:t>Market Risk</a:t>
                </a:r>
                <a:endParaRPr b="1" sz="1000">
                  <a:solidFill>
                    <a:srgbClr val="0D5DDF"/>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Maintain Lifestyle</a:t>
                </a:r>
                <a:endParaRPr i="1" sz="1000">
                  <a:latin typeface="Roboto"/>
                  <a:ea typeface="Roboto"/>
                  <a:cs typeface="Roboto"/>
                  <a:sym typeface="Roboto"/>
                </a:endParaRPr>
              </a:p>
            </p:txBody>
          </p:sp>
          <p:sp>
            <p:nvSpPr>
              <p:cNvPr id="2473" name="Shape 2473"/>
              <p:cNvSpPr txBox="1"/>
              <p:nvPr/>
            </p:nvSpPr>
            <p:spPr>
              <a:xfrm>
                <a:off x="2502300" y="2928702"/>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80%</a:t>
                </a:r>
                <a:endParaRPr b="1" sz="1200">
                  <a:latin typeface="Roboto"/>
                  <a:ea typeface="Roboto"/>
                  <a:cs typeface="Roboto"/>
                  <a:sym typeface="Roboto"/>
                </a:endParaRPr>
              </a:p>
            </p:txBody>
          </p:sp>
        </p:grpSp>
        <p:cxnSp>
          <p:nvCxnSpPr>
            <p:cNvPr id="2474" name="Shape 2474"/>
            <p:cNvCxnSpPr>
              <a:endCxn id="2475" idx="1"/>
            </p:cNvCxnSpPr>
            <p:nvPr/>
          </p:nvCxnSpPr>
          <p:spPr>
            <a:xfrm>
              <a:off x="4572000" y="2295624"/>
              <a:ext cx="0" cy="2752500"/>
            </a:xfrm>
            <a:prstGeom prst="straightConnector1">
              <a:avLst/>
            </a:prstGeom>
            <a:noFill/>
            <a:ln cap="flat" cmpd="sng" w="9525">
              <a:solidFill>
                <a:srgbClr val="000000"/>
              </a:solidFill>
              <a:prstDash val="dot"/>
              <a:round/>
              <a:headEnd len="med" w="med" type="none"/>
              <a:tailEnd len="med" w="med" type="none"/>
            </a:ln>
          </p:spPr>
        </p:cxnSp>
      </p:grpSp>
      <p:grpSp>
        <p:nvGrpSpPr>
          <p:cNvPr id="2476" name="Shape 2476"/>
          <p:cNvGrpSpPr/>
          <p:nvPr/>
        </p:nvGrpSpPr>
        <p:grpSpPr>
          <a:xfrm>
            <a:off x="6581070" y="1077052"/>
            <a:ext cx="2041398" cy="2735874"/>
            <a:chOff x="4572000" y="2295575"/>
            <a:chExt cx="2286000" cy="2837455"/>
          </a:xfrm>
        </p:grpSpPr>
        <p:grpSp>
          <p:nvGrpSpPr>
            <p:cNvPr id="2477" name="Shape 2477"/>
            <p:cNvGrpSpPr/>
            <p:nvPr/>
          </p:nvGrpSpPr>
          <p:grpSpPr>
            <a:xfrm>
              <a:off x="4572000" y="2295575"/>
              <a:ext cx="2286000" cy="2837455"/>
              <a:chOff x="4572000" y="2295575"/>
              <a:chExt cx="2286000" cy="2837455"/>
            </a:xfrm>
          </p:grpSpPr>
          <p:grpSp>
            <p:nvGrpSpPr>
              <p:cNvPr id="2478" name="Shape 2478"/>
              <p:cNvGrpSpPr/>
              <p:nvPr/>
            </p:nvGrpSpPr>
            <p:grpSpPr>
              <a:xfrm>
                <a:off x="4572000" y="2295575"/>
                <a:ext cx="2286000" cy="2837455"/>
                <a:chOff x="0" y="2295575"/>
                <a:chExt cx="2286000" cy="2837455"/>
              </a:xfrm>
            </p:grpSpPr>
            <p:sp>
              <p:nvSpPr>
                <p:cNvPr id="2479" name="Shape 2479"/>
                <p:cNvSpPr/>
                <p:nvPr/>
              </p:nvSpPr>
              <p:spPr>
                <a:xfrm>
                  <a:off x="0" y="2823930"/>
                  <a:ext cx="2286000" cy="2309100"/>
                </a:xfrm>
                <a:prstGeom prst="rect">
                  <a:avLst/>
                </a:prstGeom>
                <a:solidFill>
                  <a:srgbClr val="FFF2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0" name="Shape 2480"/>
                <p:cNvSpPr/>
                <p:nvPr/>
              </p:nvSpPr>
              <p:spPr>
                <a:xfrm>
                  <a:off x="0" y="2295575"/>
                  <a:ext cx="2286000" cy="53700"/>
                </a:xfrm>
                <a:prstGeom prst="rect">
                  <a:avLst/>
                </a:prstGeom>
                <a:solidFill>
                  <a:srgbClr val="0B774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grpSp>
          <p:sp>
            <p:nvSpPr>
              <p:cNvPr id="2481" name="Shape 2481"/>
              <p:cNvSpPr txBox="1"/>
              <p:nvPr/>
            </p:nvSpPr>
            <p:spPr>
              <a:xfrm>
                <a:off x="4788309" y="2307027"/>
                <a:ext cx="16821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SzPts val="1100"/>
                  <a:buNone/>
                </a:pPr>
                <a:r>
                  <a:rPr b="1" lang="en" sz="1000">
                    <a:solidFill>
                      <a:srgbClr val="F4B400"/>
                    </a:solidFill>
                    <a:latin typeface="Roboto"/>
                    <a:ea typeface="Roboto"/>
                    <a:cs typeface="Roboto"/>
                    <a:sym typeface="Roboto"/>
                  </a:rPr>
                  <a:t>Aspirational Risk</a:t>
                </a:r>
                <a:endParaRPr b="1" sz="1000">
                  <a:solidFill>
                    <a:srgbClr val="F4B400"/>
                  </a:solidFill>
                  <a:latin typeface="Roboto"/>
                  <a:ea typeface="Roboto"/>
                  <a:cs typeface="Roboto"/>
                  <a:sym typeface="Roboto"/>
                </a:endParaRPr>
              </a:p>
              <a:p>
                <a:pPr indent="0" lvl="0" marL="0" rtl="0">
                  <a:lnSpc>
                    <a:spcPct val="115000"/>
                  </a:lnSpc>
                  <a:spcBef>
                    <a:spcPts val="0"/>
                  </a:spcBef>
                  <a:spcAft>
                    <a:spcPts val="0"/>
                  </a:spcAft>
                  <a:buSzPts val="1100"/>
                  <a:buNone/>
                </a:pPr>
                <a:r>
                  <a:rPr i="1" lang="en" sz="1000">
                    <a:latin typeface="Roboto"/>
                    <a:ea typeface="Roboto"/>
                    <a:cs typeface="Roboto"/>
                    <a:sym typeface="Roboto"/>
                  </a:rPr>
                  <a:t>Enhance Lifestyle</a:t>
                </a:r>
                <a:endParaRPr i="1" sz="1000">
                  <a:latin typeface="Roboto"/>
                  <a:ea typeface="Roboto"/>
                  <a:cs typeface="Roboto"/>
                  <a:sym typeface="Roboto"/>
                </a:endParaRPr>
              </a:p>
            </p:txBody>
          </p:sp>
          <p:sp>
            <p:nvSpPr>
              <p:cNvPr id="2482" name="Shape 2482"/>
              <p:cNvSpPr txBox="1"/>
              <p:nvPr/>
            </p:nvSpPr>
            <p:spPr>
              <a:xfrm>
                <a:off x="4788314" y="2972221"/>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0%</a:t>
                </a:r>
                <a:endParaRPr b="1" sz="1200">
                  <a:latin typeface="Roboto"/>
                  <a:ea typeface="Roboto"/>
                  <a:cs typeface="Roboto"/>
                  <a:sym typeface="Roboto"/>
                </a:endParaRPr>
              </a:p>
            </p:txBody>
          </p:sp>
        </p:grpSp>
        <p:cxnSp>
          <p:nvCxnSpPr>
            <p:cNvPr id="2483" name="Shape 2483"/>
            <p:cNvCxnSpPr/>
            <p:nvPr/>
          </p:nvCxnSpPr>
          <p:spPr>
            <a:xfrm>
              <a:off x="6858000" y="2295575"/>
              <a:ext cx="0" cy="2837400"/>
            </a:xfrm>
            <a:prstGeom prst="straightConnector1">
              <a:avLst/>
            </a:prstGeom>
            <a:noFill/>
            <a:ln cap="flat" cmpd="sng" w="9525">
              <a:solidFill>
                <a:srgbClr val="000000"/>
              </a:solidFill>
              <a:prstDash val="dot"/>
              <a:round/>
              <a:headEnd len="med" w="med" type="none"/>
              <a:tailEnd len="med" w="med" type="none"/>
            </a:ln>
          </p:spPr>
        </p:cxnSp>
      </p:grpSp>
      <p:sp>
        <p:nvSpPr>
          <p:cNvPr id="2484" name="Shape 2484"/>
          <p:cNvSpPr/>
          <p:nvPr/>
        </p:nvSpPr>
        <p:spPr>
          <a:xfrm>
            <a:off x="457250" y="3813997"/>
            <a:ext cx="2041200" cy="12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485" name="Shape 2485"/>
          <p:cNvGrpSpPr/>
          <p:nvPr/>
        </p:nvGrpSpPr>
        <p:grpSpPr>
          <a:xfrm>
            <a:off x="457327" y="1080082"/>
            <a:ext cx="2041398" cy="2732753"/>
            <a:chOff x="4622142" y="2295575"/>
            <a:chExt cx="2286000" cy="2837455"/>
          </a:xfrm>
        </p:grpSpPr>
        <p:cxnSp>
          <p:nvCxnSpPr>
            <p:cNvPr id="2486" name="Shape 2486"/>
            <p:cNvCxnSpPr/>
            <p:nvPr/>
          </p:nvCxnSpPr>
          <p:spPr>
            <a:xfrm>
              <a:off x="6908142" y="2295575"/>
              <a:ext cx="0" cy="2837400"/>
            </a:xfrm>
            <a:prstGeom prst="straightConnector1">
              <a:avLst/>
            </a:prstGeom>
            <a:noFill/>
            <a:ln cap="flat" cmpd="sng" w="9525">
              <a:solidFill>
                <a:srgbClr val="085631"/>
              </a:solidFill>
              <a:prstDash val="dot"/>
              <a:round/>
              <a:headEnd len="med" w="med" type="none"/>
              <a:tailEnd len="med" w="med" type="none"/>
            </a:ln>
          </p:spPr>
        </p:cxnSp>
        <p:grpSp>
          <p:nvGrpSpPr>
            <p:cNvPr id="2487" name="Shape 2487"/>
            <p:cNvGrpSpPr/>
            <p:nvPr/>
          </p:nvGrpSpPr>
          <p:grpSpPr>
            <a:xfrm>
              <a:off x="4622142" y="2823930"/>
              <a:ext cx="2286000" cy="2309100"/>
              <a:chOff x="4622142" y="2823930"/>
              <a:chExt cx="2286000" cy="2309100"/>
            </a:xfrm>
          </p:grpSpPr>
          <p:sp>
            <p:nvSpPr>
              <p:cNvPr id="2488" name="Shape 2488"/>
              <p:cNvSpPr/>
              <p:nvPr/>
            </p:nvSpPr>
            <p:spPr>
              <a:xfrm>
                <a:off x="4622142" y="2823930"/>
                <a:ext cx="2286000" cy="23091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9" name="Shape 2489"/>
              <p:cNvSpPr txBox="1"/>
              <p:nvPr/>
            </p:nvSpPr>
            <p:spPr>
              <a:xfrm>
                <a:off x="4788300" y="2923076"/>
                <a:ext cx="1853400" cy="3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Current</a:t>
                </a:r>
                <a:endParaRPr b="1" sz="1200">
                  <a:latin typeface="Roboto"/>
                  <a:ea typeface="Roboto"/>
                  <a:cs typeface="Roboto"/>
                  <a:sym typeface="Roboto"/>
                </a:endParaRPr>
              </a:p>
            </p:txBody>
          </p:sp>
        </p:grpSp>
      </p:grpSp>
      <p:sp>
        <p:nvSpPr>
          <p:cNvPr id="2490" name="Shape 2490"/>
          <p:cNvSpPr/>
          <p:nvPr/>
        </p:nvSpPr>
        <p:spPr>
          <a:xfrm flipH="1" rot="10800000">
            <a:off x="457175" y="2157391"/>
            <a:ext cx="8165100" cy="12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34343"/>
              </a:solidFill>
            </a:endParaRPr>
          </a:p>
        </p:txBody>
      </p:sp>
      <p:sp>
        <p:nvSpPr>
          <p:cNvPr id="2491" name="Shape 2491"/>
          <p:cNvSpPr/>
          <p:nvPr/>
        </p:nvSpPr>
        <p:spPr>
          <a:xfrm flipH="1" rot="10800000">
            <a:off x="457175" y="3245054"/>
            <a:ext cx="8165100" cy="12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34343"/>
              </a:solidFill>
            </a:endParaRPr>
          </a:p>
        </p:txBody>
      </p:sp>
      <p:sp>
        <p:nvSpPr>
          <p:cNvPr id="2492" name="Shape 2492"/>
          <p:cNvSpPr txBox="1"/>
          <p:nvPr/>
        </p:nvSpPr>
        <p:spPr>
          <a:xfrm>
            <a:off x="605544" y="2283753"/>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[Moderate] Target</a:t>
            </a:r>
            <a:endParaRPr b="1" sz="1200">
              <a:latin typeface="Roboto"/>
              <a:ea typeface="Roboto"/>
              <a:cs typeface="Roboto"/>
              <a:sym typeface="Roboto"/>
            </a:endParaRPr>
          </a:p>
        </p:txBody>
      </p:sp>
      <p:sp>
        <p:nvSpPr>
          <p:cNvPr id="2493" name="Shape 2493"/>
          <p:cNvSpPr txBox="1"/>
          <p:nvPr/>
        </p:nvSpPr>
        <p:spPr>
          <a:xfrm>
            <a:off x="605544" y="2782045"/>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 Change</a:t>
            </a:r>
            <a:endParaRPr b="1" sz="1200">
              <a:latin typeface="Roboto"/>
              <a:ea typeface="Roboto"/>
              <a:cs typeface="Roboto"/>
              <a:sym typeface="Roboto"/>
            </a:endParaRPr>
          </a:p>
        </p:txBody>
      </p:sp>
      <p:sp>
        <p:nvSpPr>
          <p:cNvPr id="2494" name="Shape 2494"/>
          <p:cNvSpPr txBox="1"/>
          <p:nvPr/>
        </p:nvSpPr>
        <p:spPr>
          <a:xfrm>
            <a:off x="2691539" y="2283753"/>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40%</a:t>
            </a:r>
            <a:endParaRPr b="1" sz="1200">
              <a:latin typeface="Roboto"/>
              <a:ea typeface="Roboto"/>
              <a:cs typeface="Roboto"/>
              <a:sym typeface="Roboto"/>
            </a:endParaRPr>
          </a:p>
        </p:txBody>
      </p:sp>
      <p:sp>
        <p:nvSpPr>
          <p:cNvPr id="2495" name="Shape 2495"/>
          <p:cNvSpPr txBox="1"/>
          <p:nvPr/>
        </p:nvSpPr>
        <p:spPr>
          <a:xfrm>
            <a:off x="2691539" y="3363391"/>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0B7743"/>
                </a:solidFill>
                <a:latin typeface="Roboto"/>
                <a:ea typeface="Roboto"/>
                <a:cs typeface="Roboto"/>
                <a:sym typeface="Roboto"/>
              </a:rPr>
              <a:t>+Approx. $350K </a:t>
            </a:r>
            <a:endParaRPr b="1" sz="1200">
              <a:solidFill>
                <a:srgbClr val="0B7743"/>
              </a:solidFill>
              <a:latin typeface="Roboto"/>
              <a:ea typeface="Roboto"/>
              <a:cs typeface="Roboto"/>
              <a:sym typeface="Roboto"/>
            </a:endParaRPr>
          </a:p>
        </p:txBody>
      </p:sp>
      <p:sp>
        <p:nvSpPr>
          <p:cNvPr id="2496" name="Shape 2496"/>
          <p:cNvSpPr txBox="1"/>
          <p:nvPr/>
        </p:nvSpPr>
        <p:spPr>
          <a:xfrm>
            <a:off x="4732752" y="2283753"/>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60%</a:t>
            </a:r>
            <a:endParaRPr b="1" sz="1200">
              <a:latin typeface="Roboto"/>
              <a:ea typeface="Roboto"/>
              <a:cs typeface="Roboto"/>
              <a:sym typeface="Roboto"/>
            </a:endParaRPr>
          </a:p>
        </p:txBody>
      </p:sp>
      <p:sp>
        <p:nvSpPr>
          <p:cNvPr id="2497" name="Shape 2497"/>
          <p:cNvSpPr txBox="1"/>
          <p:nvPr/>
        </p:nvSpPr>
        <p:spPr>
          <a:xfrm>
            <a:off x="4732752" y="3363391"/>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solidFill>
                  <a:srgbClr val="CC0000"/>
                </a:solidFill>
                <a:latin typeface="Roboto"/>
                <a:ea typeface="Roboto"/>
                <a:cs typeface="Roboto"/>
                <a:sym typeface="Roboto"/>
              </a:rPr>
              <a:t>-Approx. $350K</a:t>
            </a:r>
            <a:endParaRPr b="1" sz="1200">
              <a:solidFill>
                <a:srgbClr val="CC0000"/>
              </a:solidFill>
              <a:latin typeface="Roboto"/>
              <a:ea typeface="Roboto"/>
              <a:cs typeface="Roboto"/>
              <a:sym typeface="Roboto"/>
            </a:endParaRPr>
          </a:p>
        </p:txBody>
      </p:sp>
      <p:sp>
        <p:nvSpPr>
          <p:cNvPr id="2498" name="Shape 2498"/>
          <p:cNvSpPr txBox="1"/>
          <p:nvPr/>
        </p:nvSpPr>
        <p:spPr>
          <a:xfrm>
            <a:off x="6774080" y="2283753"/>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0%</a:t>
            </a:r>
            <a:endParaRPr b="1" sz="1200">
              <a:latin typeface="Roboto"/>
              <a:ea typeface="Roboto"/>
              <a:cs typeface="Roboto"/>
              <a:sym typeface="Roboto"/>
            </a:endParaRPr>
          </a:p>
        </p:txBody>
      </p:sp>
      <p:sp>
        <p:nvSpPr>
          <p:cNvPr id="2499" name="Shape 2499"/>
          <p:cNvSpPr txBox="1"/>
          <p:nvPr/>
        </p:nvSpPr>
        <p:spPr>
          <a:xfrm>
            <a:off x="6774080" y="3363391"/>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No Change</a:t>
            </a:r>
            <a:endParaRPr b="1" sz="1200">
              <a:latin typeface="Roboto"/>
              <a:ea typeface="Roboto"/>
              <a:cs typeface="Roboto"/>
              <a:sym typeface="Roboto"/>
            </a:endParaRPr>
          </a:p>
        </p:txBody>
      </p:sp>
      <p:sp>
        <p:nvSpPr>
          <p:cNvPr id="2500" name="Shape 2500"/>
          <p:cNvSpPr txBox="1"/>
          <p:nvPr/>
        </p:nvSpPr>
        <p:spPr>
          <a:xfrm>
            <a:off x="605544" y="3329850"/>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 Change</a:t>
            </a:r>
            <a:endParaRPr b="1" sz="1200">
              <a:latin typeface="Roboto"/>
              <a:ea typeface="Roboto"/>
              <a:cs typeface="Roboto"/>
              <a:sym typeface="Roboto"/>
            </a:endParaRPr>
          </a:p>
        </p:txBody>
      </p:sp>
      <p:sp>
        <p:nvSpPr>
          <p:cNvPr id="2501" name="Shape 2501"/>
          <p:cNvSpPr/>
          <p:nvPr/>
        </p:nvSpPr>
        <p:spPr>
          <a:xfrm flipH="1" rot="10800000">
            <a:off x="457175" y="2738737"/>
            <a:ext cx="8165100" cy="12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34343"/>
              </a:solidFill>
            </a:endParaRPr>
          </a:p>
        </p:txBody>
      </p:sp>
      <p:sp>
        <p:nvSpPr>
          <p:cNvPr id="2502" name="Shape 2502"/>
          <p:cNvSpPr txBox="1"/>
          <p:nvPr/>
        </p:nvSpPr>
        <p:spPr>
          <a:xfrm>
            <a:off x="2691664" y="2831554"/>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solidFill>
                  <a:srgbClr val="0B7743"/>
                </a:solidFill>
                <a:latin typeface="Roboto"/>
                <a:ea typeface="Roboto"/>
                <a:cs typeface="Roboto"/>
                <a:sym typeface="Roboto"/>
              </a:rPr>
              <a:t>+20%</a:t>
            </a:r>
            <a:endParaRPr b="1" sz="1200">
              <a:solidFill>
                <a:srgbClr val="0B7743"/>
              </a:solidFill>
              <a:latin typeface="Roboto"/>
              <a:ea typeface="Roboto"/>
              <a:cs typeface="Roboto"/>
              <a:sym typeface="Roboto"/>
            </a:endParaRPr>
          </a:p>
        </p:txBody>
      </p:sp>
      <p:sp>
        <p:nvSpPr>
          <p:cNvPr id="2503" name="Shape 2503"/>
          <p:cNvSpPr txBox="1"/>
          <p:nvPr/>
        </p:nvSpPr>
        <p:spPr>
          <a:xfrm>
            <a:off x="4732827" y="2831554"/>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solidFill>
                  <a:srgbClr val="CC0000"/>
                </a:solidFill>
                <a:latin typeface="Roboto"/>
                <a:ea typeface="Roboto"/>
                <a:cs typeface="Roboto"/>
                <a:sym typeface="Roboto"/>
              </a:rPr>
              <a:t>-20%</a:t>
            </a:r>
            <a:endParaRPr b="1" sz="1200">
              <a:solidFill>
                <a:srgbClr val="CC0000"/>
              </a:solidFill>
              <a:latin typeface="Roboto"/>
              <a:ea typeface="Roboto"/>
              <a:cs typeface="Roboto"/>
              <a:sym typeface="Roboto"/>
            </a:endParaRPr>
          </a:p>
        </p:txBody>
      </p:sp>
      <p:sp>
        <p:nvSpPr>
          <p:cNvPr id="2504" name="Shape 2504"/>
          <p:cNvSpPr txBox="1"/>
          <p:nvPr/>
        </p:nvSpPr>
        <p:spPr>
          <a:xfrm>
            <a:off x="6774005" y="2831554"/>
            <a:ext cx="1655100" cy="33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200">
                <a:latin typeface="Roboto"/>
                <a:ea typeface="Roboto"/>
                <a:cs typeface="Roboto"/>
                <a:sym typeface="Roboto"/>
              </a:rPr>
              <a:t>0%</a:t>
            </a:r>
            <a:endParaRPr b="1" sz="1200">
              <a:latin typeface="Roboto"/>
              <a:ea typeface="Roboto"/>
              <a:cs typeface="Roboto"/>
              <a:sym typeface="Roboto"/>
            </a:endParaRPr>
          </a:p>
        </p:txBody>
      </p:sp>
      <p:sp>
        <p:nvSpPr>
          <p:cNvPr id="2505" name="Shape 2505"/>
          <p:cNvSpPr/>
          <p:nvPr/>
        </p:nvSpPr>
        <p:spPr>
          <a:xfrm>
            <a:off x="6581022" y="3814950"/>
            <a:ext cx="2041500" cy="105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9" name="Shape 2509"/>
        <p:cNvGrpSpPr/>
        <p:nvPr/>
      </p:nvGrpSpPr>
      <p:grpSpPr>
        <a:xfrm>
          <a:off x="0" y="0"/>
          <a:ext cx="0" cy="0"/>
          <a:chOff x="0" y="0"/>
          <a:chExt cx="0" cy="0"/>
        </a:xfrm>
      </p:grpSpPr>
      <p:sp>
        <p:nvSpPr>
          <p:cNvPr id="2510" name="Shape 2510"/>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Shift Recommendation</a:t>
            </a:r>
            <a:endParaRPr b="1">
              <a:solidFill>
                <a:srgbClr val="0B7743"/>
              </a:solidFill>
            </a:endParaRPr>
          </a:p>
        </p:txBody>
      </p:sp>
      <p:pic>
        <p:nvPicPr>
          <p:cNvPr id="2511" name="Shape 251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12" name="Shape 251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513" name="Shape 2513"/>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514" name="Shape 2514"/>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E7AE00"/>
                </a:solidFill>
                <a:latin typeface="Roboto"/>
                <a:ea typeface="Roboto"/>
                <a:cs typeface="Roboto"/>
                <a:sym typeface="Roboto"/>
              </a:rPr>
              <a:t>Overweight Aspirational Risk (e.g. concentrated stock position):</a:t>
            </a:r>
            <a:r>
              <a:rPr lang="en">
                <a:solidFill>
                  <a:schemeClr val="dk2"/>
                </a:solidFill>
                <a:latin typeface="Roboto"/>
                <a:ea typeface="Roboto"/>
                <a:cs typeface="Roboto"/>
                <a:sym typeface="Roboto"/>
              </a:rPr>
              <a:t> </a:t>
            </a:r>
            <a:r>
              <a:rPr lang="en">
                <a:latin typeface="Roboto"/>
                <a:ea typeface="Roboto"/>
                <a:cs typeface="Roboto"/>
                <a:sym typeface="Roboto"/>
              </a:rPr>
              <a:t>“There are a few things we could do, to gradually divest a portion/% of your position in &lt;&lt;XYZ Stock&gt;&gt; and add it to your Market Risk bucket (e.g. a balanced portfolio).”</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“...I think what’s really important here, and what makes our group/team a little different than most advisors is that usually when a stock broker sees a concentrated position, their eyes will light up and they will think ‘oh, I have to convince the client to sell this entire position and invest in one of my balanced portfolios’, notice that’s not what we’re doing here...we don’t say you can’t have a concentrated position in &lt;&lt;XYZ Stock&gt;&gt;, we simply say try to limit the position into an acceptable range for a &lt;&lt;Moderate&gt;&gt; Risk Allocation.”</a:t>
            </a:r>
            <a:endParaRPr>
              <a:latin typeface="Roboto"/>
              <a:ea typeface="Roboto"/>
              <a:cs typeface="Roboto"/>
              <a:sym typeface="Roboto"/>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8" name="Shape 2518"/>
        <p:cNvGrpSpPr/>
        <p:nvPr/>
      </p:nvGrpSpPr>
      <p:grpSpPr>
        <a:xfrm>
          <a:off x="0" y="0"/>
          <a:ext cx="0" cy="0"/>
          <a:chOff x="0" y="0"/>
          <a:chExt cx="0" cy="0"/>
        </a:xfrm>
      </p:grpSpPr>
      <p:sp>
        <p:nvSpPr>
          <p:cNvPr id="2519" name="Shape 2519"/>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Shift Recommendation</a:t>
            </a:r>
            <a:endParaRPr b="1">
              <a:solidFill>
                <a:srgbClr val="0B7743"/>
              </a:solidFill>
            </a:endParaRPr>
          </a:p>
        </p:txBody>
      </p:sp>
      <p:pic>
        <p:nvPicPr>
          <p:cNvPr id="2520" name="Shape 252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21" name="Shape 252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522" name="Shape 2522"/>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523" name="Shape 2523"/>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Roboto"/>
                <a:ea typeface="Roboto"/>
                <a:cs typeface="Roboto"/>
                <a:sym typeface="Roboto"/>
              </a:rPr>
              <a:t>“...again, we would never tell you to liquidate/sell your entire position overnight, we understand our clients may have  a strong affinity for a particular stock for a number of reasons, we just stress to our clients that they understand their position within this framework...that this is an Aspirational Risk asset, it’s a position where you’re trying to hit a homerun...we want our clients to understand the risk they are taking to achieve that Enhance Your Lifestyle goal.”</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“...if you want to begin to shave this position down to more of a &lt;&lt;Moderate&gt;&gt; Risk Allocation, I recommend we look to gradually divest a &lt;&lt;XYZ amount&gt;&gt; over the next year...we can do it semi annually or quarterly...sell a %, and flush the proceeds into your Market Risk bucket, and now you’re more balanced as far as Risk Allocation is concerned.”</a:t>
            </a:r>
            <a:endParaRPr>
              <a:latin typeface="Roboto"/>
              <a:ea typeface="Roboto"/>
              <a:cs typeface="Roboto"/>
              <a:sym typeface="Roboto"/>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7" name="Shape 2527"/>
        <p:cNvGrpSpPr/>
        <p:nvPr/>
      </p:nvGrpSpPr>
      <p:grpSpPr>
        <a:xfrm>
          <a:off x="0" y="0"/>
          <a:ext cx="0" cy="0"/>
          <a:chOff x="0" y="0"/>
          <a:chExt cx="0" cy="0"/>
        </a:xfrm>
      </p:grpSpPr>
      <p:sp>
        <p:nvSpPr>
          <p:cNvPr id="2528" name="Shape 2528"/>
          <p:cNvSpPr txBox="1"/>
          <p:nvPr>
            <p:ph type="title"/>
          </p:nvPr>
        </p:nvSpPr>
        <p:spPr>
          <a:xfrm>
            <a:off x="374900" y="3483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Shift Recommendation</a:t>
            </a:r>
            <a:endParaRPr b="1">
              <a:solidFill>
                <a:srgbClr val="0B7743"/>
              </a:solidFill>
            </a:endParaRPr>
          </a:p>
        </p:txBody>
      </p:sp>
      <p:pic>
        <p:nvPicPr>
          <p:cNvPr id="2529" name="Shape 252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30" name="Shape 253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531" name="Shape 2531"/>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532" name="Shape 2532"/>
          <p:cNvSpPr txBox="1"/>
          <p:nvPr/>
        </p:nvSpPr>
        <p:spPr>
          <a:xfrm>
            <a:off x="374900" y="9672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0944A1"/>
                </a:solidFill>
                <a:latin typeface="Roboto"/>
                <a:ea typeface="Roboto"/>
                <a:cs typeface="Roboto"/>
                <a:sym typeface="Roboto"/>
              </a:rPr>
              <a:t>Overweight Market RIsk (e.g. no cash savings, no variable annuity with income rider, credit liabilities):</a:t>
            </a:r>
            <a:r>
              <a:rPr lang="en">
                <a:solidFill>
                  <a:schemeClr val="dk2"/>
                </a:solidFill>
                <a:latin typeface="Roboto"/>
                <a:ea typeface="Roboto"/>
                <a:cs typeface="Roboto"/>
                <a:sym typeface="Roboto"/>
              </a:rPr>
              <a:t> </a:t>
            </a:r>
            <a:r>
              <a:rPr lang="en">
                <a:latin typeface="Roboto"/>
                <a:ea typeface="Roboto"/>
                <a:cs typeface="Roboto"/>
                <a:sym typeface="Roboto"/>
              </a:rPr>
              <a:t>“As you can see, your investments are overweight in the Market Risk bucket...our clients who typically have too much in their Market Risk bucket find themselves subject to the Emotional Roller Coaster we showed you before. Those are the clients that are most susceptible when the market is volatile...and many don’t understand why...this is the reason...they have too much in their Market Risk bucket…</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“...for example, if you knew that you had 30-40% of your entire Net Worth (pointing to the Personal Risk bucket now) in the Personal Risk category...so that even when the market is going through its ups and downs, you knew you had two years worth of cash/cash equivalents, you knew you had equity in your home, you have your pension, social security income, and an annuity with a guaranteed income benefit...once you have those types of assets built up, you’re not going to have that anxiety and urge to sell...because remember, that urge/despondency only comes at the worst time financially...you’d be selling at the market low — that’s when you should be buying.”</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6" name="Shape 376"/>
        <p:cNvGrpSpPr/>
        <p:nvPr/>
      </p:nvGrpSpPr>
      <p:grpSpPr>
        <a:xfrm>
          <a:off x="0" y="0"/>
          <a:ext cx="0" cy="0"/>
          <a:chOff x="0" y="0"/>
          <a:chExt cx="0" cy="0"/>
        </a:xfrm>
      </p:grpSpPr>
      <p:sp>
        <p:nvSpPr>
          <p:cNvPr id="377" name="Shape 377"/>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2 —</a:t>
            </a:r>
            <a:endParaRPr b="1" sz="3600">
              <a:solidFill>
                <a:srgbClr val="0D5DDF"/>
              </a:solidFill>
            </a:endParaRPr>
          </a:p>
          <a:p>
            <a:pPr indent="0" lvl="0" marL="0" rtl="0" algn="ctr">
              <a:spcBef>
                <a:spcPts val="1000"/>
              </a:spcBef>
              <a:spcAft>
                <a:spcPts val="0"/>
              </a:spcAft>
              <a:buNone/>
            </a:pPr>
            <a:r>
              <a:rPr lang="en" sz="3600">
                <a:solidFill>
                  <a:srgbClr val="000000"/>
                </a:solidFill>
              </a:rPr>
              <a:t>Identify the top 20% responsible for 80% of your production</a:t>
            </a:r>
            <a:endParaRPr sz="3600">
              <a:solidFill>
                <a:srgbClr val="000000"/>
              </a:solidFill>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6" name="Shape 2536"/>
        <p:cNvGrpSpPr/>
        <p:nvPr/>
      </p:nvGrpSpPr>
      <p:grpSpPr>
        <a:xfrm>
          <a:off x="0" y="0"/>
          <a:ext cx="0" cy="0"/>
          <a:chOff x="0" y="0"/>
          <a:chExt cx="0" cy="0"/>
        </a:xfrm>
      </p:grpSpPr>
      <p:sp>
        <p:nvSpPr>
          <p:cNvPr id="2537" name="Shape 2537"/>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Shift Recommendation</a:t>
            </a:r>
            <a:endParaRPr b="1">
              <a:solidFill>
                <a:srgbClr val="0B7743"/>
              </a:solidFill>
            </a:endParaRPr>
          </a:p>
        </p:txBody>
      </p:sp>
      <p:pic>
        <p:nvPicPr>
          <p:cNvPr id="2538" name="Shape 253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39" name="Shape 253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540" name="Shape 2540"/>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541" name="Shape 2541"/>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0944A1"/>
                </a:solidFill>
                <a:latin typeface="Roboto"/>
                <a:ea typeface="Roboto"/>
                <a:cs typeface="Roboto"/>
                <a:sym typeface="Roboto"/>
              </a:rPr>
              <a:t>Overweight Market RIsk (e.g. no cash savings, no variable annuity with income rider, credit liabilities): </a:t>
            </a:r>
            <a:r>
              <a:rPr lang="en">
                <a:latin typeface="Roboto"/>
                <a:ea typeface="Roboto"/>
                <a:cs typeface="Roboto"/>
                <a:sym typeface="Roboto"/>
              </a:rPr>
              <a:t>“...so if you wanted to make your Risk Allocation more of a Moderate profile, we could shave off &lt;&lt;$ amount&gt;&gt; and purchase a variable annuity with a guaranteed income benefit...or start to build up your emergency cash savings...or we could buy a very short duration, stable bond fund...again so that at anytime when you feel like you’re going through that emotional roller coaster, you know you have your “life vest”...you have enough money in assets that </a:t>
            </a:r>
            <a:r>
              <a:rPr i="1" lang="en">
                <a:latin typeface="Roboto"/>
                <a:ea typeface="Roboto"/>
                <a:cs typeface="Roboto"/>
                <a:sym typeface="Roboto"/>
              </a:rPr>
              <a:t>Preserve Your Lifestyle</a:t>
            </a:r>
            <a:r>
              <a:rPr lang="en">
                <a:latin typeface="Roboto"/>
                <a:ea typeface="Roboto"/>
                <a:cs typeface="Roboto"/>
                <a:sym typeface="Roboto"/>
              </a:rPr>
              <a:t>...you’ve balanced your Risk Allocation so that your basic standard of living is never in jeopardy”.</a:t>
            </a:r>
            <a:endParaRPr>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“...then your Asset Allocation would be a balanced Moderate, and your Risk Allocation would be a balanced Moderate”.</a:t>
            </a:r>
            <a:endParaRPr>
              <a:latin typeface="Roboto"/>
              <a:ea typeface="Roboto"/>
              <a:cs typeface="Roboto"/>
              <a:sym typeface="Roboto"/>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5" name="Shape 2545"/>
        <p:cNvGrpSpPr/>
        <p:nvPr/>
      </p:nvGrpSpPr>
      <p:grpSpPr>
        <a:xfrm>
          <a:off x="0" y="0"/>
          <a:ext cx="0" cy="0"/>
          <a:chOff x="0" y="0"/>
          <a:chExt cx="0" cy="0"/>
        </a:xfrm>
      </p:grpSpPr>
      <p:sp>
        <p:nvSpPr>
          <p:cNvPr id="2546" name="Shape 2546"/>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Risk Allocation Shift Recommendation</a:t>
            </a:r>
            <a:endParaRPr b="1">
              <a:solidFill>
                <a:srgbClr val="0B7743"/>
              </a:solidFill>
            </a:endParaRPr>
          </a:p>
        </p:txBody>
      </p:sp>
      <p:pic>
        <p:nvPicPr>
          <p:cNvPr id="2547" name="Shape 254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48" name="Shape 254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549" name="Shape 2549"/>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550" name="Shape 2550"/>
          <p:cNvSpPr txBox="1"/>
          <p:nvPr/>
        </p:nvSpPr>
        <p:spPr>
          <a:xfrm>
            <a:off x="451100" y="1195800"/>
            <a:ext cx="8202600" cy="220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1" lang="en">
                <a:solidFill>
                  <a:srgbClr val="0B7743"/>
                </a:solidFill>
                <a:latin typeface="Roboto"/>
                <a:ea typeface="Roboto"/>
                <a:cs typeface="Roboto"/>
                <a:sym typeface="Roboto"/>
              </a:rPr>
              <a:t>Overweight Personal Risk (e.g. large pools of uninvested cash on the sidelines):</a:t>
            </a:r>
            <a:r>
              <a:rPr b="1" lang="en">
                <a:latin typeface="Roboto"/>
                <a:ea typeface="Roboto"/>
                <a:cs typeface="Roboto"/>
                <a:sym typeface="Roboto"/>
              </a:rPr>
              <a:t> </a:t>
            </a:r>
            <a:r>
              <a:rPr lang="en">
                <a:latin typeface="Roboto"/>
                <a:ea typeface="Roboto"/>
                <a:cs typeface="Roboto"/>
                <a:sym typeface="Roboto"/>
              </a:rPr>
              <a:t>“...effectively guaranteeing yourself a loss with inflation and interest rates at historic lows…” (note: here I could offer the alternative of a short duration or strategic fixed income fund...you could add a portion of this cash to their customized portfolio with their SMA manager with instruction to keep it in US Treasuries, etc. thus keeping that portion in the Personal Risk category for this statement purposes, but the assets are functionally held with their balanced portfolio manager).</a:t>
            </a:r>
            <a:endParaRPr>
              <a:solidFill>
                <a:schemeClr val="dk2"/>
              </a:solidFill>
              <a:latin typeface="Roboto"/>
              <a:ea typeface="Roboto"/>
              <a:cs typeface="Roboto"/>
              <a:sym typeface="Roboto"/>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54" name="Shape 2554"/>
        <p:cNvGrpSpPr/>
        <p:nvPr/>
      </p:nvGrpSpPr>
      <p:grpSpPr>
        <a:xfrm>
          <a:off x="0" y="0"/>
          <a:ext cx="0" cy="0"/>
          <a:chOff x="0" y="0"/>
          <a:chExt cx="0" cy="0"/>
        </a:xfrm>
      </p:grpSpPr>
      <p:sp>
        <p:nvSpPr>
          <p:cNvPr id="2555" name="Shape 2555"/>
          <p:cNvSpPr txBox="1"/>
          <p:nvPr>
            <p:ph type="title"/>
          </p:nvPr>
        </p:nvSpPr>
        <p:spPr>
          <a:xfrm>
            <a:off x="369500" y="2304747"/>
            <a:ext cx="8222100" cy="83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600">
                <a:solidFill>
                  <a:srgbClr val="000000"/>
                </a:solidFill>
              </a:rPr>
              <a:t>Organic Growth Trifecta™ Part 2 —</a:t>
            </a:r>
            <a:endParaRPr b="1" sz="3600">
              <a:solidFill>
                <a:srgbClr val="000000"/>
              </a:solidFill>
            </a:endParaRPr>
          </a:p>
          <a:p>
            <a:pPr indent="0" lvl="0" marL="0" rtl="0">
              <a:spcBef>
                <a:spcPts val="0"/>
              </a:spcBef>
              <a:spcAft>
                <a:spcPts val="0"/>
              </a:spcAft>
              <a:buNone/>
            </a:pPr>
            <a:r>
              <a:rPr lang="en" sz="3600">
                <a:solidFill>
                  <a:srgbClr val="000000"/>
                </a:solidFill>
              </a:rPr>
              <a:t>Goals-Based Planning</a:t>
            </a:r>
            <a:endParaRPr sz="3600">
              <a:solidFill>
                <a:srgbClr val="000000"/>
              </a:solidFill>
            </a:endParaRPr>
          </a:p>
        </p:txBody>
      </p:sp>
      <p:pic>
        <p:nvPicPr>
          <p:cNvPr id="2556" name="Shape 255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57" name="Shape 255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Open Sans"/>
                <a:ea typeface="Open Sans"/>
                <a:cs typeface="Open Sans"/>
                <a:sym typeface="Open Sans"/>
              </a:rPr>
              <a:t>Rocket Advisor</a:t>
            </a:r>
            <a:endParaRPr sz="1800">
              <a:latin typeface="Open Sans"/>
              <a:ea typeface="Open Sans"/>
              <a:cs typeface="Open Sans"/>
              <a:sym typeface="Open Sans"/>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1" name="Shape 2561"/>
        <p:cNvGrpSpPr/>
        <p:nvPr/>
      </p:nvGrpSpPr>
      <p:grpSpPr>
        <a:xfrm>
          <a:off x="0" y="0"/>
          <a:ext cx="0" cy="0"/>
          <a:chOff x="0" y="0"/>
          <a:chExt cx="0" cy="0"/>
        </a:xfrm>
      </p:grpSpPr>
      <p:sp>
        <p:nvSpPr>
          <p:cNvPr id="2562" name="Shape 2562"/>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Goals-Based Planning Meeting Overview</a:t>
            </a:r>
            <a:endParaRPr sz="2400">
              <a:solidFill>
                <a:srgbClr val="0B7743"/>
              </a:solidFill>
            </a:endParaRPr>
          </a:p>
          <a:p>
            <a:pPr indent="0" lvl="0" marL="0" rtl="0" algn="just">
              <a:spcBef>
                <a:spcPts val="0"/>
              </a:spcBef>
              <a:spcAft>
                <a:spcPts val="0"/>
              </a:spcAft>
              <a:buNone/>
            </a:pPr>
            <a:r>
              <a:t/>
            </a:r>
            <a:endParaRPr sz="1800">
              <a:solidFill>
                <a:srgbClr val="0B7743"/>
              </a:solidFill>
            </a:endParaRPr>
          </a:p>
          <a:p>
            <a:pPr indent="0" lvl="0" marL="0" rtl="0" algn="just">
              <a:spcBef>
                <a:spcPts val="0"/>
              </a:spcBef>
              <a:spcAft>
                <a:spcPts val="0"/>
              </a:spcAft>
              <a:buNone/>
            </a:pPr>
            <a:r>
              <a:rPr lang="en" sz="1400">
                <a:solidFill>
                  <a:srgbClr val="000000"/>
                </a:solidFill>
              </a:rPr>
              <a:t>Here are the key exhibits of the goals-based planning meeting. Each topic should be tackled sequentially during your actual in-person or WebEx meeting:</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b="1" lang="en" sz="1400">
                <a:solidFill>
                  <a:srgbClr val="000000"/>
                </a:solidFill>
              </a:rPr>
              <a:t>Net Worth Statement </a:t>
            </a:r>
            <a:r>
              <a:rPr lang="en" sz="1400">
                <a:solidFill>
                  <a:srgbClr val="000000"/>
                </a:solidFill>
              </a:rPr>
              <a:t>— Confirming Client Assets</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b="1" lang="en" sz="1400">
                <a:solidFill>
                  <a:srgbClr val="000000"/>
                </a:solidFill>
              </a:rPr>
              <a:t>Transition To Results</a:t>
            </a:r>
            <a:r>
              <a:rPr lang="en" sz="1400">
                <a:solidFill>
                  <a:srgbClr val="000000"/>
                </a:solidFill>
              </a:rPr>
              <a:t> — Confirm Client Goals + Incomes Source</a:t>
            </a:r>
            <a:endParaRPr sz="1400">
              <a:solidFill>
                <a:srgbClr val="000000"/>
              </a:solidFill>
            </a:endParaRPr>
          </a:p>
          <a:p>
            <a:pPr indent="-317500" lvl="0" marL="457200" rtl="0" algn="just">
              <a:lnSpc>
                <a:spcPct val="115000"/>
              </a:lnSpc>
              <a:spcBef>
                <a:spcPts val="0"/>
              </a:spcBef>
              <a:spcAft>
                <a:spcPts val="0"/>
              </a:spcAft>
              <a:buClr>
                <a:srgbClr val="000000"/>
              </a:buClr>
              <a:buSzPts val="1400"/>
              <a:buFont typeface="Arial"/>
              <a:buAutoNum type="arabicPeriod"/>
            </a:pPr>
            <a:r>
              <a:rPr b="1" lang="en" sz="1400">
                <a:solidFill>
                  <a:srgbClr val="000000"/>
                </a:solidFill>
              </a:rPr>
              <a:t>Preview Monte Carlo Outcome</a:t>
            </a:r>
            <a:endParaRPr b="1"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b="1" lang="en" sz="1400">
                <a:solidFill>
                  <a:srgbClr val="000000"/>
                </a:solidFill>
              </a:rPr>
              <a:t>Explaining Monte Carlo</a:t>
            </a:r>
            <a:r>
              <a:rPr lang="en" sz="1400">
                <a:solidFill>
                  <a:srgbClr val="000000"/>
                </a:solidFill>
              </a:rPr>
              <a:t> </a:t>
            </a:r>
            <a:r>
              <a:rPr b="1" lang="en" sz="1400">
                <a:solidFill>
                  <a:srgbClr val="000000"/>
                </a:solidFill>
              </a:rPr>
              <a:t>Analysis </a:t>
            </a:r>
            <a:r>
              <a:rPr lang="en" sz="1400">
                <a:solidFill>
                  <a:srgbClr val="000000"/>
                </a:solidFill>
              </a:rPr>
              <a:t>— Probability of Success</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b="1" lang="en" sz="1400">
                <a:solidFill>
                  <a:srgbClr val="000000"/>
                </a:solidFill>
              </a:rPr>
              <a:t>Cash Flow Summary</a:t>
            </a:r>
            <a:r>
              <a:rPr lang="en" sz="1400">
                <a:solidFill>
                  <a:srgbClr val="000000"/>
                </a:solidFill>
              </a:rPr>
              <a:t> — Sequence of Returns </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b="1" lang="en" sz="1400">
                <a:solidFill>
                  <a:srgbClr val="000000"/>
                </a:solidFill>
              </a:rPr>
              <a:t>Cash Flow Summary</a:t>
            </a:r>
            <a:r>
              <a:rPr lang="en" sz="1400">
                <a:solidFill>
                  <a:srgbClr val="000000"/>
                </a:solidFill>
              </a:rPr>
              <a:t> — Important Milestones To Highlight + Talking Points</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b="1" lang="en" sz="1400">
                <a:solidFill>
                  <a:srgbClr val="000000"/>
                </a:solidFill>
              </a:rPr>
              <a:t>Next Level Mastery</a:t>
            </a:r>
            <a:r>
              <a:rPr lang="en" sz="1400">
                <a:solidFill>
                  <a:srgbClr val="000000"/>
                </a:solidFill>
              </a:rPr>
              <a:t> — $ Amount To % Probability</a:t>
            </a:r>
            <a:endParaRPr sz="1400">
              <a:solidFill>
                <a:srgbClr val="000000"/>
              </a:solidFill>
            </a:endParaRPr>
          </a:p>
        </p:txBody>
      </p:sp>
      <p:pic>
        <p:nvPicPr>
          <p:cNvPr id="2563" name="Shape 256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64" name="Shape 256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8" name="Shape 2568"/>
        <p:cNvGrpSpPr/>
        <p:nvPr/>
      </p:nvGrpSpPr>
      <p:grpSpPr>
        <a:xfrm>
          <a:off x="0" y="0"/>
          <a:ext cx="0" cy="0"/>
          <a:chOff x="0" y="0"/>
          <a:chExt cx="0" cy="0"/>
        </a:xfrm>
      </p:grpSpPr>
      <p:sp>
        <p:nvSpPr>
          <p:cNvPr id="2569" name="Shape 2569"/>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 1 —</a:t>
            </a:r>
            <a:endParaRPr b="1" sz="3600">
              <a:solidFill>
                <a:srgbClr val="0B7743"/>
              </a:solidFill>
            </a:endParaRPr>
          </a:p>
          <a:p>
            <a:pPr indent="0" lvl="0" marL="0" rtl="0" algn="ctr">
              <a:spcBef>
                <a:spcPts val="0"/>
              </a:spcBef>
              <a:spcAft>
                <a:spcPts val="0"/>
              </a:spcAft>
              <a:buNone/>
            </a:pPr>
            <a:r>
              <a:rPr lang="en" sz="3600">
                <a:solidFill>
                  <a:srgbClr val="000000"/>
                </a:solidFill>
              </a:rPr>
              <a:t>Present Net Worth Statement</a:t>
            </a:r>
            <a:endParaRPr sz="3600">
              <a:solidFill>
                <a:srgbClr val="000000"/>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73" name="Shape 2573"/>
        <p:cNvGrpSpPr/>
        <p:nvPr/>
      </p:nvGrpSpPr>
      <p:grpSpPr>
        <a:xfrm>
          <a:off x="0" y="0"/>
          <a:ext cx="0" cy="0"/>
          <a:chOff x="0" y="0"/>
          <a:chExt cx="0" cy="0"/>
        </a:xfrm>
      </p:grpSpPr>
      <p:sp>
        <p:nvSpPr>
          <p:cNvPr id="2574" name="Shape 2574"/>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Present Net Worth Statement</a:t>
            </a:r>
            <a:endParaRPr sz="2400">
              <a:solidFill>
                <a:srgbClr val="0B7743"/>
              </a:solidFill>
            </a:endParaRPr>
          </a:p>
          <a:p>
            <a:pPr indent="0" lvl="0" marL="0" rtl="0" algn="just">
              <a:lnSpc>
                <a:spcPct val="115000"/>
              </a:lnSpc>
              <a:spcBef>
                <a:spcPts val="0"/>
              </a:spcBef>
              <a:spcAft>
                <a:spcPts val="0"/>
              </a:spcAft>
              <a:buNone/>
            </a:pPr>
            <a:r>
              <a:t/>
            </a:r>
            <a:endParaRPr sz="1800">
              <a:solidFill>
                <a:srgbClr val="0B7743"/>
              </a:solidFill>
            </a:endParaRPr>
          </a:p>
          <a:p>
            <a:pPr indent="-317500" lvl="0" marL="457200" rtl="0" algn="just">
              <a:lnSpc>
                <a:spcPct val="115000"/>
              </a:lnSpc>
              <a:spcBef>
                <a:spcPts val="0"/>
              </a:spcBef>
              <a:spcAft>
                <a:spcPts val="0"/>
              </a:spcAft>
              <a:buClr>
                <a:srgbClr val="000000"/>
              </a:buClr>
              <a:buSzPts val="1400"/>
              <a:buChar char="➔"/>
            </a:pPr>
            <a:r>
              <a:rPr b="1" lang="en" sz="1400">
                <a:solidFill>
                  <a:srgbClr val="000000"/>
                </a:solidFill>
                <a:highlight>
                  <a:srgbClr val="FFE599"/>
                </a:highlight>
              </a:rPr>
              <a:t>Remember the Net Worth Statement is the first opportunity to confirm all data from the Client Interview conducted by your Strategic Planner.</a:t>
            </a:r>
            <a:r>
              <a:rPr lang="en" sz="1400">
                <a:solidFill>
                  <a:srgbClr val="000000"/>
                </a:solidFill>
              </a:rPr>
              <a:t> Whether you’re conducting this meeting in-person or via WebEx, make sure your Strategic Planner is present and available to quickly make any corrections and to generate a new report if necessary. We would like to think our team members are perfect, but sometimes mistakes are made; best be prepared for them.</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We don’t spend much time on the Net Worth Statement but this is an important tool and demonstration many high-net-worth clients are not used to experiencing. It demonstrates a high level of organization on the part of your team — you’ve consolidated their entire financial net worth down to one page of paper.</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Stress that at any time, this document can be used an estate planning documents with your internal estate planning specialists or the client’s attorney.</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A Net Worth Statement sample and template are provided for your team on the following pages. The template is fully editable and customizable for your team.</a:t>
            </a:r>
            <a:endParaRPr sz="1400">
              <a:solidFill>
                <a:srgbClr val="000000"/>
              </a:solidFill>
            </a:endParaRPr>
          </a:p>
        </p:txBody>
      </p:sp>
      <p:pic>
        <p:nvPicPr>
          <p:cNvPr id="2575" name="Shape 257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576" name="Shape 257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0" name="Shape 2580"/>
        <p:cNvGrpSpPr/>
        <p:nvPr/>
      </p:nvGrpSpPr>
      <p:grpSpPr>
        <a:xfrm>
          <a:off x="0" y="0"/>
          <a:ext cx="0" cy="0"/>
          <a:chOff x="0" y="0"/>
          <a:chExt cx="0" cy="0"/>
        </a:xfrm>
      </p:grpSpPr>
      <p:sp>
        <p:nvSpPr>
          <p:cNvPr id="2581" name="Shape 2581"/>
          <p:cNvSpPr txBox="1"/>
          <p:nvPr>
            <p:ph type="title"/>
          </p:nvPr>
        </p:nvSpPr>
        <p:spPr>
          <a:xfrm>
            <a:off x="493350" y="269575"/>
            <a:ext cx="3851400" cy="471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000000"/>
                </a:solidFill>
              </a:rPr>
              <a:t>[Sample] — Net Worth Statement For [Client Family]</a:t>
            </a:r>
            <a:endParaRPr b="1" sz="1200">
              <a:solidFill>
                <a:srgbClr val="000000"/>
              </a:solidFill>
            </a:endParaRPr>
          </a:p>
        </p:txBody>
      </p:sp>
      <p:grpSp>
        <p:nvGrpSpPr>
          <p:cNvPr id="2582" name="Shape 2582"/>
          <p:cNvGrpSpPr/>
          <p:nvPr/>
        </p:nvGrpSpPr>
        <p:grpSpPr>
          <a:xfrm>
            <a:off x="569775" y="741401"/>
            <a:ext cx="7962367" cy="3663651"/>
            <a:chOff x="0" y="2295575"/>
            <a:chExt cx="2286000" cy="2837400"/>
          </a:xfrm>
        </p:grpSpPr>
        <p:cxnSp>
          <p:nvCxnSpPr>
            <p:cNvPr id="2583" name="Shape 2583"/>
            <p:cNvCxnSpPr/>
            <p:nvPr/>
          </p:nvCxnSpPr>
          <p:spPr>
            <a:xfrm>
              <a:off x="2286000" y="2295575"/>
              <a:ext cx="0" cy="2837400"/>
            </a:xfrm>
            <a:prstGeom prst="straightConnector1">
              <a:avLst/>
            </a:prstGeom>
            <a:noFill/>
            <a:ln cap="flat" cmpd="sng" w="9525">
              <a:solidFill>
                <a:schemeClr val="dk2"/>
              </a:solidFill>
              <a:prstDash val="dot"/>
              <a:round/>
              <a:headEnd len="med" w="med" type="none"/>
              <a:tailEnd len="med" w="med" type="none"/>
            </a:ln>
          </p:spPr>
        </p:cxnSp>
        <p:grpSp>
          <p:nvGrpSpPr>
            <p:cNvPr id="2584" name="Shape 2584"/>
            <p:cNvGrpSpPr/>
            <p:nvPr/>
          </p:nvGrpSpPr>
          <p:grpSpPr>
            <a:xfrm>
              <a:off x="0" y="2295575"/>
              <a:ext cx="2286000" cy="2832121"/>
              <a:chOff x="0" y="2295575"/>
              <a:chExt cx="2286000" cy="2832121"/>
            </a:xfrm>
          </p:grpSpPr>
          <p:sp>
            <p:nvSpPr>
              <p:cNvPr id="2585" name="Shape 2585"/>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586" name="Shape 2586"/>
              <p:cNvSpPr/>
              <p:nvPr/>
            </p:nvSpPr>
            <p:spPr>
              <a:xfrm>
                <a:off x="0" y="5117196"/>
                <a:ext cx="2286000" cy="10500"/>
              </a:xfrm>
              <a:prstGeom prst="rect">
                <a:avLst/>
              </a:prstGeom>
              <a:solidFill>
                <a:srgbClr val="0856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587" name="Shape 2587"/>
          <p:cNvSpPr txBox="1"/>
          <p:nvPr/>
        </p:nvSpPr>
        <p:spPr>
          <a:xfrm>
            <a:off x="1064261" y="886548"/>
            <a:ext cx="22560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Personal Assets</a:t>
            </a:r>
            <a:endParaRPr b="1" sz="1000">
              <a:latin typeface="Roboto"/>
              <a:ea typeface="Roboto"/>
              <a:cs typeface="Roboto"/>
              <a:sym typeface="Roboto"/>
            </a:endParaRPr>
          </a:p>
        </p:txBody>
      </p:sp>
      <p:sp>
        <p:nvSpPr>
          <p:cNvPr id="2588" name="Shape 2588"/>
          <p:cNvSpPr txBox="1"/>
          <p:nvPr/>
        </p:nvSpPr>
        <p:spPr>
          <a:xfrm>
            <a:off x="1087896" y="1166020"/>
            <a:ext cx="13359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7878 Sunset Blvd.</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Investment Real Estate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Personal Assets</a:t>
            </a:r>
            <a:endParaRPr b="1" sz="700">
              <a:latin typeface="Roboto"/>
              <a:ea typeface="Roboto"/>
              <a:cs typeface="Roboto"/>
              <a:sym typeface="Roboto"/>
            </a:endParaRPr>
          </a:p>
        </p:txBody>
      </p:sp>
      <p:sp>
        <p:nvSpPr>
          <p:cNvPr id="2589" name="Shape 2589"/>
          <p:cNvSpPr txBox="1"/>
          <p:nvPr/>
        </p:nvSpPr>
        <p:spPr>
          <a:xfrm>
            <a:off x="2975416" y="1166020"/>
            <a:ext cx="13359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$1,500,000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$400,000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$1,900,000</a:t>
            </a:r>
            <a:endParaRPr b="1" sz="700">
              <a:latin typeface="Roboto"/>
              <a:ea typeface="Roboto"/>
              <a:cs typeface="Roboto"/>
              <a:sym typeface="Roboto"/>
            </a:endParaRPr>
          </a:p>
        </p:txBody>
      </p:sp>
      <p:sp>
        <p:nvSpPr>
          <p:cNvPr id="2590" name="Shape 2590"/>
          <p:cNvSpPr txBox="1"/>
          <p:nvPr/>
        </p:nvSpPr>
        <p:spPr>
          <a:xfrm>
            <a:off x="1010233" y="1761695"/>
            <a:ext cx="23841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Investment Assets</a:t>
            </a:r>
            <a:endParaRPr b="1" sz="1000">
              <a:latin typeface="Roboto"/>
              <a:ea typeface="Roboto"/>
              <a:cs typeface="Roboto"/>
              <a:sym typeface="Roboto"/>
            </a:endParaRPr>
          </a:p>
        </p:txBody>
      </p:sp>
      <p:sp>
        <p:nvSpPr>
          <p:cNvPr id="2591" name="Shape 2591"/>
          <p:cNvSpPr txBox="1"/>
          <p:nvPr/>
        </p:nvSpPr>
        <p:spPr>
          <a:xfrm>
            <a:off x="1087897" y="2041170"/>
            <a:ext cx="1777500" cy="1207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700">
                <a:highlight>
                  <a:srgbClr val="FFD966"/>
                </a:highlight>
                <a:latin typeface="Roboto"/>
                <a:ea typeface="Roboto"/>
                <a:cs typeface="Roboto"/>
                <a:sym typeface="Roboto"/>
              </a:rPr>
              <a:t>Portfolio Assets</a:t>
            </a:r>
            <a:endParaRPr b="1" sz="700">
              <a:highlight>
                <a:srgbClr val="FFD966"/>
              </a:highlight>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Equity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Concentrated Stock</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Fixed Income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Cash Equivalents</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Portfolio Assets</a:t>
            </a:r>
            <a:endParaRPr b="1" sz="700">
              <a:latin typeface="Roboto"/>
              <a:ea typeface="Roboto"/>
              <a:cs typeface="Roboto"/>
              <a:sym typeface="Roboto"/>
            </a:endParaRPr>
          </a:p>
        </p:txBody>
      </p:sp>
      <p:sp>
        <p:nvSpPr>
          <p:cNvPr id="2592" name="Shape 2592"/>
          <p:cNvSpPr txBox="1"/>
          <p:nvPr/>
        </p:nvSpPr>
        <p:spPr>
          <a:xfrm>
            <a:off x="2975416" y="2041169"/>
            <a:ext cx="1335900" cy="1293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$1,500,000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$1,250,000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$350,000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$150,000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$3,250,000</a:t>
            </a:r>
            <a:endParaRPr b="1" sz="700">
              <a:latin typeface="Roboto"/>
              <a:ea typeface="Roboto"/>
              <a:cs typeface="Roboto"/>
              <a:sym typeface="Roboto"/>
            </a:endParaRPr>
          </a:p>
        </p:txBody>
      </p:sp>
      <p:cxnSp>
        <p:nvCxnSpPr>
          <p:cNvPr id="2593" name="Shape 2593"/>
          <p:cNvCxnSpPr/>
          <p:nvPr/>
        </p:nvCxnSpPr>
        <p:spPr>
          <a:xfrm>
            <a:off x="571663" y="741477"/>
            <a:ext cx="0" cy="3663900"/>
          </a:xfrm>
          <a:prstGeom prst="straightConnector1">
            <a:avLst/>
          </a:prstGeom>
          <a:noFill/>
          <a:ln cap="flat" cmpd="sng" w="9525">
            <a:solidFill>
              <a:schemeClr val="dk2"/>
            </a:solidFill>
            <a:prstDash val="dot"/>
            <a:round/>
            <a:headEnd len="med" w="med" type="none"/>
            <a:tailEnd len="med" w="med" type="none"/>
          </a:ln>
        </p:spPr>
      </p:cxnSp>
      <p:sp>
        <p:nvSpPr>
          <p:cNvPr id="2594" name="Shape 2594"/>
          <p:cNvSpPr txBox="1"/>
          <p:nvPr/>
        </p:nvSpPr>
        <p:spPr>
          <a:xfrm>
            <a:off x="1087897" y="3137312"/>
            <a:ext cx="1664100" cy="1207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700">
                <a:highlight>
                  <a:srgbClr val="FFD966"/>
                </a:highlight>
                <a:latin typeface="Roboto"/>
                <a:ea typeface="Roboto"/>
                <a:cs typeface="Roboto"/>
                <a:sym typeface="Roboto"/>
              </a:rPr>
              <a:t>Retirement Assets</a:t>
            </a:r>
            <a:endParaRPr b="1" sz="700">
              <a:highlight>
                <a:srgbClr val="FFD966"/>
              </a:highlight>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Equity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Concentrated Stock</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Fixed Income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Retirement Assets</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Investment Assets</a:t>
            </a:r>
            <a:endParaRPr b="1" sz="700">
              <a:latin typeface="Roboto"/>
              <a:ea typeface="Roboto"/>
              <a:cs typeface="Roboto"/>
              <a:sym typeface="Roboto"/>
            </a:endParaRPr>
          </a:p>
        </p:txBody>
      </p:sp>
      <p:sp>
        <p:nvSpPr>
          <p:cNvPr id="2595" name="Shape 2595"/>
          <p:cNvSpPr txBox="1"/>
          <p:nvPr/>
        </p:nvSpPr>
        <p:spPr>
          <a:xfrm>
            <a:off x="2956677" y="3305325"/>
            <a:ext cx="1335900" cy="1293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$1,500,000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$1,250,000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$350,000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$150,000</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$3,250,000</a:t>
            </a:r>
            <a:endParaRPr b="1" sz="700">
              <a:latin typeface="Roboto"/>
              <a:ea typeface="Roboto"/>
              <a:cs typeface="Roboto"/>
              <a:sym typeface="Roboto"/>
            </a:endParaRPr>
          </a:p>
        </p:txBody>
      </p:sp>
      <p:sp>
        <p:nvSpPr>
          <p:cNvPr id="2596" name="Shape 2596"/>
          <p:cNvSpPr txBox="1"/>
          <p:nvPr/>
        </p:nvSpPr>
        <p:spPr>
          <a:xfrm>
            <a:off x="5102710" y="886548"/>
            <a:ext cx="22560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Other Assets</a:t>
            </a:r>
            <a:endParaRPr b="1" sz="1000">
              <a:latin typeface="Roboto"/>
              <a:ea typeface="Roboto"/>
              <a:cs typeface="Roboto"/>
              <a:sym typeface="Roboto"/>
            </a:endParaRPr>
          </a:p>
        </p:txBody>
      </p:sp>
      <p:sp>
        <p:nvSpPr>
          <p:cNvPr id="2597" name="Shape 2597"/>
          <p:cNvSpPr txBox="1"/>
          <p:nvPr/>
        </p:nvSpPr>
        <p:spPr>
          <a:xfrm>
            <a:off x="5122348" y="1166020"/>
            <a:ext cx="16641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     Employee Stock Options</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Other Assets</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Assets</a:t>
            </a:r>
            <a:endParaRPr b="1" sz="700">
              <a:latin typeface="Roboto"/>
              <a:ea typeface="Roboto"/>
              <a:cs typeface="Roboto"/>
              <a:sym typeface="Roboto"/>
            </a:endParaRPr>
          </a:p>
        </p:txBody>
      </p:sp>
      <p:sp>
        <p:nvSpPr>
          <p:cNvPr id="2598" name="Shape 2598"/>
          <p:cNvSpPr txBox="1"/>
          <p:nvPr/>
        </p:nvSpPr>
        <p:spPr>
          <a:xfrm>
            <a:off x="7174000" y="1166020"/>
            <a:ext cx="13359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$100,000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$100,000</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$5,500,000</a:t>
            </a:r>
            <a:endParaRPr b="1" sz="700">
              <a:latin typeface="Roboto"/>
              <a:ea typeface="Roboto"/>
              <a:cs typeface="Roboto"/>
              <a:sym typeface="Roboto"/>
            </a:endParaRPr>
          </a:p>
        </p:txBody>
      </p:sp>
      <p:sp>
        <p:nvSpPr>
          <p:cNvPr id="2599" name="Shape 2599"/>
          <p:cNvSpPr txBox="1"/>
          <p:nvPr/>
        </p:nvSpPr>
        <p:spPr>
          <a:xfrm>
            <a:off x="5122347" y="1800945"/>
            <a:ext cx="23841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Liabilities</a:t>
            </a:r>
            <a:endParaRPr b="1" sz="1000">
              <a:latin typeface="Roboto"/>
              <a:ea typeface="Roboto"/>
              <a:cs typeface="Roboto"/>
              <a:sym typeface="Roboto"/>
            </a:endParaRPr>
          </a:p>
        </p:txBody>
      </p:sp>
      <p:sp>
        <p:nvSpPr>
          <p:cNvPr id="2600" name="Shape 2600"/>
          <p:cNvSpPr txBox="1"/>
          <p:nvPr/>
        </p:nvSpPr>
        <p:spPr>
          <a:xfrm>
            <a:off x="5122348" y="2080420"/>
            <a:ext cx="2007300" cy="1377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Mortgage On Primary Residence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(5.5% Adjustable Rate)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Mortgage On Investment Real Estate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(7.5% Adjustable Rate)</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Liabilities</a:t>
            </a:r>
            <a:endParaRPr b="1" sz="700">
              <a:latin typeface="Roboto"/>
              <a:ea typeface="Roboto"/>
              <a:cs typeface="Roboto"/>
              <a:sym typeface="Roboto"/>
            </a:endParaRPr>
          </a:p>
        </p:txBody>
      </p:sp>
      <p:sp>
        <p:nvSpPr>
          <p:cNvPr id="2601" name="Shape 2601"/>
          <p:cNvSpPr txBox="1"/>
          <p:nvPr/>
        </p:nvSpPr>
        <p:spPr>
          <a:xfrm>
            <a:off x="7174001" y="2080420"/>
            <a:ext cx="1335900" cy="1330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$700,000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$30,000</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$1,000,000</a:t>
            </a:r>
            <a:endParaRPr b="1" sz="700">
              <a:latin typeface="Roboto"/>
              <a:ea typeface="Roboto"/>
              <a:cs typeface="Roboto"/>
              <a:sym typeface="Roboto"/>
            </a:endParaRPr>
          </a:p>
        </p:txBody>
      </p:sp>
      <p:sp>
        <p:nvSpPr>
          <p:cNvPr id="2602" name="Shape 2602"/>
          <p:cNvSpPr txBox="1"/>
          <p:nvPr/>
        </p:nvSpPr>
        <p:spPr>
          <a:xfrm>
            <a:off x="5122348" y="3882844"/>
            <a:ext cx="2007300" cy="279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1000">
                <a:highlight>
                  <a:srgbClr val="FFD966"/>
                </a:highlight>
                <a:latin typeface="Roboto"/>
                <a:ea typeface="Roboto"/>
                <a:cs typeface="Roboto"/>
                <a:sym typeface="Roboto"/>
              </a:rPr>
              <a:t>Total Net Worth</a:t>
            </a:r>
            <a:endParaRPr b="1" sz="1000">
              <a:highlight>
                <a:srgbClr val="FFD966"/>
              </a:highlight>
              <a:latin typeface="Roboto"/>
              <a:ea typeface="Roboto"/>
              <a:cs typeface="Roboto"/>
              <a:sym typeface="Roboto"/>
            </a:endParaRPr>
          </a:p>
        </p:txBody>
      </p:sp>
      <p:sp>
        <p:nvSpPr>
          <p:cNvPr id="2603" name="Shape 2603"/>
          <p:cNvSpPr txBox="1"/>
          <p:nvPr/>
        </p:nvSpPr>
        <p:spPr>
          <a:xfrm>
            <a:off x="7174001" y="3882844"/>
            <a:ext cx="1335900" cy="336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1000">
                <a:highlight>
                  <a:srgbClr val="FFD966"/>
                </a:highlight>
                <a:latin typeface="Roboto"/>
                <a:ea typeface="Roboto"/>
                <a:cs typeface="Roboto"/>
                <a:sym typeface="Roboto"/>
              </a:rPr>
              <a:t>$4,500,000</a:t>
            </a:r>
            <a:endParaRPr b="1" sz="1000">
              <a:highlight>
                <a:srgbClr val="FFD966"/>
              </a:highlight>
              <a:latin typeface="Roboto"/>
              <a:ea typeface="Roboto"/>
              <a:cs typeface="Roboto"/>
              <a:sym typeface="Roboto"/>
            </a:endParaRPr>
          </a:p>
        </p:txBody>
      </p:sp>
      <p:cxnSp>
        <p:nvCxnSpPr>
          <p:cNvPr id="2604" name="Shape 2604"/>
          <p:cNvCxnSpPr/>
          <p:nvPr/>
        </p:nvCxnSpPr>
        <p:spPr>
          <a:xfrm>
            <a:off x="4502831" y="1016598"/>
            <a:ext cx="0" cy="3061800"/>
          </a:xfrm>
          <a:prstGeom prst="straightConnector1">
            <a:avLst/>
          </a:prstGeom>
          <a:noFill/>
          <a:ln cap="flat" cmpd="sng" w="9525">
            <a:solidFill>
              <a:schemeClr val="dk2"/>
            </a:solidFill>
            <a:prstDash val="solid"/>
            <a:round/>
            <a:headEnd len="lg" w="lg" type="none"/>
            <a:tailEnd len="lg" w="lg" type="none"/>
          </a:ln>
        </p:spPr>
      </p:cxnSp>
      <p:cxnSp>
        <p:nvCxnSpPr>
          <p:cNvPr id="2605" name="Shape 2605"/>
          <p:cNvCxnSpPr/>
          <p:nvPr/>
        </p:nvCxnSpPr>
        <p:spPr>
          <a:xfrm>
            <a:off x="815477" y="1779049"/>
            <a:ext cx="3182100" cy="0"/>
          </a:xfrm>
          <a:prstGeom prst="straightConnector1">
            <a:avLst/>
          </a:prstGeom>
          <a:noFill/>
          <a:ln cap="flat" cmpd="sng" w="9525">
            <a:solidFill>
              <a:srgbClr val="000000"/>
            </a:solidFill>
            <a:prstDash val="solid"/>
            <a:round/>
            <a:headEnd len="lg" w="lg" type="none"/>
            <a:tailEnd len="lg" w="lg" type="none"/>
          </a:ln>
        </p:spPr>
      </p:cxnSp>
      <p:cxnSp>
        <p:nvCxnSpPr>
          <p:cNvPr id="2606" name="Shape 2606"/>
          <p:cNvCxnSpPr/>
          <p:nvPr/>
        </p:nvCxnSpPr>
        <p:spPr>
          <a:xfrm>
            <a:off x="815477" y="3150649"/>
            <a:ext cx="3182100" cy="0"/>
          </a:xfrm>
          <a:prstGeom prst="straightConnector1">
            <a:avLst/>
          </a:prstGeom>
          <a:noFill/>
          <a:ln cap="flat" cmpd="sng" w="9525">
            <a:solidFill>
              <a:srgbClr val="000000"/>
            </a:solidFill>
            <a:prstDash val="solid"/>
            <a:round/>
            <a:headEnd len="lg" w="lg" type="none"/>
            <a:tailEnd len="lg" w="lg" type="none"/>
          </a:ln>
        </p:spPr>
      </p:cxnSp>
      <p:cxnSp>
        <p:nvCxnSpPr>
          <p:cNvPr id="2607" name="Shape 2607"/>
          <p:cNvCxnSpPr/>
          <p:nvPr/>
        </p:nvCxnSpPr>
        <p:spPr>
          <a:xfrm>
            <a:off x="4931588" y="1779049"/>
            <a:ext cx="3182100" cy="0"/>
          </a:xfrm>
          <a:prstGeom prst="straightConnector1">
            <a:avLst/>
          </a:prstGeom>
          <a:noFill/>
          <a:ln cap="flat" cmpd="sng" w="9525">
            <a:solidFill>
              <a:srgbClr val="000000"/>
            </a:solidFill>
            <a:prstDash val="solid"/>
            <a:round/>
            <a:headEnd len="lg" w="lg" type="none"/>
            <a:tailEnd len="lg" w="lg" type="none"/>
          </a:ln>
        </p:spPr>
      </p:cxnSp>
      <p:cxnSp>
        <p:nvCxnSpPr>
          <p:cNvPr id="2608" name="Shape 2608"/>
          <p:cNvCxnSpPr/>
          <p:nvPr/>
        </p:nvCxnSpPr>
        <p:spPr>
          <a:xfrm>
            <a:off x="4931588" y="3150649"/>
            <a:ext cx="3182100" cy="0"/>
          </a:xfrm>
          <a:prstGeom prst="straightConnector1">
            <a:avLst/>
          </a:prstGeom>
          <a:noFill/>
          <a:ln cap="flat" cmpd="sng" w="9525">
            <a:solidFill>
              <a:srgbClr val="000000"/>
            </a:solidFill>
            <a:prstDash val="solid"/>
            <a:round/>
            <a:headEnd len="lg" w="lg" type="none"/>
            <a:tailEnd len="lg" w="lg" type="none"/>
          </a:ln>
        </p:spPr>
      </p:cxnSp>
      <p:pic>
        <p:nvPicPr>
          <p:cNvPr id="2609" name="Shape 2609"/>
          <p:cNvPicPr preferRelativeResize="0"/>
          <p:nvPr/>
        </p:nvPicPr>
        <p:blipFill>
          <a:blip r:embed="rId3">
            <a:alphaModFix amt="5000"/>
          </a:blip>
          <a:stretch>
            <a:fillRect/>
          </a:stretch>
        </p:blipFill>
        <p:spPr>
          <a:xfrm>
            <a:off x="7723900" y="3712000"/>
            <a:ext cx="1420100" cy="14573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3" name="Shape 2613"/>
        <p:cNvGrpSpPr/>
        <p:nvPr/>
      </p:nvGrpSpPr>
      <p:grpSpPr>
        <a:xfrm>
          <a:off x="0" y="0"/>
          <a:ext cx="0" cy="0"/>
          <a:chOff x="0" y="0"/>
          <a:chExt cx="0" cy="0"/>
        </a:xfrm>
      </p:grpSpPr>
      <p:sp>
        <p:nvSpPr>
          <p:cNvPr id="2614" name="Shape 2614"/>
          <p:cNvSpPr txBox="1"/>
          <p:nvPr/>
        </p:nvSpPr>
        <p:spPr>
          <a:xfrm>
            <a:off x="457250" y="4530375"/>
            <a:ext cx="5755800" cy="3369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This is a fully editable template — customize to your liking. </a:t>
            </a:r>
            <a:endParaRPr sz="1000">
              <a:highlight>
                <a:srgbClr val="FFE599"/>
              </a:highlight>
              <a:latin typeface="Roboto"/>
              <a:ea typeface="Roboto"/>
              <a:cs typeface="Roboto"/>
              <a:sym typeface="Roboto"/>
            </a:endParaRPr>
          </a:p>
        </p:txBody>
      </p:sp>
      <p:sp>
        <p:nvSpPr>
          <p:cNvPr id="2615" name="Shape 2615"/>
          <p:cNvSpPr txBox="1"/>
          <p:nvPr>
            <p:ph type="title"/>
          </p:nvPr>
        </p:nvSpPr>
        <p:spPr>
          <a:xfrm>
            <a:off x="457200" y="269575"/>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000000"/>
                </a:solidFill>
              </a:rPr>
              <a:t>[Template] — Net Worth Statement for [Client Family]</a:t>
            </a:r>
            <a:endParaRPr b="1" sz="1200">
              <a:solidFill>
                <a:srgbClr val="000000"/>
              </a:solidFill>
            </a:endParaRPr>
          </a:p>
        </p:txBody>
      </p:sp>
      <p:grpSp>
        <p:nvGrpSpPr>
          <p:cNvPr id="2616" name="Shape 2616"/>
          <p:cNvGrpSpPr/>
          <p:nvPr/>
        </p:nvGrpSpPr>
        <p:grpSpPr>
          <a:xfrm>
            <a:off x="569775" y="741399"/>
            <a:ext cx="7943164" cy="3663651"/>
            <a:chOff x="0" y="2295575"/>
            <a:chExt cx="2286000" cy="2837400"/>
          </a:xfrm>
        </p:grpSpPr>
        <p:cxnSp>
          <p:nvCxnSpPr>
            <p:cNvPr id="2617" name="Shape 2617"/>
            <p:cNvCxnSpPr/>
            <p:nvPr/>
          </p:nvCxnSpPr>
          <p:spPr>
            <a:xfrm>
              <a:off x="2286000" y="2295575"/>
              <a:ext cx="0" cy="2837400"/>
            </a:xfrm>
            <a:prstGeom prst="straightConnector1">
              <a:avLst/>
            </a:prstGeom>
            <a:noFill/>
            <a:ln cap="flat" cmpd="sng" w="9525">
              <a:solidFill>
                <a:schemeClr val="dk2"/>
              </a:solidFill>
              <a:prstDash val="dot"/>
              <a:round/>
              <a:headEnd len="med" w="med" type="none"/>
              <a:tailEnd len="med" w="med" type="none"/>
            </a:ln>
          </p:spPr>
        </p:cxnSp>
        <p:grpSp>
          <p:nvGrpSpPr>
            <p:cNvPr id="2618" name="Shape 2618"/>
            <p:cNvGrpSpPr/>
            <p:nvPr/>
          </p:nvGrpSpPr>
          <p:grpSpPr>
            <a:xfrm>
              <a:off x="0" y="2295575"/>
              <a:ext cx="2286000" cy="2832121"/>
              <a:chOff x="0" y="2295575"/>
              <a:chExt cx="2286000" cy="2832121"/>
            </a:xfrm>
          </p:grpSpPr>
          <p:sp>
            <p:nvSpPr>
              <p:cNvPr id="2619" name="Shape 2619"/>
              <p:cNvSpPr/>
              <p:nvPr/>
            </p:nvSpPr>
            <p:spPr>
              <a:xfrm>
                <a:off x="0" y="2295575"/>
                <a:ext cx="2286000" cy="53700"/>
              </a:xfrm>
              <a:prstGeom prst="rect">
                <a:avLst/>
              </a:prstGeom>
              <a:solidFill>
                <a:srgbClr val="08563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4B400"/>
                  </a:solidFill>
                </a:endParaRPr>
              </a:p>
            </p:txBody>
          </p:sp>
          <p:sp>
            <p:nvSpPr>
              <p:cNvPr id="2620" name="Shape 2620"/>
              <p:cNvSpPr/>
              <p:nvPr/>
            </p:nvSpPr>
            <p:spPr>
              <a:xfrm>
                <a:off x="0" y="5117196"/>
                <a:ext cx="2286000" cy="10500"/>
              </a:xfrm>
              <a:prstGeom prst="rect">
                <a:avLst/>
              </a:prstGeom>
              <a:solidFill>
                <a:srgbClr val="0856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21" name="Shape 2621"/>
          <p:cNvSpPr txBox="1"/>
          <p:nvPr/>
        </p:nvSpPr>
        <p:spPr>
          <a:xfrm>
            <a:off x="1063066" y="886547"/>
            <a:ext cx="22506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Personal Assets</a:t>
            </a:r>
            <a:endParaRPr b="1" sz="1000">
              <a:latin typeface="Roboto"/>
              <a:ea typeface="Roboto"/>
              <a:cs typeface="Roboto"/>
              <a:sym typeface="Roboto"/>
            </a:endParaRPr>
          </a:p>
        </p:txBody>
      </p:sp>
      <p:sp>
        <p:nvSpPr>
          <p:cNvPr id="2622" name="Shape 2622"/>
          <p:cNvSpPr txBox="1"/>
          <p:nvPr/>
        </p:nvSpPr>
        <p:spPr>
          <a:xfrm>
            <a:off x="1086643" y="1166019"/>
            <a:ext cx="13326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7878 Sunset Blvd.</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Investment Real Estate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Personal Assets</a:t>
            </a:r>
            <a:endParaRPr b="1" sz="700">
              <a:latin typeface="Roboto"/>
              <a:ea typeface="Roboto"/>
              <a:cs typeface="Roboto"/>
              <a:sym typeface="Roboto"/>
            </a:endParaRPr>
          </a:p>
        </p:txBody>
      </p:sp>
      <p:sp>
        <p:nvSpPr>
          <p:cNvPr id="2623" name="Shape 2623"/>
          <p:cNvSpPr txBox="1"/>
          <p:nvPr/>
        </p:nvSpPr>
        <p:spPr>
          <a:xfrm>
            <a:off x="2969602" y="1166019"/>
            <a:ext cx="13326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$1,500,000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$400,000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$1,900,000</a:t>
            </a:r>
            <a:endParaRPr b="1" sz="700">
              <a:latin typeface="Roboto"/>
              <a:ea typeface="Roboto"/>
              <a:cs typeface="Roboto"/>
              <a:sym typeface="Roboto"/>
            </a:endParaRPr>
          </a:p>
        </p:txBody>
      </p:sp>
      <p:sp>
        <p:nvSpPr>
          <p:cNvPr id="2624" name="Shape 2624"/>
          <p:cNvSpPr txBox="1"/>
          <p:nvPr/>
        </p:nvSpPr>
        <p:spPr>
          <a:xfrm>
            <a:off x="1009169" y="1761694"/>
            <a:ext cx="23781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Investment Assets</a:t>
            </a:r>
            <a:endParaRPr b="1" sz="1000">
              <a:latin typeface="Roboto"/>
              <a:ea typeface="Roboto"/>
              <a:cs typeface="Roboto"/>
              <a:sym typeface="Roboto"/>
            </a:endParaRPr>
          </a:p>
        </p:txBody>
      </p:sp>
      <p:sp>
        <p:nvSpPr>
          <p:cNvPr id="2625" name="Shape 2625"/>
          <p:cNvSpPr txBox="1"/>
          <p:nvPr/>
        </p:nvSpPr>
        <p:spPr>
          <a:xfrm>
            <a:off x="1086645" y="2041169"/>
            <a:ext cx="1773000" cy="1207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700">
                <a:highlight>
                  <a:srgbClr val="FFD966"/>
                </a:highlight>
                <a:latin typeface="Roboto"/>
                <a:ea typeface="Roboto"/>
                <a:cs typeface="Roboto"/>
                <a:sym typeface="Roboto"/>
              </a:rPr>
              <a:t>Portfolio Assets</a:t>
            </a:r>
            <a:endParaRPr b="1" sz="700">
              <a:highlight>
                <a:srgbClr val="FFD966"/>
              </a:highlight>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Equity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Concentrated Stock</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Fixed Income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Cash Equivalents</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Portfolio Assets</a:t>
            </a:r>
            <a:endParaRPr b="1" sz="700">
              <a:latin typeface="Roboto"/>
              <a:ea typeface="Roboto"/>
              <a:cs typeface="Roboto"/>
              <a:sym typeface="Roboto"/>
            </a:endParaRPr>
          </a:p>
        </p:txBody>
      </p:sp>
      <p:sp>
        <p:nvSpPr>
          <p:cNvPr id="2626" name="Shape 2626"/>
          <p:cNvSpPr txBox="1"/>
          <p:nvPr/>
        </p:nvSpPr>
        <p:spPr>
          <a:xfrm>
            <a:off x="2969602" y="2041168"/>
            <a:ext cx="1332600" cy="1293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$1,500,000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$1,250,000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$350,000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$150,000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b="1" lang="en" sz="700">
                <a:solidFill>
                  <a:schemeClr val="dk2"/>
                </a:solidFill>
                <a:latin typeface="Roboto"/>
                <a:ea typeface="Roboto"/>
                <a:cs typeface="Roboto"/>
                <a:sym typeface="Roboto"/>
              </a:rPr>
              <a:t>$3,250,000</a:t>
            </a:r>
            <a:endParaRPr b="1" sz="700">
              <a:solidFill>
                <a:schemeClr val="dk2"/>
              </a:solidFill>
              <a:latin typeface="Roboto"/>
              <a:ea typeface="Roboto"/>
              <a:cs typeface="Roboto"/>
              <a:sym typeface="Roboto"/>
            </a:endParaRPr>
          </a:p>
        </p:txBody>
      </p:sp>
      <p:cxnSp>
        <p:nvCxnSpPr>
          <p:cNvPr id="2627" name="Shape 2627"/>
          <p:cNvCxnSpPr/>
          <p:nvPr/>
        </p:nvCxnSpPr>
        <p:spPr>
          <a:xfrm>
            <a:off x="571658" y="741476"/>
            <a:ext cx="0" cy="3663900"/>
          </a:xfrm>
          <a:prstGeom prst="straightConnector1">
            <a:avLst/>
          </a:prstGeom>
          <a:noFill/>
          <a:ln cap="flat" cmpd="sng" w="9525">
            <a:solidFill>
              <a:schemeClr val="dk2"/>
            </a:solidFill>
            <a:prstDash val="dot"/>
            <a:round/>
            <a:headEnd len="med" w="med" type="none"/>
            <a:tailEnd len="med" w="med" type="none"/>
          </a:ln>
        </p:spPr>
      </p:cxnSp>
      <p:sp>
        <p:nvSpPr>
          <p:cNvPr id="2628" name="Shape 2628"/>
          <p:cNvSpPr txBox="1"/>
          <p:nvPr/>
        </p:nvSpPr>
        <p:spPr>
          <a:xfrm>
            <a:off x="1086645" y="3137311"/>
            <a:ext cx="1660200" cy="1207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700">
                <a:highlight>
                  <a:srgbClr val="FFD966"/>
                </a:highlight>
                <a:latin typeface="Roboto"/>
                <a:ea typeface="Roboto"/>
                <a:cs typeface="Roboto"/>
                <a:sym typeface="Roboto"/>
              </a:rPr>
              <a:t>Retirement Assets</a:t>
            </a:r>
            <a:endParaRPr b="1" sz="700">
              <a:highlight>
                <a:srgbClr val="FFD966"/>
              </a:highlight>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Equity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Concentrated Stock</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     Fixed Income Portfolio</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Retirement Assets</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Investment Assets</a:t>
            </a:r>
            <a:endParaRPr b="1" sz="700">
              <a:latin typeface="Roboto"/>
              <a:ea typeface="Roboto"/>
              <a:cs typeface="Roboto"/>
              <a:sym typeface="Roboto"/>
            </a:endParaRPr>
          </a:p>
        </p:txBody>
      </p:sp>
      <p:sp>
        <p:nvSpPr>
          <p:cNvPr id="2629" name="Shape 2629"/>
          <p:cNvSpPr txBox="1"/>
          <p:nvPr/>
        </p:nvSpPr>
        <p:spPr>
          <a:xfrm>
            <a:off x="2950907" y="3305324"/>
            <a:ext cx="1332600" cy="1293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$1,500,000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$1,250,000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$350,000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b="1" lang="en" sz="700">
                <a:solidFill>
                  <a:schemeClr val="dk2"/>
                </a:solidFill>
                <a:latin typeface="Roboto"/>
                <a:ea typeface="Roboto"/>
                <a:cs typeface="Roboto"/>
                <a:sym typeface="Roboto"/>
              </a:rPr>
              <a:t>$150,000</a:t>
            </a:r>
            <a:endParaRPr b="1"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b="1" lang="en" sz="700">
                <a:solidFill>
                  <a:schemeClr val="dk2"/>
                </a:solidFill>
                <a:latin typeface="Roboto"/>
                <a:ea typeface="Roboto"/>
                <a:cs typeface="Roboto"/>
                <a:sym typeface="Roboto"/>
              </a:rPr>
              <a:t>$3,250,000</a:t>
            </a:r>
            <a:endParaRPr b="1" sz="700">
              <a:solidFill>
                <a:schemeClr val="dk2"/>
              </a:solidFill>
              <a:latin typeface="Roboto"/>
              <a:ea typeface="Roboto"/>
              <a:cs typeface="Roboto"/>
              <a:sym typeface="Roboto"/>
            </a:endParaRPr>
          </a:p>
        </p:txBody>
      </p:sp>
      <p:sp>
        <p:nvSpPr>
          <p:cNvPr id="2630" name="Shape 2630"/>
          <p:cNvSpPr txBox="1"/>
          <p:nvPr/>
        </p:nvSpPr>
        <p:spPr>
          <a:xfrm>
            <a:off x="5091753" y="886547"/>
            <a:ext cx="22506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Other Assets</a:t>
            </a:r>
            <a:endParaRPr b="1" sz="1000">
              <a:latin typeface="Roboto"/>
              <a:ea typeface="Roboto"/>
              <a:cs typeface="Roboto"/>
              <a:sym typeface="Roboto"/>
            </a:endParaRPr>
          </a:p>
        </p:txBody>
      </p:sp>
      <p:sp>
        <p:nvSpPr>
          <p:cNvPr id="2631" name="Shape 2631"/>
          <p:cNvSpPr txBox="1"/>
          <p:nvPr/>
        </p:nvSpPr>
        <p:spPr>
          <a:xfrm>
            <a:off x="5111344" y="1166019"/>
            <a:ext cx="16602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     Employee Stock Options</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Other Assets</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Assets</a:t>
            </a:r>
            <a:endParaRPr b="1" sz="700">
              <a:latin typeface="Roboto"/>
              <a:ea typeface="Roboto"/>
              <a:cs typeface="Roboto"/>
              <a:sym typeface="Roboto"/>
            </a:endParaRPr>
          </a:p>
        </p:txBody>
      </p:sp>
      <p:sp>
        <p:nvSpPr>
          <p:cNvPr id="2632" name="Shape 2632"/>
          <p:cNvSpPr txBox="1"/>
          <p:nvPr/>
        </p:nvSpPr>
        <p:spPr>
          <a:xfrm>
            <a:off x="7158037" y="1166019"/>
            <a:ext cx="1332600" cy="756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solidFill>
                  <a:schemeClr val="dk2"/>
                </a:solidFill>
                <a:latin typeface="Roboto"/>
                <a:ea typeface="Roboto"/>
                <a:cs typeface="Roboto"/>
                <a:sym typeface="Roboto"/>
              </a:rPr>
              <a:t>$100,000</a:t>
            </a:r>
            <a:endParaRPr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b="1" lang="en" sz="700">
                <a:solidFill>
                  <a:schemeClr val="dk2"/>
                </a:solidFill>
                <a:latin typeface="Roboto"/>
                <a:ea typeface="Roboto"/>
                <a:cs typeface="Roboto"/>
                <a:sym typeface="Roboto"/>
              </a:rPr>
              <a:t>$100,000</a:t>
            </a:r>
            <a:endParaRPr b="1" sz="700">
              <a:solidFill>
                <a:schemeClr val="dk2"/>
              </a:solidFill>
              <a:latin typeface="Roboto"/>
              <a:ea typeface="Roboto"/>
              <a:cs typeface="Roboto"/>
              <a:sym typeface="Roboto"/>
            </a:endParaRPr>
          </a:p>
          <a:p>
            <a:pPr indent="0" lvl="0" marL="0" rtl="0">
              <a:lnSpc>
                <a:spcPct val="150000"/>
              </a:lnSpc>
              <a:spcBef>
                <a:spcPts val="0"/>
              </a:spcBef>
              <a:spcAft>
                <a:spcPts val="0"/>
              </a:spcAft>
              <a:buSzPts val="1100"/>
              <a:buNone/>
            </a:pPr>
            <a:r>
              <a:rPr b="1" lang="en" sz="700">
                <a:solidFill>
                  <a:schemeClr val="dk2"/>
                </a:solidFill>
                <a:latin typeface="Roboto"/>
                <a:ea typeface="Roboto"/>
                <a:cs typeface="Roboto"/>
                <a:sym typeface="Roboto"/>
              </a:rPr>
              <a:t>$5,500,000</a:t>
            </a:r>
            <a:endParaRPr b="1" sz="700">
              <a:solidFill>
                <a:schemeClr val="dk2"/>
              </a:solidFill>
              <a:latin typeface="Roboto"/>
              <a:ea typeface="Roboto"/>
              <a:cs typeface="Roboto"/>
              <a:sym typeface="Roboto"/>
            </a:endParaRPr>
          </a:p>
        </p:txBody>
      </p:sp>
      <p:sp>
        <p:nvSpPr>
          <p:cNvPr id="2633" name="Shape 2633"/>
          <p:cNvSpPr txBox="1"/>
          <p:nvPr/>
        </p:nvSpPr>
        <p:spPr>
          <a:xfrm>
            <a:off x="5111343" y="1800944"/>
            <a:ext cx="2378100" cy="3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SzPts val="1100"/>
              <a:buNone/>
            </a:pPr>
            <a:r>
              <a:rPr b="1" lang="en" sz="1000">
                <a:latin typeface="Roboto"/>
                <a:ea typeface="Roboto"/>
                <a:cs typeface="Roboto"/>
                <a:sym typeface="Roboto"/>
              </a:rPr>
              <a:t>Liabilities</a:t>
            </a:r>
            <a:endParaRPr b="1" sz="1000">
              <a:latin typeface="Roboto"/>
              <a:ea typeface="Roboto"/>
              <a:cs typeface="Roboto"/>
              <a:sym typeface="Roboto"/>
            </a:endParaRPr>
          </a:p>
        </p:txBody>
      </p:sp>
      <p:sp>
        <p:nvSpPr>
          <p:cNvPr id="2634" name="Shape 2634"/>
          <p:cNvSpPr txBox="1"/>
          <p:nvPr/>
        </p:nvSpPr>
        <p:spPr>
          <a:xfrm>
            <a:off x="5111344" y="2080419"/>
            <a:ext cx="2002500" cy="1377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Mortgage On Primary Residence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(5.5% Adjustable Rate)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Mortgage On Investment Real Estate</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(7.5% Adjustable Rate)</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b="1"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Total Liabilities</a:t>
            </a:r>
            <a:endParaRPr b="1" sz="700">
              <a:latin typeface="Roboto"/>
              <a:ea typeface="Roboto"/>
              <a:cs typeface="Roboto"/>
              <a:sym typeface="Roboto"/>
            </a:endParaRPr>
          </a:p>
        </p:txBody>
      </p:sp>
      <p:sp>
        <p:nvSpPr>
          <p:cNvPr id="2635" name="Shape 2635"/>
          <p:cNvSpPr txBox="1"/>
          <p:nvPr/>
        </p:nvSpPr>
        <p:spPr>
          <a:xfrm>
            <a:off x="7158038" y="2080419"/>
            <a:ext cx="1332600" cy="1330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lang="en" sz="700">
                <a:latin typeface="Roboto"/>
                <a:ea typeface="Roboto"/>
                <a:cs typeface="Roboto"/>
                <a:sym typeface="Roboto"/>
              </a:rPr>
              <a:t>$700,000</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sz="700">
              <a:latin typeface="Roboto"/>
              <a:ea typeface="Roboto"/>
              <a:cs typeface="Roboto"/>
              <a:sym typeface="Roboto"/>
            </a:endParaRPr>
          </a:p>
          <a:p>
            <a:pPr indent="0" lvl="0" marL="0" rtl="0">
              <a:lnSpc>
                <a:spcPct val="150000"/>
              </a:lnSpc>
              <a:spcBef>
                <a:spcPts val="0"/>
              </a:spcBef>
              <a:spcAft>
                <a:spcPts val="0"/>
              </a:spcAft>
              <a:buSzPts val="1100"/>
              <a:buNone/>
            </a:pPr>
            <a:r>
              <a:rPr lang="en" sz="700">
                <a:latin typeface="Roboto"/>
                <a:ea typeface="Roboto"/>
                <a:cs typeface="Roboto"/>
                <a:sym typeface="Roboto"/>
              </a:rPr>
              <a:t>$30,000</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sz="700">
              <a:latin typeface="Roboto"/>
              <a:ea typeface="Roboto"/>
              <a:cs typeface="Roboto"/>
              <a:sym typeface="Roboto"/>
            </a:endParaRPr>
          </a:p>
          <a:p>
            <a:pPr indent="0" lvl="0" marL="0" rtl="0">
              <a:lnSpc>
                <a:spcPct val="150000"/>
              </a:lnSpc>
              <a:spcBef>
                <a:spcPts val="0"/>
              </a:spcBef>
              <a:spcAft>
                <a:spcPts val="0"/>
              </a:spcAft>
              <a:buSzPts val="1100"/>
              <a:buNone/>
            </a:pPr>
            <a:r>
              <a:t/>
            </a:r>
            <a:endParaRPr sz="700">
              <a:latin typeface="Roboto"/>
              <a:ea typeface="Roboto"/>
              <a:cs typeface="Roboto"/>
              <a:sym typeface="Roboto"/>
            </a:endParaRPr>
          </a:p>
          <a:p>
            <a:pPr indent="0" lvl="0" marL="0" rtl="0">
              <a:lnSpc>
                <a:spcPct val="150000"/>
              </a:lnSpc>
              <a:spcBef>
                <a:spcPts val="0"/>
              </a:spcBef>
              <a:spcAft>
                <a:spcPts val="0"/>
              </a:spcAft>
              <a:buSzPts val="1100"/>
              <a:buNone/>
            </a:pPr>
            <a:r>
              <a:rPr b="1" lang="en" sz="700">
                <a:latin typeface="Roboto"/>
                <a:ea typeface="Roboto"/>
                <a:cs typeface="Roboto"/>
                <a:sym typeface="Roboto"/>
              </a:rPr>
              <a:t>$1,000,000</a:t>
            </a:r>
            <a:endParaRPr b="1" sz="700">
              <a:latin typeface="Roboto"/>
              <a:ea typeface="Roboto"/>
              <a:cs typeface="Roboto"/>
              <a:sym typeface="Roboto"/>
            </a:endParaRPr>
          </a:p>
        </p:txBody>
      </p:sp>
      <p:sp>
        <p:nvSpPr>
          <p:cNvPr id="2636" name="Shape 2636"/>
          <p:cNvSpPr txBox="1"/>
          <p:nvPr/>
        </p:nvSpPr>
        <p:spPr>
          <a:xfrm>
            <a:off x="5111344" y="3882843"/>
            <a:ext cx="2002500" cy="279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1000">
                <a:solidFill>
                  <a:schemeClr val="dk2"/>
                </a:solidFill>
                <a:highlight>
                  <a:srgbClr val="FFD966"/>
                </a:highlight>
                <a:latin typeface="Roboto"/>
                <a:ea typeface="Roboto"/>
                <a:cs typeface="Roboto"/>
                <a:sym typeface="Roboto"/>
              </a:rPr>
              <a:t>Total Net Worth</a:t>
            </a:r>
            <a:endParaRPr b="1" sz="1000">
              <a:solidFill>
                <a:schemeClr val="dk2"/>
              </a:solidFill>
              <a:highlight>
                <a:srgbClr val="FFD966"/>
              </a:highlight>
              <a:latin typeface="Roboto"/>
              <a:ea typeface="Roboto"/>
              <a:cs typeface="Roboto"/>
              <a:sym typeface="Roboto"/>
            </a:endParaRPr>
          </a:p>
        </p:txBody>
      </p:sp>
      <p:sp>
        <p:nvSpPr>
          <p:cNvPr id="2637" name="Shape 2637"/>
          <p:cNvSpPr txBox="1"/>
          <p:nvPr/>
        </p:nvSpPr>
        <p:spPr>
          <a:xfrm>
            <a:off x="7158038" y="3882843"/>
            <a:ext cx="1332600" cy="336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1000">
                <a:solidFill>
                  <a:schemeClr val="dk2"/>
                </a:solidFill>
                <a:highlight>
                  <a:srgbClr val="FFD966"/>
                </a:highlight>
                <a:latin typeface="Roboto"/>
                <a:ea typeface="Roboto"/>
                <a:cs typeface="Roboto"/>
                <a:sym typeface="Roboto"/>
              </a:rPr>
              <a:t>$4,500,000</a:t>
            </a:r>
            <a:endParaRPr b="1" sz="1000">
              <a:solidFill>
                <a:schemeClr val="dk2"/>
              </a:solidFill>
              <a:highlight>
                <a:srgbClr val="FFD966"/>
              </a:highlight>
              <a:latin typeface="Roboto"/>
              <a:ea typeface="Roboto"/>
              <a:cs typeface="Roboto"/>
              <a:sym typeface="Roboto"/>
            </a:endParaRPr>
          </a:p>
        </p:txBody>
      </p:sp>
      <p:cxnSp>
        <p:nvCxnSpPr>
          <p:cNvPr id="2638" name="Shape 2638"/>
          <p:cNvCxnSpPr/>
          <p:nvPr/>
        </p:nvCxnSpPr>
        <p:spPr>
          <a:xfrm>
            <a:off x="4481717" y="1016597"/>
            <a:ext cx="0" cy="3061800"/>
          </a:xfrm>
          <a:prstGeom prst="straightConnector1">
            <a:avLst/>
          </a:prstGeom>
          <a:noFill/>
          <a:ln cap="flat" cmpd="sng" w="9525">
            <a:solidFill>
              <a:srgbClr val="000000"/>
            </a:solidFill>
            <a:prstDash val="solid"/>
            <a:round/>
            <a:headEnd len="lg" w="lg" type="none"/>
            <a:tailEnd len="lg" w="lg" type="none"/>
          </a:ln>
        </p:spPr>
      </p:cxnSp>
      <p:cxnSp>
        <p:nvCxnSpPr>
          <p:cNvPr id="2639" name="Shape 2639"/>
          <p:cNvCxnSpPr/>
          <p:nvPr/>
        </p:nvCxnSpPr>
        <p:spPr>
          <a:xfrm>
            <a:off x="814883" y="1779048"/>
            <a:ext cx="3174600" cy="0"/>
          </a:xfrm>
          <a:prstGeom prst="straightConnector1">
            <a:avLst/>
          </a:prstGeom>
          <a:noFill/>
          <a:ln cap="flat" cmpd="sng" w="9525">
            <a:solidFill>
              <a:srgbClr val="000000"/>
            </a:solidFill>
            <a:prstDash val="solid"/>
            <a:round/>
            <a:headEnd len="lg" w="lg" type="none"/>
            <a:tailEnd len="lg" w="lg" type="none"/>
          </a:ln>
        </p:spPr>
      </p:cxnSp>
      <p:cxnSp>
        <p:nvCxnSpPr>
          <p:cNvPr id="2640" name="Shape 2640"/>
          <p:cNvCxnSpPr/>
          <p:nvPr/>
        </p:nvCxnSpPr>
        <p:spPr>
          <a:xfrm>
            <a:off x="814883" y="3150648"/>
            <a:ext cx="3174600" cy="0"/>
          </a:xfrm>
          <a:prstGeom prst="straightConnector1">
            <a:avLst/>
          </a:prstGeom>
          <a:noFill/>
          <a:ln cap="flat" cmpd="sng" w="9525">
            <a:solidFill>
              <a:srgbClr val="000000"/>
            </a:solidFill>
            <a:prstDash val="solid"/>
            <a:round/>
            <a:headEnd len="lg" w="lg" type="none"/>
            <a:tailEnd len="lg" w="lg" type="none"/>
          </a:ln>
        </p:spPr>
      </p:cxnSp>
      <p:cxnSp>
        <p:nvCxnSpPr>
          <p:cNvPr id="2641" name="Shape 2641"/>
          <p:cNvCxnSpPr/>
          <p:nvPr/>
        </p:nvCxnSpPr>
        <p:spPr>
          <a:xfrm>
            <a:off x="4921045" y="1779048"/>
            <a:ext cx="3174600" cy="0"/>
          </a:xfrm>
          <a:prstGeom prst="straightConnector1">
            <a:avLst/>
          </a:prstGeom>
          <a:noFill/>
          <a:ln cap="flat" cmpd="sng" w="9525">
            <a:solidFill>
              <a:srgbClr val="000000"/>
            </a:solidFill>
            <a:prstDash val="solid"/>
            <a:round/>
            <a:headEnd len="lg" w="lg" type="none"/>
            <a:tailEnd len="lg" w="lg" type="none"/>
          </a:ln>
        </p:spPr>
      </p:cxnSp>
      <p:cxnSp>
        <p:nvCxnSpPr>
          <p:cNvPr id="2642" name="Shape 2642"/>
          <p:cNvCxnSpPr/>
          <p:nvPr/>
        </p:nvCxnSpPr>
        <p:spPr>
          <a:xfrm>
            <a:off x="4921045" y="3150648"/>
            <a:ext cx="3174600" cy="0"/>
          </a:xfrm>
          <a:prstGeom prst="straightConnector1">
            <a:avLst/>
          </a:prstGeom>
          <a:noFill/>
          <a:ln cap="flat" cmpd="sng" w="9525">
            <a:solidFill>
              <a:srgbClr val="000000"/>
            </a:solidFill>
            <a:prstDash val="solid"/>
            <a:round/>
            <a:headEnd len="lg" w="lg" type="none"/>
            <a:tailEnd len="lg" w="lg" type="none"/>
          </a:ln>
        </p:spPr>
      </p:cxnSp>
      <p:pic>
        <p:nvPicPr>
          <p:cNvPr id="2643" name="Shape 2643"/>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47" name="Shape 2647"/>
        <p:cNvGrpSpPr/>
        <p:nvPr/>
      </p:nvGrpSpPr>
      <p:grpSpPr>
        <a:xfrm>
          <a:off x="0" y="0"/>
          <a:ext cx="0" cy="0"/>
          <a:chOff x="0" y="0"/>
          <a:chExt cx="0" cy="0"/>
        </a:xfrm>
      </p:grpSpPr>
      <p:sp>
        <p:nvSpPr>
          <p:cNvPr id="2648" name="Shape 2648"/>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 2 —</a:t>
            </a:r>
            <a:endParaRPr b="1" sz="3600">
              <a:solidFill>
                <a:srgbClr val="0B7743"/>
              </a:solidFill>
            </a:endParaRPr>
          </a:p>
          <a:p>
            <a:pPr indent="0" lvl="0" marL="0" rtl="0" algn="ctr">
              <a:spcBef>
                <a:spcPts val="0"/>
              </a:spcBef>
              <a:spcAft>
                <a:spcPts val="0"/>
              </a:spcAft>
              <a:buNone/>
            </a:pPr>
            <a:r>
              <a:rPr lang="en" sz="3600">
                <a:solidFill>
                  <a:srgbClr val="000000"/>
                </a:solidFill>
              </a:rPr>
              <a:t>Transition To Results</a:t>
            </a:r>
            <a:endParaRPr sz="3600">
              <a:solidFill>
                <a:srgbClr val="000000"/>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2" name="Shape 2652"/>
        <p:cNvGrpSpPr/>
        <p:nvPr/>
      </p:nvGrpSpPr>
      <p:grpSpPr>
        <a:xfrm>
          <a:off x="0" y="0"/>
          <a:ext cx="0" cy="0"/>
          <a:chOff x="0" y="0"/>
          <a:chExt cx="0" cy="0"/>
        </a:xfrm>
      </p:grpSpPr>
      <p:sp>
        <p:nvSpPr>
          <p:cNvPr id="2653" name="Shape 2653"/>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Transition To Results</a:t>
            </a:r>
            <a:endParaRPr sz="2400">
              <a:solidFill>
                <a:srgbClr val="0B7743"/>
              </a:solidFill>
            </a:endParaRPr>
          </a:p>
          <a:p>
            <a:pPr indent="0" lvl="0" marL="0" rtl="0" algn="just">
              <a:lnSpc>
                <a:spcPct val="115000"/>
              </a:lnSpc>
              <a:spcBef>
                <a:spcPts val="0"/>
              </a:spcBef>
              <a:spcAft>
                <a:spcPts val="0"/>
              </a:spcAft>
              <a:buNone/>
            </a:pPr>
            <a:r>
              <a:t/>
            </a:r>
            <a:endParaRPr sz="1800">
              <a:solidFill>
                <a:srgbClr val="0B7743"/>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Similar exercise as introducing the Net Worth Statement — this one will be even shorter.</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Reconfirm the retirement lifestyle goals communicated to your Strategic Planner.</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Reconfirm all income sources and deferral amounts into any investment accounts including retirement plans (in additional to any employer match). This piece is critical as misquoting any employee or employer match will significantly skew the Monte Carlo results — remember to have your Strategic Planner nearby for any corrections.</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Start to build anticipation — we are now wrapping up the housekeeping items and moving onto the meet of their goal funding conversation.</a:t>
            </a:r>
            <a:endParaRPr sz="1400">
              <a:solidFill>
                <a:srgbClr val="000000"/>
              </a:solidFill>
            </a:endParaRPr>
          </a:p>
        </p:txBody>
      </p:sp>
      <p:pic>
        <p:nvPicPr>
          <p:cNvPr id="2654" name="Shape 265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655" name="Shape 265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1" name="Shape 381"/>
        <p:cNvGrpSpPr/>
        <p:nvPr/>
      </p:nvGrpSpPr>
      <p:grpSpPr>
        <a:xfrm>
          <a:off x="0" y="0"/>
          <a:ext cx="0" cy="0"/>
          <a:chOff x="0" y="0"/>
          <a:chExt cx="0" cy="0"/>
        </a:xfrm>
      </p:grpSpPr>
      <p:sp>
        <p:nvSpPr>
          <p:cNvPr id="382" name="Shape 382"/>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3 —</a:t>
            </a:r>
            <a:endParaRPr b="1" sz="3600">
              <a:solidFill>
                <a:srgbClr val="0D5DDF"/>
              </a:solidFill>
            </a:endParaRPr>
          </a:p>
          <a:p>
            <a:pPr indent="0" lvl="0" marL="0" rtl="0" algn="ctr">
              <a:spcBef>
                <a:spcPts val="1000"/>
              </a:spcBef>
              <a:spcAft>
                <a:spcPts val="0"/>
              </a:spcAft>
              <a:buNone/>
            </a:pPr>
            <a:r>
              <a:rPr lang="en" sz="3600">
                <a:solidFill>
                  <a:srgbClr val="000000"/>
                </a:solidFill>
              </a:rPr>
              <a:t>Fire all Bronze clients immediately</a:t>
            </a:r>
            <a:endParaRPr sz="3600">
              <a:solidFill>
                <a:srgbClr val="000000"/>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9" name="Shape 2659"/>
        <p:cNvGrpSpPr/>
        <p:nvPr/>
      </p:nvGrpSpPr>
      <p:grpSpPr>
        <a:xfrm>
          <a:off x="0" y="0"/>
          <a:ext cx="0" cy="0"/>
          <a:chOff x="0" y="0"/>
          <a:chExt cx="0" cy="0"/>
        </a:xfrm>
      </p:grpSpPr>
      <p:sp>
        <p:nvSpPr>
          <p:cNvPr id="2660" name="Shape 2660"/>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Steps 3 through 6 —</a:t>
            </a:r>
            <a:endParaRPr b="1" sz="3600">
              <a:solidFill>
                <a:srgbClr val="0B7743"/>
              </a:solidFill>
            </a:endParaRPr>
          </a:p>
          <a:p>
            <a:pPr indent="0" lvl="0" marL="0" rtl="0" algn="ctr">
              <a:spcBef>
                <a:spcPts val="0"/>
              </a:spcBef>
              <a:spcAft>
                <a:spcPts val="0"/>
              </a:spcAft>
              <a:buNone/>
            </a:pPr>
            <a:r>
              <a:rPr lang="en" sz="3600">
                <a:solidFill>
                  <a:srgbClr val="000000"/>
                </a:solidFill>
              </a:rPr>
              <a:t>Monte Carlo, Cash Flow &amp; Critical Retirement Years</a:t>
            </a:r>
            <a:endParaRPr sz="3600">
              <a:solidFill>
                <a:srgbClr val="000000"/>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64" name="Shape 2664"/>
        <p:cNvGrpSpPr/>
        <p:nvPr/>
      </p:nvGrpSpPr>
      <p:grpSpPr>
        <a:xfrm>
          <a:off x="0" y="0"/>
          <a:ext cx="0" cy="0"/>
          <a:chOff x="0" y="0"/>
          <a:chExt cx="0" cy="0"/>
        </a:xfrm>
      </p:grpSpPr>
      <p:sp>
        <p:nvSpPr>
          <p:cNvPr id="2665" name="Shape 2665"/>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Explaining the Monte Carlo Analysis</a:t>
            </a:r>
            <a:endParaRPr sz="2400">
              <a:solidFill>
                <a:srgbClr val="0B7743"/>
              </a:solidFill>
            </a:endParaRPr>
          </a:p>
          <a:p>
            <a:pPr indent="0" lvl="0" marL="0" rtl="0" algn="just">
              <a:lnSpc>
                <a:spcPct val="115000"/>
              </a:lnSpc>
              <a:spcBef>
                <a:spcPts val="0"/>
              </a:spcBef>
              <a:spcAft>
                <a:spcPts val="0"/>
              </a:spcAft>
              <a:buNone/>
            </a:pPr>
            <a:r>
              <a:t/>
            </a:r>
            <a:endParaRPr sz="1800">
              <a:solidFill>
                <a:srgbClr val="0B7743"/>
              </a:solidFill>
            </a:endParaRPr>
          </a:p>
          <a:p>
            <a:pPr indent="0" lvl="0" marL="0" rtl="0" algn="just">
              <a:lnSpc>
                <a:spcPct val="115000"/>
              </a:lnSpc>
              <a:spcBef>
                <a:spcPts val="0"/>
              </a:spcBef>
              <a:spcAft>
                <a:spcPts val="0"/>
              </a:spcAft>
              <a:buNone/>
            </a:pPr>
            <a:r>
              <a:rPr lang="en" sz="1400">
                <a:solidFill>
                  <a:srgbClr val="000000"/>
                </a:solidFill>
              </a:rPr>
              <a:t>Here are the key components of presenting a successful Monte Carlo Analysis. Our goal here is for the client to think in terms of financial goals and not simply beating an index. We also use this opportunity to pivot the client relationship into a true advisory dynamic:</a:t>
            </a:r>
            <a:endParaRPr sz="1400">
              <a:solidFill>
                <a:srgbClr val="000000"/>
              </a:solidFill>
            </a:endParaRPr>
          </a:p>
          <a:p>
            <a:pPr indent="0" lvl="0" marL="0" rtl="0" algn="just">
              <a:lnSpc>
                <a:spcPct val="115000"/>
              </a:lnSpc>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Probability of Success: </a:t>
            </a:r>
            <a:r>
              <a:rPr lang="en" sz="1400">
                <a:solidFill>
                  <a:srgbClr val="000000"/>
                </a:solidFill>
              </a:rPr>
              <a:t>Upon completing the Net Worth Statement and re-confirming the client’s goals, we focus on one question: “</a:t>
            </a:r>
            <a:r>
              <a:rPr lang="en" sz="1400">
                <a:solidFill>
                  <a:srgbClr val="000000"/>
                </a:solidFill>
                <a:highlight>
                  <a:srgbClr val="FFE599"/>
                </a:highlight>
              </a:rPr>
              <a:t>can I meet my retirement lifestyle goals and not worry about outliving my money?”.</a:t>
            </a:r>
            <a:endParaRPr sz="1400">
              <a:solidFill>
                <a:srgbClr val="000000"/>
              </a:solidFill>
            </a:endParaRPr>
          </a:p>
          <a:p>
            <a:pPr indent="-317500" lvl="0" marL="457200" rtl="0" algn="just">
              <a:spcBef>
                <a:spcPts val="1000"/>
              </a:spcBef>
              <a:spcAft>
                <a:spcPts val="0"/>
              </a:spcAft>
              <a:buClr>
                <a:srgbClr val="000000"/>
              </a:buClr>
              <a:buSzPts val="1400"/>
              <a:buChar char="➔"/>
            </a:pPr>
            <a:r>
              <a:rPr b="1" lang="en" sz="1400">
                <a:solidFill>
                  <a:srgbClr val="000000"/>
                </a:solidFill>
              </a:rPr>
              <a:t>The Importance of Sequence of Returns: </a:t>
            </a:r>
            <a:r>
              <a:rPr lang="en" sz="1400">
                <a:solidFill>
                  <a:srgbClr val="000000"/>
                </a:solidFill>
              </a:rPr>
              <a:t>Showcase the power of the Monte Carlo Analysis versus a traditional “straight-line” retirement projection.</a:t>
            </a:r>
            <a:endParaRPr sz="1400">
              <a:solidFill>
                <a:srgbClr val="000000"/>
              </a:solidFill>
            </a:endParaRPr>
          </a:p>
          <a:p>
            <a:pPr indent="-317500" lvl="0" marL="457200" rtl="0" algn="just">
              <a:spcBef>
                <a:spcPts val="1000"/>
              </a:spcBef>
              <a:spcAft>
                <a:spcPts val="0"/>
              </a:spcAft>
              <a:buClr>
                <a:srgbClr val="000000"/>
              </a:buClr>
              <a:buSzPts val="1400"/>
              <a:buChar char="➔"/>
            </a:pPr>
            <a:r>
              <a:rPr b="1" lang="en" sz="1400">
                <a:solidFill>
                  <a:srgbClr val="000000"/>
                </a:solidFill>
              </a:rPr>
              <a:t>Crucial Retirement Years To Highlight: </a:t>
            </a:r>
            <a:r>
              <a:rPr lang="en" sz="1400">
                <a:solidFill>
                  <a:srgbClr val="000000"/>
                </a:solidFill>
              </a:rPr>
              <a:t>Get your client thinking of all the various considerations during retirement while demonstrating your team-based value and expertise. This is an excellent opportunity to truly integrate your Strategic Planner and leverage this team member to deliver value-adds to your client base.</a:t>
            </a:r>
            <a:endParaRPr sz="1400">
              <a:solidFill>
                <a:srgbClr val="000000"/>
              </a:solidFill>
            </a:endParaRPr>
          </a:p>
        </p:txBody>
      </p:sp>
      <p:pic>
        <p:nvPicPr>
          <p:cNvPr id="2666" name="Shape 266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667" name="Shape 266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pic>
        <p:nvPicPr>
          <p:cNvPr id="2668" name="Shape 2668"/>
          <p:cNvPicPr preferRelativeResize="0"/>
          <p:nvPr/>
        </p:nvPicPr>
        <p:blipFill>
          <a:blip r:embed="rId4">
            <a:alphaModFix amt="5000"/>
          </a:blip>
          <a:stretch>
            <a:fillRect/>
          </a:stretch>
        </p:blipFill>
        <p:spPr>
          <a:xfrm>
            <a:off x="7723900" y="-4763"/>
            <a:ext cx="1420100" cy="14573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2" name="Shape 2672"/>
        <p:cNvGrpSpPr/>
        <p:nvPr/>
      </p:nvGrpSpPr>
      <p:grpSpPr>
        <a:xfrm>
          <a:off x="0" y="0"/>
          <a:ext cx="0" cy="0"/>
          <a:chOff x="0" y="0"/>
          <a:chExt cx="0" cy="0"/>
        </a:xfrm>
      </p:grpSpPr>
      <p:sp>
        <p:nvSpPr>
          <p:cNvPr id="2673" name="Shape 2673"/>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Probability of Success</a:t>
            </a:r>
            <a:endParaRPr sz="2400">
              <a:solidFill>
                <a:srgbClr val="0B7743"/>
              </a:solidFill>
            </a:endParaRPr>
          </a:p>
          <a:p>
            <a:pPr indent="0" lvl="0" marL="0" rtl="0" algn="just">
              <a:lnSpc>
                <a:spcPct val="115000"/>
              </a:lnSpc>
              <a:spcBef>
                <a:spcPts val="0"/>
              </a:spcBef>
              <a:spcAft>
                <a:spcPts val="0"/>
              </a:spcAft>
              <a:buNone/>
            </a:pPr>
            <a:r>
              <a:t/>
            </a:r>
            <a:endParaRPr sz="1800">
              <a:solidFill>
                <a:srgbClr val="0B7743"/>
              </a:solidFill>
            </a:endParaRPr>
          </a:p>
          <a:p>
            <a:pPr indent="0" lvl="0" marL="0" rtl="0" algn="just">
              <a:spcBef>
                <a:spcPts val="0"/>
              </a:spcBef>
              <a:spcAft>
                <a:spcPts val="0"/>
              </a:spcAft>
              <a:buNone/>
            </a:pPr>
            <a:r>
              <a:rPr b="1" lang="en" sz="1400">
                <a:solidFill>
                  <a:srgbClr val="000000"/>
                </a:solidFill>
              </a:rPr>
              <a:t>Probability of Success: </a:t>
            </a:r>
            <a:r>
              <a:rPr lang="en" sz="1400">
                <a:solidFill>
                  <a:srgbClr val="000000"/>
                </a:solidFill>
              </a:rPr>
              <a:t>Simply share the probability of success for the client achieving the retirement lifestyle goal you just confirmed with them. We consider anything north of 80% probability a successful estimate/an acceptable level of confidence.</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Our team would often share a brief story about the man who designed the Monte Carlo method (below) to illustrate the importance of the type of financial projections our team does versus what people attempt to do at home, or what our competition locally is still doing (straight-line, linear financial projections/analyses).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highlight>
                  <a:srgbClr val="FFE599"/>
                </a:highlight>
              </a:rPr>
              <a:t>[Script]: </a:t>
            </a:r>
            <a:r>
              <a:rPr lang="en" sz="1400">
                <a:solidFill>
                  <a:srgbClr val="000000"/>
                </a:solidFill>
                <a:highlight>
                  <a:srgbClr val="FFE599"/>
                </a:highlight>
              </a:rPr>
              <a:t>“...the gentleman that created this method of predicting outcomes had an uncle who loved to gamble at the Monte Carlo casino...so he devised a very sophisticated mathematical method to calculate when snake-eyes or any other value would appear on the dice roll...this method was later used during the Manhattan Project to test the probability of an atom splitting...and then the financial industry adopted it for determining the probability of financial outcomes.</a:t>
            </a:r>
            <a:endParaRPr b="1" sz="1400">
              <a:solidFill>
                <a:srgbClr val="000000"/>
              </a:solidFill>
              <a:highlight>
                <a:srgbClr val="FFE599"/>
              </a:highlight>
            </a:endParaRPr>
          </a:p>
        </p:txBody>
      </p:sp>
      <p:pic>
        <p:nvPicPr>
          <p:cNvPr id="2674" name="Shape 267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675" name="Shape 267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9" name="Shape 2679"/>
        <p:cNvGrpSpPr/>
        <p:nvPr/>
      </p:nvGrpSpPr>
      <p:grpSpPr>
        <a:xfrm>
          <a:off x="0" y="0"/>
          <a:ext cx="0" cy="0"/>
          <a:chOff x="0" y="0"/>
          <a:chExt cx="0" cy="0"/>
        </a:xfrm>
      </p:grpSpPr>
      <p:sp>
        <p:nvSpPr>
          <p:cNvPr id="2680" name="Shape 2680"/>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Sequence of Returns</a:t>
            </a:r>
            <a:endParaRPr sz="2400">
              <a:solidFill>
                <a:srgbClr val="0B7743"/>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The Importance of Sequence of Returns</a:t>
            </a:r>
            <a:r>
              <a:rPr lang="en" sz="1400">
                <a:solidFill>
                  <a:srgbClr val="000000"/>
                </a:solidFill>
              </a:rPr>
              <a:t>: This is often best illustrated during a Cash Flow Summary illustration. Additionally there are countless “Power of Return Sequences” available through your firm and with third party vendors; it would be redundant for me to recreate here.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important point to drive home here is two-fold: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AutoNum type="arabicParenR"/>
            </a:pPr>
            <a:r>
              <a:rPr lang="en" sz="1400">
                <a:solidFill>
                  <a:srgbClr val="000000"/>
                </a:solidFill>
              </a:rPr>
              <a:t>Sequence of returns only matters during the drawdown/withdrawal phase. Regardless of return sequence, if the average return over a given time period is the same in two scenarios, as long as no withdrawals are taken, the portfolio will be worth the same value at the end of the given time period .</a:t>
            </a:r>
            <a:endParaRPr sz="1400">
              <a:solidFill>
                <a:srgbClr val="000000"/>
              </a:solidFill>
            </a:endParaRPr>
          </a:p>
          <a:p>
            <a:pPr indent="-317500" lvl="0" marL="457200" rtl="0" algn="just">
              <a:spcBef>
                <a:spcPts val="1000"/>
              </a:spcBef>
              <a:spcAft>
                <a:spcPts val="0"/>
              </a:spcAft>
              <a:buClr>
                <a:srgbClr val="000000"/>
              </a:buClr>
              <a:buSzPts val="1400"/>
              <a:buAutoNum type="arabicParenR"/>
            </a:pPr>
            <a:r>
              <a:rPr lang="en" sz="1400">
                <a:solidFill>
                  <a:srgbClr val="000000"/>
                </a:solidFill>
              </a:rPr>
              <a:t>Your Monte Carlo analysis assumes a more conservative return sequence i.e. negative returns in their initial retirement years (which is the worst case scenario when entering the withdrawal phase of their financial journey). </a:t>
            </a:r>
            <a:endParaRPr sz="1400">
              <a:solidFill>
                <a:srgbClr val="000000"/>
              </a:solidFill>
            </a:endParaRPr>
          </a:p>
        </p:txBody>
      </p:sp>
      <p:pic>
        <p:nvPicPr>
          <p:cNvPr id="2681" name="Shape 2681"/>
          <p:cNvPicPr preferRelativeResize="0"/>
          <p:nvPr/>
        </p:nvPicPr>
        <p:blipFill>
          <a:blip r:embed="rId3">
            <a:alphaModFix amt="5000"/>
          </a:blip>
          <a:stretch>
            <a:fillRect/>
          </a:stretch>
        </p:blipFill>
        <p:spPr>
          <a:xfrm>
            <a:off x="7723900" y="-4763"/>
            <a:ext cx="1420100" cy="14573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85" name="Shape 2685"/>
        <p:cNvGrpSpPr/>
        <p:nvPr/>
      </p:nvGrpSpPr>
      <p:grpSpPr>
        <a:xfrm>
          <a:off x="0" y="0"/>
          <a:ext cx="0" cy="0"/>
          <a:chOff x="0" y="0"/>
          <a:chExt cx="0" cy="0"/>
        </a:xfrm>
      </p:grpSpPr>
      <p:sp>
        <p:nvSpPr>
          <p:cNvPr id="2686" name="Shape 2686"/>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Sequence of Returns (continued)</a:t>
            </a:r>
            <a:endParaRPr sz="2400">
              <a:solidFill>
                <a:srgbClr val="0B7743"/>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Finally, this illustration is important in driving home confidence not only in your planning but also in product selection to alleviate these potential fears.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I would not use this as an opportunity for a “hard sell” as I believe the focus must be on the planning process and guiding them through this educational exercise, however you can casually bring up that “this is why many high-net-worth clients often will take a portion of their pension money/retirement plans when they retire and fund their own personal pension (a variable annuity with guaranteed income rider).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Again, this is not crucial and can be skipped, but I thought it would be helpful to bring to your attention during this part of the presentation.</a:t>
            </a:r>
            <a:endParaRPr sz="1400">
              <a:solidFill>
                <a:srgbClr val="000000"/>
              </a:solidFill>
            </a:endParaRPr>
          </a:p>
        </p:txBody>
      </p:sp>
      <p:pic>
        <p:nvPicPr>
          <p:cNvPr id="2687" name="Shape 268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688" name="Shape 268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2" name="Shape 2692"/>
        <p:cNvGrpSpPr/>
        <p:nvPr/>
      </p:nvGrpSpPr>
      <p:grpSpPr>
        <a:xfrm>
          <a:off x="0" y="0"/>
          <a:ext cx="0" cy="0"/>
          <a:chOff x="0" y="0"/>
          <a:chExt cx="0" cy="0"/>
        </a:xfrm>
      </p:grpSpPr>
      <p:sp>
        <p:nvSpPr>
          <p:cNvPr id="2693" name="Shape 2693"/>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Sequence Of Returns</a:t>
            </a:r>
            <a:endParaRPr b="1">
              <a:solidFill>
                <a:srgbClr val="0B7743"/>
              </a:solidFill>
            </a:endParaRPr>
          </a:p>
        </p:txBody>
      </p:sp>
      <p:sp>
        <p:nvSpPr>
          <p:cNvPr id="2694" name="Shape 2694"/>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695" name="Shape 2695"/>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Sequence of Returns: </a:t>
            </a:r>
            <a:r>
              <a:rPr lang="en">
                <a:latin typeface="Roboto"/>
                <a:ea typeface="Roboto"/>
                <a:cs typeface="Roboto"/>
                <a:sym typeface="Roboto"/>
              </a:rPr>
              <a:t>“Now most people when they are trying to run their own retirement projections...some financial planners around town even still use this...they will just assume the average return of the market and grow their portfolio in a straight-line throughout their retirement. What they are missing is the sequence of those returns...let me show you what I mean (now introduce a Sequence of Returns illustration comparing two scenarios)”.</a:t>
            </a:r>
            <a:endParaRPr>
              <a:latin typeface="Roboto"/>
              <a:ea typeface="Roboto"/>
              <a:cs typeface="Roboto"/>
              <a:sym typeface="Roboto"/>
            </a:endParaRPr>
          </a:p>
          <a:p>
            <a:pPr indent="0" lvl="0" marL="0" rtl="0" algn="just">
              <a:lnSpc>
                <a:spcPct val="115000"/>
              </a:lnSpc>
              <a:spcBef>
                <a:spcPts val="0"/>
              </a:spcBef>
              <a:spcAft>
                <a:spcPts val="0"/>
              </a:spcAft>
              <a:buNone/>
            </a:pPr>
            <a:r>
              <a:t/>
            </a:r>
            <a:endParaRPr>
              <a:latin typeface="Roboto"/>
              <a:ea typeface="Roboto"/>
              <a:cs typeface="Roboto"/>
              <a:sym typeface="Roboto"/>
            </a:endParaRPr>
          </a:p>
          <a:p>
            <a:pPr indent="0" lvl="0" marL="0" rtl="0" algn="just">
              <a:lnSpc>
                <a:spcPct val="115000"/>
              </a:lnSpc>
              <a:spcBef>
                <a:spcPts val="0"/>
              </a:spcBef>
              <a:spcAft>
                <a:spcPts val="0"/>
              </a:spcAft>
              <a:buNone/>
            </a:pPr>
            <a:r>
              <a:rPr lang="en">
                <a:latin typeface="Roboto"/>
                <a:ea typeface="Roboto"/>
                <a:cs typeface="Roboto"/>
                <a:sym typeface="Roboto"/>
              </a:rPr>
              <a:t>“Our team only produces Monte Carlo analyses because it takes into account the </a:t>
            </a:r>
            <a:r>
              <a:rPr i="1" lang="en">
                <a:latin typeface="Roboto"/>
                <a:ea typeface="Roboto"/>
                <a:cs typeface="Roboto"/>
                <a:sym typeface="Roboto"/>
              </a:rPr>
              <a:t>sequence</a:t>
            </a:r>
            <a:r>
              <a:rPr lang="en">
                <a:latin typeface="Roboto"/>
                <a:ea typeface="Roboto"/>
                <a:cs typeface="Roboto"/>
                <a:sym typeface="Roboto"/>
              </a:rPr>
              <a:t> of those returns.”</a:t>
            </a:r>
            <a:endParaRPr>
              <a:latin typeface="Roboto"/>
              <a:ea typeface="Roboto"/>
              <a:cs typeface="Roboto"/>
              <a:sym typeface="Roboto"/>
            </a:endParaRPr>
          </a:p>
          <a:p>
            <a:pPr indent="0" lvl="0" marL="0" rtl="0" algn="just">
              <a:lnSpc>
                <a:spcPct val="115000"/>
              </a:lnSpc>
              <a:spcBef>
                <a:spcPts val="0"/>
              </a:spcBef>
              <a:spcAft>
                <a:spcPts val="0"/>
              </a:spcAft>
              <a:buNone/>
            </a:pPr>
            <a:r>
              <a:t/>
            </a:r>
            <a:endParaRPr>
              <a:latin typeface="Roboto"/>
              <a:ea typeface="Roboto"/>
              <a:cs typeface="Roboto"/>
              <a:sym typeface="Roboto"/>
            </a:endParaRPr>
          </a:p>
          <a:p>
            <a:pPr indent="0" lvl="0" marL="0" rtl="0" algn="just">
              <a:lnSpc>
                <a:spcPct val="115000"/>
              </a:lnSpc>
              <a:spcBef>
                <a:spcPts val="0"/>
              </a:spcBef>
              <a:spcAft>
                <a:spcPts val="0"/>
              </a:spcAft>
              <a:buNone/>
            </a:pPr>
            <a:r>
              <a:rPr lang="en">
                <a:latin typeface="Roboto"/>
                <a:ea typeface="Roboto"/>
                <a:cs typeface="Roboto"/>
                <a:sym typeface="Roboto"/>
              </a:rPr>
              <a:t>“...what we’re showing you today assumes </a:t>
            </a:r>
            <a:r>
              <a:rPr i="1" lang="en">
                <a:latin typeface="Roboto"/>
                <a:ea typeface="Roboto"/>
                <a:cs typeface="Roboto"/>
                <a:sym typeface="Roboto"/>
              </a:rPr>
              <a:t>this</a:t>
            </a:r>
            <a:r>
              <a:rPr lang="en">
                <a:latin typeface="Roboto"/>
                <a:ea typeface="Roboto"/>
                <a:cs typeface="Roboto"/>
                <a:sym typeface="Roboto"/>
              </a:rPr>
              <a:t> type of sequence (point on your Sequence Of Returns illustration to the scenario with negative initial return years during withdrawal phase — demonstrate the more conservative nature of these projections to instill confidence).”</a:t>
            </a:r>
            <a:endParaRPr>
              <a:latin typeface="Roboto"/>
              <a:ea typeface="Roboto"/>
              <a:cs typeface="Roboto"/>
              <a:sym typeface="Roboto"/>
            </a:endParaRPr>
          </a:p>
        </p:txBody>
      </p:sp>
      <p:pic>
        <p:nvPicPr>
          <p:cNvPr id="2696" name="Shape 2696"/>
          <p:cNvPicPr preferRelativeResize="0"/>
          <p:nvPr/>
        </p:nvPicPr>
        <p:blipFill>
          <a:blip r:embed="rId3">
            <a:alphaModFix amt="5000"/>
          </a:blip>
          <a:stretch>
            <a:fillRect/>
          </a:stretch>
        </p:blipFill>
        <p:spPr>
          <a:xfrm>
            <a:off x="7723900" y="-4763"/>
            <a:ext cx="1420100" cy="14573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0" name="Shape 2700"/>
        <p:cNvGrpSpPr/>
        <p:nvPr/>
      </p:nvGrpSpPr>
      <p:grpSpPr>
        <a:xfrm>
          <a:off x="0" y="0"/>
          <a:ext cx="0" cy="0"/>
          <a:chOff x="0" y="0"/>
          <a:chExt cx="0" cy="0"/>
        </a:xfrm>
      </p:grpSpPr>
      <p:sp>
        <p:nvSpPr>
          <p:cNvPr id="2701" name="Shape 2701"/>
          <p:cNvSpPr txBox="1"/>
          <p:nvPr>
            <p:ph type="title"/>
          </p:nvPr>
        </p:nvSpPr>
        <p:spPr>
          <a:xfrm>
            <a:off x="445625" y="445625"/>
            <a:ext cx="8181600" cy="401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Key Retirement Ages To Highlight</a:t>
            </a:r>
            <a:endParaRPr sz="2400">
              <a:solidFill>
                <a:srgbClr val="0B7743"/>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During the Cash flow Summary illustration, here are a few key retirement ages to highlight along with talking points to get your client thinking about and valuing all the sound advice/expertise your team delivers:</a:t>
            </a:r>
            <a:endParaRPr sz="1400">
              <a:solidFill>
                <a:srgbClr val="000000"/>
              </a:solidFill>
            </a:endParaRPr>
          </a:p>
          <a:p>
            <a:pPr indent="0" lvl="0" marL="0" rtl="0" algn="just">
              <a:spcBef>
                <a:spcPts val="0"/>
              </a:spcBef>
              <a:spcAft>
                <a:spcPts val="0"/>
              </a:spcAft>
              <a:buNone/>
            </a:pPr>
            <a:r>
              <a:t/>
            </a:r>
            <a:endParaRPr sz="12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Age 62:</a:t>
            </a:r>
            <a:r>
              <a:rPr lang="en" sz="1400">
                <a:solidFill>
                  <a:srgbClr val="000000"/>
                </a:solidFill>
              </a:rPr>
              <a:t> Earliest age client can begin Social Security benefits (max reduction)</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Age 65:</a:t>
            </a:r>
            <a:r>
              <a:rPr lang="en" sz="1400">
                <a:solidFill>
                  <a:srgbClr val="000000"/>
                </a:solidFill>
              </a:rPr>
              <a:t> Age of Medicare eligibility (client will need to fund private health care insurance up until this point if retiring prior to this age.</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Age 66: </a:t>
            </a:r>
            <a:r>
              <a:rPr lang="en" sz="1400">
                <a:solidFill>
                  <a:srgbClr val="000000"/>
                </a:solidFill>
              </a:rPr>
              <a:t>Typical Full Retirement Age for receiving non-reduced Social Security benefits (clients can also typically now receive earned income without reducing their Social Security benefit as well).</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Age 70: </a:t>
            </a:r>
            <a:r>
              <a:rPr lang="en" sz="1400">
                <a:solidFill>
                  <a:srgbClr val="000000"/>
                </a:solidFill>
              </a:rPr>
              <a:t>Maximum Social Security Benefit if client chooses to defer payment for guaranteed growth.</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Age the plan “fails”:</a:t>
            </a:r>
            <a:r>
              <a:rPr lang="en" sz="1400">
                <a:solidFill>
                  <a:srgbClr val="000000"/>
                </a:solidFill>
              </a:rPr>
              <a:t> If the client’s assets deplete to zero or passed zero in your financial analysis, make sure to show them the age that this occurs to “make it real” for them and then begin the discussion of action steps to shore this up.</a:t>
            </a:r>
            <a:endParaRPr sz="1400">
              <a:solidFill>
                <a:srgbClr val="000000"/>
              </a:solidFill>
              <a:highlight>
                <a:srgbClr val="FFE599"/>
              </a:highlight>
            </a:endParaRPr>
          </a:p>
        </p:txBody>
      </p:sp>
      <p:sp>
        <p:nvSpPr>
          <p:cNvPr id="2702" name="Shape 2702"/>
          <p:cNvSpPr txBox="1"/>
          <p:nvPr/>
        </p:nvSpPr>
        <p:spPr>
          <a:xfrm>
            <a:off x="547300" y="4420925"/>
            <a:ext cx="7282800" cy="5943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highlight>
                  <a:srgbClr val="FFE599"/>
                </a:highlight>
                <a:latin typeface="Roboto"/>
                <a:ea typeface="Roboto"/>
                <a:cs typeface="Roboto"/>
                <a:sym typeface="Roboto"/>
              </a:rPr>
              <a:t>For Your Strategic Planner: </a:t>
            </a:r>
            <a:r>
              <a:rPr lang="en" sz="1000">
                <a:highlight>
                  <a:srgbClr val="FFE599"/>
                </a:highlight>
                <a:latin typeface="Roboto"/>
                <a:ea typeface="Roboto"/>
                <a:cs typeface="Roboto"/>
                <a:sym typeface="Roboto"/>
              </a:rPr>
              <a:t>The topics addressed above are good starting areas of study for your new Strategic Planner to master and eventually come prepared to address at any client review during this phase of the goals-based planning session.</a:t>
            </a:r>
            <a:endParaRPr sz="1000">
              <a:highlight>
                <a:srgbClr val="FFE599"/>
              </a:highlight>
              <a:latin typeface="Roboto"/>
              <a:ea typeface="Roboto"/>
              <a:cs typeface="Roboto"/>
              <a:sym typeface="Roboto"/>
            </a:endParaRPr>
          </a:p>
        </p:txBody>
      </p:sp>
      <p:pic>
        <p:nvPicPr>
          <p:cNvPr id="2703" name="Shape 2703"/>
          <p:cNvPicPr preferRelativeResize="0"/>
          <p:nvPr/>
        </p:nvPicPr>
        <p:blipFill>
          <a:blip r:embed="rId3">
            <a:alphaModFix amt="5000"/>
          </a:blip>
          <a:stretch>
            <a:fillRect/>
          </a:stretch>
        </p:blipFill>
        <p:spPr>
          <a:xfrm>
            <a:off x="7723900" y="12"/>
            <a:ext cx="1420100" cy="14573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7" name="Shape 2707"/>
        <p:cNvGrpSpPr/>
        <p:nvPr/>
      </p:nvGrpSpPr>
      <p:grpSpPr>
        <a:xfrm>
          <a:off x="0" y="0"/>
          <a:ext cx="0" cy="0"/>
          <a:chOff x="0" y="0"/>
          <a:chExt cx="0" cy="0"/>
        </a:xfrm>
      </p:grpSpPr>
      <p:sp>
        <p:nvSpPr>
          <p:cNvPr id="2708" name="Shape 2708"/>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Next Level Mastery —</a:t>
            </a:r>
            <a:endParaRPr b="1" sz="3600">
              <a:solidFill>
                <a:srgbClr val="0B7743"/>
              </a:solidFill>
            </a:endParaRPr>
          </a:p>
          <a:p>
            <a:pPr indent="0" lvl="0" marL="0" rtl="0" algn="ctr">
              <a:spcBef>
                <a:spcPts val="0"/>
              </a:spcBef>
              <a:spcAft>
                <a:spcPts val="0"/>
              </a:spcAft>
              <a:buNone/>
            </a:pPr>
            <a:r>
              <a:rPr lang="en" sz="3600">
                <a:solidFill>
                  <a:srgbClr val="000000"/>
                </a:solidFill>
              </a:rPr>
              <a:t>The future of goals-based plannign</a:t>
            </a:r>
            <a:endParaRPr sz="3600">
              <a:solidFill>
                <a:srgbClr val="000000"/>
              </a:solidFill>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2" name="Shape 2712"/>
        <p:cNvGrpSpPr/>
        <p:nvPr/>
      </p:nvGrpSpPr>
      <p:grpSpPr>
        <a:xfrm>
          <a:off x="0" y="0"/>
          <a:ext cx="0" cy="0"/>
          <a:chOff x="0" y="0"/>
          <a:chExt cx="0" cy="0"/>
        </a:xfrm>
      </p:grpSpPr>
      <p:sp>
        <p:nvSpPr>
          <p:cNvPr id="2713" name="Shape 2713"/>
          <p:cNvSpPr txBox="1"/>
          <p:nvPr>
            <p:ph type="title"/>
          </p:nvPr>
        </p:nvSpPr>
        <p:spPr>
          <a:xfrm>
            <a:off x="445625" y="445625"/>
            <a:ext cx="8181600" cy="420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B7743"/>
                </a:solidFill>
              </a:rPr>
              <a:t>Next Level Mastery</a:t>
            </a:r>
            <a:endParaRPr sz="2400">
              <a:solidFill>
                <a:srgbClr val="0B7743"/>
              </a:solidFill>
            </a:endParaRPr>
          </a:p>
          <a:p>
            <a:pPr indent="0" lvl="0" marL="0" rtl="0" algn="just">
              <a:spcBef>
                <a:spcPts val="0"/>
              </a:spcBef>
              <a:spcAft>
                <a:spcPts val="0"/>
              </a:spcAft>
              <a:buNone/>
            </a:pPr>
            <a:r>
              <a:t/>
            </a:r>
            <a:endParaRPr sz="1800">
              <a:solidFill>
                <a:srgbClr val="000000"/>
              </a:solidFill>
            </a:endParaRPr>
          </a:p>
          <a:p>
            <a:pPr indent="0" lvl="0" marL="0" rtl="0" algn="just">
              <a:spcBef>
                <a:spcPts val="0"/>
              </a:spcBef>
              <a:spcAft>
                <a:spcPts val="0"/>
              </a:spcAft>
              <a:buNone/>
            </a:pPr>
            <a:r>
              <a:rPr lang="en" sz="1400">
                <a:solidFill>
                  <a:srgbClr val="000000"/>
                </a:solidFill>
              </a:rPr>
              <a:t>This will come down to the power of your financial planning software, but this is the future of goals-based financial planning:</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I</a:t>
            </a:r>
            <a:r>
              <a:rPr lang="en" sz="1400">
                <a:solidFill>
                  <a:srgbClr val="000000"/>
                </a:solidFill>
              </a:rPr>
              <a:t>nstead of talking about the % chance of achieving an outcome (Monte Carlo), talk about the </a:t>
            </a:r>
            <a:r>
              <a:rPr lang="en" sz="1400">
                <a:solidFill>
                  <a:srgbClr val="000000"/>
                </a:solidFill>
              </a:rPr>
              <a:t>reverse</a:t>
            </a:r>
            <a:r>
              <a:rPr lang="en" sz="1400">
                <a:solidFill>
                  <a:srgbClr val="000000"/>
                </a:solidFill>
              </a:rPr>
              <a:t>: the $ amount needed to achieve a % chance.</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Example: </a:t>
            </a:r>
            <a:r>
              <a:rPr lang="en" sz="1400">
                <a:solidFill>
                  <a:srgbClr val="000000"/>
                </a:solidFill>
              </a:rPr>
              <a:t>Client who wants to retire at age 62 with a $60,000 annual retirement lifestyle.</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rPr>
              <a:t>Traditional Monte Carlo: </a:t>
            </a:r>
            <a:r>
              <a:rPr lang="en" sz="1400">
                <a:solidFill>
                  <a:srgbClr val="000000"/>
                </a:solidFill>
              </a:rPr>
              <a:t>“You have an 80% probability of success for achieving that goal.”</a:t>
            </a:r>
            <a:endParaRPr sz="1400">
              <a:solidFill>
                <a:srgbClr val="000000"/>
              </a:solidFill>
            </a:endParaRPr>
          </a:p>
          <a:p>
            <a:pPr indent="-317500" lvl="0" marL="457200" rtl="0" algn="just">
              <a:spcBef>
                <a:spcPts val="1000"/>
              </a:spcBef>
              <a:spcAft>
                <a:spcPts val="0"/>
              </a:spcAft>
              <a:buClr>
                <a:srgbClr val="000000"/>
              </a:buClr>
              <a:buSzPts val="1400"/>
              <a:buChar char="➔"/>
            </a:pPr>
            <a:r>
              <a:rPr b="1" lang="en" sz="1400">
                <a:solidFill>
                  <a:srgbClr val="000000"/>
                </a:solidFill>
              </a:rPr>
              <a:t>Next Level Mastery: </a:t>
            </a:r>
            <a:r>
              <a:rPr lang="en" sz="1400">
                <a:solidFill>
                  <a:srgbClr val="000000"/>
                </a:solidFill>
              </a:rPr>
              <a:t>“We project that your goal is </a:t>
            </a:r>
            <a:r>
              <a:rPr i="1" lang="en" sz="1400">
                <a:solidFill>
                  <a:srgbClr val="000000"/>
                </a:solidFill>
              </a:rPr>
              <a:t>underfunded</a:t>
            </a:r>
            <a:r>
              <a:rPr lang="en" sz="1400">
                <a:solidFill>
                  <a:srgbClr val="000000"/>
                </a:solidFill>
              </a:rPr>
              <a:t>. To make sure this goal is funded with an 80% certainty of success, we would need to add $X.”</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next level mastery form is more transparent and gets the client thinking in “plain English” —  “how much will this goal cost me?” </a:t>
            </a:r>
            <a:r>
              <a:rPr lang="en" sz="1400">
                <a:solidFill>
                  <a:srgbClr val="000000"/>
                </a:solidFill>
                <a:highlight>
                  <a:srgbClr val="FFE599"/>
                </a:highlight>
              </a:rPr>
              <a:t>Funding goals to a greater confidence level (% chance of success) makes the goal more expensive because you are now assuming a more conservative Monte Carlo projection.</a:t>
            </a:r>
            <a:endParaRPr sz="1400">
              <a:solidFill>
                <a:srgbClr val="000000"/>
              </a:solidFill>
              <a:highlight>
                <a:srgbClr val="FFE599"/>
              </a:highlight>
            </a:endParaRPr>
          </a:p>
        </p:txBody>
      </p:sp>
      <p:pic>
        <p:nvPicPr>
          <p:cNvPr id="2714" name="Shape 271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715" name="Shape 271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9" name="Shape 2719"/>
        <p:cNvGrpSpPr/>
        <p:nvPr/>
      </p:nvGrpSpPr>
      <p:grpSpPr>
        <a:xfrm>
          <a:off x="0" y="0"/>
          <a:ext cx="0" cy="0"/>
          <a:chOff x="0" y="0"/>
          <a:chExt cx="0" cy="0"/>
        </a:xfrm>
      </p:grpSpPr>
      <p:sp>
        <p:nvSpPr>
          <p:cNvPr id="2720" name="Shape 2720"/>
          <p:cNvSpPr txBox="1"/>
          <p:nvPr>
            <p:ph type="title"/>
          </p:nvPr>
        </p:nvSpPr>
        <p:spPr>
          <a:xfrm>
            <a:off x="369500" y="2304747"/>
            <a:ext cx="8222100" cy="838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3600">
                <a:solidFill>
                  <a:srgbClr val="000000"/>
                </a:solidFill>
              </a:rPr>
              <a:t>Organic Growth Trifecta™ Part 3 —</a:t>
            </a:r>
            <a:endParaRPr b="1" sz="3600">
              <a:solidFill>
                <a:srgbClr val="000000"/>
              </a:solidFill>
            </a:endParaRPr>
          </a:p>
          <a:p>
            <a:pPr indent="0" lvl="0" marL="0" rtl="0">
              <a:spcBef>
                <a:spcPts val="0"/>
              </a:spcBef>
              <a:spcAft>
                <a:spcPts val="0"/>
              </a:spcAft>
              <a:buNone/>
            </a:pPr>
            <a:r>
              <a:rPr lang="en" sz="3600">
                <a:solidFill>
                  <a:srgbClr val="000000"/>
                </a:solidFill>
              </a:rPr>
              <a:t>Live What If Scenarios</a:t>
            </a:r>
            <a:endParaRPr sz="3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410000"/>
            <a:ext cx="8520600" cy="387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Overcoming your objections</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a:spcBef>
                <a:spcPts val="0"/>
              </a:spcBef>
              <a:spcAft>
                <a:spcPts val="0"/>
              </a:spcAft>
              <a:buNone/>
            </a:pPr>
            <a:r>
              <a:rPr b="1" lang="en" sz="1400">
                <a:solidFill>
                  <a:srgbClr val="000000"/>
                </a:solidFill>
                <a:highlight>
                  <a:srgbClr val="FFE599"/>
                </a:highlight>
              </a:rPr>
              <a:t>The following is a list of the most common myths and misconceptions when it comes to firing complete segments of your book of business — they must be misspelled quickly:</a:t>
            </a:r>
            <a:endParaRPr b="1" sz="1400">
              <a:solidFill>
                <a:srgbClr val="0D5DDF"/>
              </a:solidFill>
            </a:endParaRPr>
          </a:p>
          <a:p>
            <a:pPr indent="-317500" lvl="0" marL="457200" rtl="0">
              <a:lnSpc>
                <a:spcPct val="115000"/>
              </a:lnSpc>
              <a:spcBef>
                <a:spcPts val="1000"/>
              </a:spcBef>
              <a:spcAft>
                <a:spcPts val="0"/>
              </a:spcAft>
              <a:buClr>
                <a:srgbClr val="000000"/>
              </a:buClr>
              <a:buSzPts val="1400"/>
              <a:buFont typeface="Roboto"/>
              <a:buChar char="➔"/>
            </a:pPr>
            <a:r>
              <a:rPr lang="en" sz="1400">
                <a:solidFill>
                  <a:srgbClr val="000000"/>
                </a:solidFill>
              </a:rPr>
              <a:t>Friend of Platinum client (the 10% rule)</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Bad word-of-mouth (“I live in a small town”)</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Hostile client feedback (e.g. what if they refuse?)</a:t>
            </a:r>
            <a:endParaRPr sz="1400">
              <a:solidFill>
                <a:srgbClr val="000000"/>
              </a:solidFill>
            </a:endParaRPr>
          </a:p>
          <a:p>
            <a:pPr indent="-317500" lvl="0" marL="457200" rtl="0">
              <a:lnSpc>
                <a:spcPct val="115000"/>
              </a:lnSpc>
              <a:spcBef>
                <a:spcPts val="0"/>
              </a:spcBef>
              <a:spcAft>
                <a:spcPts val="0"/>
              </a:spcAft>
              <a:buClr>
                <a:srgbClr val="000000"/>
              </a:buClr>
              <a:buSzPts val="1400"/>
              <a:buFont typeface="Arial"/>
              <a:buChar char="➔"/>
            </a:pPr>
            <a:r>
              <a:rPr lang="en" sz="1400">
                <a:solidFill>
                  <a:srgbClr val="000000"/>
                </a:solidFill>
              </a:rPr>
              <a:t>“I’m leaving production on the table” (actually, you’re tripping over $100 bills to pick up pennies)</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Will take too much time for client outreach</a:t>
            </a:r>
            <a:endParaRPr sz="1400">
              <a:solidFill>
                <a:srgbClr val="000000"/>
              </a:solidFill>
            </a:endParaRPr>
          </a:p>
          <a:p>
            <a:pPr indent="0" lvl="0" marL="0" rtl="0">
              <a:lnSpc>
                <a:spcPct val="115000"/>
              </a:lnSpc>
              <a:spcBef>
                <a:spcPts val="0"/>
              </a:spcBef>
              <a:spcAft>
                <a:spcPts val="0"/>
              </a:spcAft>
              <a:buNone/>
            </a:pPr>
            <a:r>
              <a:t/>
            </a:r>
            <a:endParaRPr sz="1400">
              <a:solidFill>
                <a:srgbClr val="000000"/>
              </a:solidFill>
            </a:endParaRPr>
          </a:p>
          <a:p>
            <a:pPr indent="0" lvl="0" marL="0" rtl="0">
              <a:lnSpc>
                <a:spcPct val="115000"/>
              </a:lnSpc>
              <a:spcBef>
                <a:spcPts val="0"/>
              </a:spcBef>
              <a:spcAft>
                <a:spcPts val="0"/>
              </a:spcAft>
              <a:buNone/>
            </a:pPr>
            <a:r>
              <a:rPr lang="en" sz="1400">
                <a:solidFill>
                  <a:srgbClr val="000000"/>
                </a:solidFill>
              </a:rPr>
              <a:t>At the end of the day, these negative outcomes are far worse than the ones above: </a:t>
            </a:r>
            <a:endParaRPr sz="1400">
              <a:solidFill>
                <a:srgbClr val="000000"/>
              </a:solidFill>
            </a:endParaRPr>
          </a:p>
          <a:p>
            <a:pPr indent="-317500" lvl="0" marL="457200" rtl="0">
              <a:lnSpc>
                <a:spcPct val="115000"/>
              </a:lnSpc>
              <a:spcBef>
                <a:spcPts val="1000"/>
              </a:spcBef>
              <a:spcAft>
                <a:spcPts val="0"/>
              </a:spcAft>
              <a:buClr>
                <a:srgbClr val="000000"/>
              </a:buClr>
              <a:buSzPts val="1400"/>
              <a:buFont typeface="Roboto"/>
              <a:buChar char="➔"/>
            </a:pPr>
            <a:r>
              <a:rPr lang="en" sz="1400">
                <a:solidFill>
                  <a:srgbClr val="000000"/>
                </a:solidFill>
              </a:rPr>
              <a:t>Bad for your brand</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Disallows implementing a true service model</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Overwhelms your Client Associate</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Puts you at fiduciary &amp; financial risk</a:t>
            </a:r>
            <a:endParaRPr sz="1400">
              <a:solidFill>
                <a:srgbClr val="000000"/>
              </a:solidFill>
            </a:endParaRPr>
          </a:p>
          <a:p>
            <a:pPr indent="0" lvl="0" marL="0" rtl="0">
              <a:spcBef>
                <a:spcPts val="0"/>
              </a:spcBef>
              <a:spcAft>
                <a:spcPts val="0"/>
              </a:spcAft>
              <a:buNone/>
            </a:pPr>
            <a:r>
              <a:t/>
            </a:r>
            <a:endParaRPr b="1" sz="1800">
              <a:solidFill>
                <a:srgbClr val="0D5DDF"/>
              </a:solidFill>
            </a:endParaRPr>
          </a:p>
        </p:txBody>
      </p:sp>
      <p:pic>
        <p:nvPicPr>
          <p:cNvPr id="388" name="Shape 38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89" name="Shape 38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24" name="Shape 2724"/>
        <p:cNvGrpSpPr/>
        <p:nvPr/>
      </p:nvGrpSpPr>
      <p:grpSpPr>
        <a:xfrm>
          <a:off x="0" y="0"/>
          <a:ext cx="0" cy="0"/>
          <a:chOff x="0" y="0"/>
          <a:chExt cx="0" cy="0"/>
        </a:xfrm>
      </p:grpSpPr>
      <p:sp>
        <p:nvSpPr>
          <p:cNvPr id="2725" name="Shape 2725"/>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7743"/>
                </a:solidFill>
              </a:rPr>
              <a:t>Building Out What If Scenarios —</a:t>
            </a:r>
            <a:endParaRPr b="1" sz="3600">
              <a:solidFill>
                <a:srgbClr val="0B7743"/>
              </a:solidFill>
            </a:endParaRPr>
          </a:p>
          <a:p>
            <a:pPr indent="0" lvl="0" marL="0" rtl="0" algn="ctr">
              <a:spcBef>
                <a:spcPts val="0"/>
              </a:spcBef>
              <a:spcAft>
                <a:spcPts val="0"/>
              </a:spcAft>
              <a:buNone/>
            </a:pPr>
            <a:r>
              <a:rPr lang="en" sz="3600">
                <a:solidFill>
                  <a:srgbClr val="000000"/>
                </a:solidFill>
              </a:rPr>
              <a:t>Advice for your Strategic Planner</a:t>
            </a:r>
            <a:endParaRPr sz="3600">
              <a:solidFill>
                <a:srgbClr val="000000"/>
              </a:solidFill>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9" name="Shape 2729"/>
        <p:cNvGrpSpPr/>
        <p:nvPr/>
      </p:nvGrpSpPr>
      <p:grpSpPr>
        <a:xfrm>
          <a:off x="0" y="0"/>
          <a:ext cx="0" cy="0"/>
          <a:chOff x="0" y="0"/>
          <a:chExt cx="0" cy="0"/>
        </a:xfrm>
      </p:grpSpPr>
      <p:pic>
        <p:nvPicPr>
          <p:cNvPr id="2730" name="Shape 2730"/>
          <p:cNvPicPr preferRelativeResize="0"/>
          <p:nvPr/>
        </p:nvPicPr>
        <p:blipFill>
          <a:blip r:embed="rId3">
            <a:alphaModFix amt="5000"/>
          </a:blip>
          <a:stretch>
            <a:fillRect/>
          </a:stretch>
        </p:blipFill>
        <p:spPr>
          <a:xfrm>
            <a:off x="7723900" y="0"/>
            <a:ext cx="1420100" cy="1457326"/>
          </a:xfrm>
          <a:prstGeom prst="rect">
            <a:avLst/>
          </a:prstGeom>
          <a:noFill/>
          <a:ln>
            <a:noFill/>
          </a:ln>
        </p:spPr>
      </p:pic>
      <p:sp>
        <p:nvSpPr>
          <p:cNvPr id="2731" name="Shape 2731"/>
          <p:cNvSpPr txBox="1"/>
          <p:nvPr>
            <p:ph type="title"/>
          </p:nvPr>
        </p:nvSpPr>
        <p:spPr>
          <a:xfrm>
            <a:off x="311700" y="403200"/>
            <a:ext cx="8353500" cy="460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B7743"/>
                </a:solidFill>
              </a:rPr>
              <a:t>Thoughts for Strategic Planner’s What If Scenarios...</a:t>
            </a:r>
            <a:endParaRPr b="1">
              <a:solidFill>
                <a:srgbClr val="0B7743"/>
              </a:solidFill>
            </a:endParaRPr>
          </a:p>
          <a:p>
            <a:pPr indent="0" lvl="0" marL="0" rtl="0" algn="just">
              <a:spcBef>
                <a:spcPts val="0"/>
              </a:spcBef>
              <a:spcAft>
                <a:spcPts val="0"/>
              </a:spcAft>
              <a:buNone/>
            </a:pPr>
            <a:r>
              <a:t/>
            </a:r>
            <a:endParaRPr sz="1400">
              <a:solidFill>
                <a:srgbClr val="0D5DDF"/>
              </a:solidFill>
            </a:endParaRPr>
          </a:p>
          <a:p>
            <a:pPr indent="0" lvl="0" marL="0" rtl="0" algn="just">
              <a:spcBef>
                <a:spcPts val="0"/>
              </a:spcBef>
              <a:spcAft>
                <a:spcPts val="0"/>
              </a:spcAft>
              <a:buNone/>
            </a:pPr>
            <a:r>
              <a:rPr lang="en" sz="1400">
                <a:solidFill>
                  <a:srgbClr val="000000"/>
                </a:solidFill>
              </a:rPr>
              <a:t>After you complete the “base scenario” goals-based financial plan/Monte Carlo analysis (based on the exact goals provided by your client i.e. desired retirement lifestyle, desired retirement age), there are a couple “what if” scenarios I suggest you build in to offer another angle to your discussion and encourage the client to share more of their aspirations with your team if they exist:</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If the plan “fails”: I</a:t>
            </a:r>
            <a:r>
              <a:rPr lang="en" sz="1400">
                <a:solidFill>
                  <a:srgbClr val="000000"/>
                </a:solidFill>
              </a:rPr>
              <a:t>f the client’s goals are too ambitious or their assets are not sufficient, the plan will “fail” meaning the client runs out of money at an age prior to their death. If this is the case, I suggest playing with the numbers in a separate “what if” scenario separate from the base scenario (keep that work untouched). If the plan fails, show what is required for the plan to “succeed” (i.e. delay retirement age, decrease the lifestyle goal).</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highlight>
                  <a:srgbClr val="FFE599"/>
                </a:highlight>
              </a:rPr>
              <a:t>Important:</a:t>
            </a:r>
            <a:r>
              <a:rPr lang="en" sz="1400">
                <a:solidFill>
                  <a:srgbClr val="000000"/>
                </a:solidFill>
                <a:highlight>
                  <a:srgbClr val="FFE599"/>
                </a:highlight>
              </a:rPr>
              <a:t> If the plan fails, delaying the retirement age and more importantly, reducing the lifestyle goa,l are the only two factors that will significantly alter the Monte Carlo probability of success upward towards our 80% success threshold.</a:t>
            </a:r>
            <a:r>
              <a:rPr lang="en" sz="1400">
                <a:solidFill>
                  <a:srgbClr val="000000"/>
                </a:solidFill>
              </a:rPr>
              <a:t> A third factor that can help improve odds, but not as much as the two mentioned previously, is significantly bumping up the client’s retirement plan contributions during the accumulation phase. Many clients will be tempted to say “OK well can we make my investments more aggressive?”. This is usually not prudent and does not make a meaningful difference in improving success odds, especially as retirement approaches.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t/>
            </a:r>
            <a:endParaRPr sz="1800">
              <a:solidFill>
                <a:srgbClr val="0D5DDF"/>
              </a:solidFill>
              <a:highlight>
                <a:srgbClr val="000000"/>
              </a:highlight>
            </a:endParaRPr>
          </a:p>
          <a:p>
            <a:pPr indent="0" lvl="0" marL="0" rtl="0" algn="just">
              <a:spcBef>
                <a:spcPts val="0"/>
              </a:spcBef>
              <a:spcAft>
                <a:spcPts val="0"/>
              </a:spcAft>
              <a:buNone/>
            </a:pPr>
            <a:r>
              <a:t/>
            </a:r>
            <a:endParaRPr sz="1400">
              <a:solidFill>
                <a:srgbClr val="000000"/>
              </a:solidFill>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5" name="Shape 2735"/>
        <p:cNvGrpSpPr/>
        <p:nvPr/>
      </p:nvGrpSpPr>
      <p:grpSpPr>
        <a:xfrm>
          <a:off x="0" y="0"/>
          <a:ext cx="0" cy="0"/>
          <a:chOff x="0" y="0"/>
          <a:chExt cx="0" cy="0"/>
        </a:xfrm>
      </p:grpSpPr>
      <p:sp>
        <p:nvSpPr>
          <p:cNvPr id="2736" name="Shape 2736"/>
          <p:cNvSpPr txBox="1"/>
          <p:nvPr>
            <p:ph type="title"/>
          </p:nvPr>
        </p:nvSpPr>
        <p:spPr>
          <a:xfrm>
            <a:off x="311700" y="403200"/>
            <a:ext cx="8353500" cy="405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B7743"/>
                </a:solidFill>
              </a:rPr>
              <a:t>More thoughts for Strategic Planner’s What If Scenarios</a:t>
            </a:r>
            <a:endParaRPr b="1">
              <a:solidFill>
                <a:srgbClr val="0B7743"/>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b="1" lang="en" sz="1400">
                <a:solidFill>
                  <a:srgbClr val="000000"/>
                </a:solidFill>
              </a:rPr>
              <a:t>If the plan “succeeds”:</a:t>
            </a:r>
            <a:r>
              <a:rPr lang="en" sz="1400">
                <a:solidFill>
                  <a:srgbClr val="000000"/>
                </a:solidFill>
              </a:rPr>
              <a:t> Play with the numbers to show what type of lifestyle may be possible given their assets/goals that they haven’t considered (i.e. boost their retirement annual lifestyle amount or beginning their retirement at an earlier age).</a:t>
            </a:r>
            <a:endParaRPr b="1" sz="1400">
              <a:solidFill>
                <a:srgbClr val="000000"/>
              </a:solidFill>
            </a:endParaRPr>
          </a:p>
          <a:p>
            <a:pPr indent="0" lvl="0" marL="0" rtl="0" algn="just">
              <a:spcBef>
                <a:spcPts val="0"/>
              </a:spcBef>
              <a:spcAft>
                <a:spcPts val="0"/>
              </a:spcAft>
              <a:buNone/>
            </a:pPr>
            <a:r>
              <a:t/>
            </a:r>
            <a:endParaRPr b="1" sz="1400">
              <a:solidFill>
                <a:srgbClr val="000000"/>
              </a:solidFill>
            </a:endParaRPr>
          </a:p>
          <a:p>
            <a:pPr indent="0" lvl="0" marL="0" rtl="0" algn="just">
              <a:spcBef>
                <a:spcPts val="0"/>
              </a:spcBef>
              <a:spcAft>
                <a:spcPts val="0"/>
              </a:spcAft>
              <a:buNone/>
            </a:pPr>
            <a:r>
              <a:rPr b="1" lang="en" sz="1400">
                <a:solidFill>
                  <a:srgbClr val="000000"/>
                </a:solidFill>
              </a:rPr>
              <a:t>If the plan “succeeds”:</a:t>
            </a:r>
            <a:r>
              <a:rPr lang="en" sz="1400">
                <a:solidFill>
                  <a:srgbClr val="000000"/>
                </a:solidFill>
              </a:rPr>
              <a:t> I know another advisor in New York who would reduce the client’s assets at the average age that people require some form of long term care coverage to illustrate the power and importance of long term care insurance (great opportunity to a position hybrid, single-premium long term care product).</a:t>
            </a:r>
            <a:endParaRPr sz="1400">
              <a:solidFill>
                <a:srgbClr val="000000"/>
              </a:solidFill>
            </a:endParaRPr>
          </a:p>
          <a:p>
            <a:pPr indent="0" lvl="0" marL="0" rtl="0" algn="just">
              <a:spcBef>
                <a:spcPts val="0"/>
              </a:spcBef>
              <a:spcAft>
                <a:spcPts val="0"/>
              </a:spcAft>
              <a:buNone/>
            </a:pPr>
            <a:r>
              <a:t/>
            </a:r>
            <a:endParaRPr sz="1800">
              <a:solidFill>
                <a:srgbClr val="0D5DDF"/>
              </a:solidFill>
              <a:highlight>
                <a:srgbClr val="000000"/>
              </a:highlight>
            </a:endParaRPr>
          </a:p>
          <a:p>
            <a:pPr indent="0" lvl="0" marL="0" rtl="0" algn="just">
              <a:spcBef>
                <a:spcPts val="0"/>
              </a:spcBef>
              <a:spcAft>
                <a:spcPts val="0"/>
              </a:spcAft>
              <a:buNone/>
            </a:pPr>
            <a:r>
              <a:t/>
            </a:r>
            <a:endParaRPr sz="1400">
              <a:solidFill>
                <a:srgbClr val="000000"/>
              </a:solidFill>
            </a:endParaRPr>
          </a:p>
        </p:txBody>
      </p:sp>
      <p:pic>
        <p:nvPicPr>
          <p:cNvPr id="2737" name="Shape 273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738" name="Shape 273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2" name="Shape 2742"/>
        <p:cNvGrpSpPr/>
        <p:nvPr/>
      </p:nvGrpSpPr>
      <p:grpSpPr>
        <a:xfrm>
          <a:off x="0" y="0"/>
          <a:ext cx="0" cy="0"/>
          <a:chOff x="0" y="0"/>
          <a:chExt cx="0" cy="0"/>
        </a:xfrm>
      </p:grpSpPr>
      <p:sp>
        <p:nvSpPr>
          <p:cNvPr id="2743" name="Shape 2743"/>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B7743"/>
                </a:solidFill>
              </a:rPr>
              <a:t>[Script] — Live What If Scenarios</a:t>
            </a:r>
            <a:endParaRPr b="1">
              <a:solidFill>
                <a:srgbClr val="0B7743"/>
              </a:solidFill>
            </a:endParaRPr>
          </a:p>
        </p:txBody>
      </p:sp>
      <p:pic>
        <p:nvPicPr>
          <p:cNvPr id="2744" name="Shape 274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745" name="Shape 274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746" name="Shape 2746"/>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747" name="Shape 2747"/>
          <p:cNvSpPr txBox="1"/>
          <p:nvPr/>
        </p:nvSpPr>
        <p:spPr>
          <a:xfrm>
            <a:off x="451100" y="1195800"/>
            <a:ext cx="8202600" cy="2492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highlight>
                  <a:srgbClr val="FFE599"/>
                </a:highlight>
                <a:latin typeface="Roboto"/>
                <a:ea typeface="Roboto"/>
                <a:cs typeface="Roboto"/>
                <a:sym typeface="Roboto"/>
              </a:rPr>
              <a:t>Present upon completion of your original goals-based planning report. This section is optional, but an important aspect to bring up to your client to engage them in the planning process:</a:t>
            </a:r>
            <a:endParaRPr>
              <a:highlight>
                <a:srgbClr val="FFE599"/>
              </a:highlight>
              <a:latin typeface="Roboto"/>
              <a:ea typeface="Roboto"/>
              <a:cs typeface="Roboto"/>
              <a:sym typeface="Roboto"/>
            </a:endParaRPr>
          </a:p>
          <a:p>
            <a:pPr indent="0" lvl="0" marL="0" rtl="0">
              <a:lnSpc>
                <a:spcPct val="115000"/>
              </a:lnSpc>
              <a:spcBef>
                <a:spcPts val="1600"/>
              </a:spcBef>
              <a:spcAft>
                <a:spcPts val="0"/>
              </a:spcAft>
              <a:buNone/>
            </a:pPr>
            <a:r>
              <a:rPr b="1" lang="en">
                <a:latin typeface="Roboto"/>
                <a:ea typeface="Roboto"/>
                <a:cs typeface="Roboto"/>
                <a:sym typeface="Roboto"/>
              </a:rPr>
              <a:t>Senior Producer</a:t>
            </a:r>
            <a:r>
              <a:rPr lang="en">
                <a:latin typeface="Roboto"/>
                <a:ea typeface="Roboto"/>
                <a:cs typeface="Roboto"/>
                <a:sym typeface="Roboto"/>
              </a:rPr>
              <a:t>: “I have &lt;&lt;Strategic Planner name&gt;&gt; here, are there any scenarios you want us to run on...any trade offs that you’ve been thinking of?</a:t>
            </a:r>
            <a:endParaRPr>
              <a:latin typeface="Roboto"/>
              <a:ea typeface="Roboto"/>
              <a:cs typeface="Roboto"/>
              <a:sym typeface="Roboto"/>
            </a:endParaRPr>
          </a:p>
          <a:p>
            <a:pPr indent="0" lvl="0" marL="0" rtl="0">
              <a:lnSpc>
                <a:spcPct val="115000"/>
              </a:lnSpc>
              <a:spcBef>
                <a:spcPts val="1600"/>
              </a:spcBef>
              <a:spcAft>
                <a:spcPts val="0"/>
              </a:spcAft>
              <a:buNone/>
            </a:pPr>
            <a:r>
              <a:rPr lang="en">
                <a:latin typeface="Roboto"/>
                <a:ea typeface="Roboto"/>
                <a:cs typeface="Roboto"/>
                <a:sym typeface="Roboto"/>
              </a:rPr>
              <a:t>“...often we will have clients who are thinking about selling a home in the future...we can show the proceeds flushing into your portfolio in that given year...or maybe you’re thinking about retiring earlier than planner...or perhaps increasing your annual lifestyle number…”</a:t>
            </a:r>
            <a:endParaRPr>
              <a:latin typeface="Roboto"/>
              <a:ea typeface="Roboto"/>
              <a:cs typeface="Roboto"/>
              <a:sym typeface="Roboto"/>
            </a:endParaRPr>
          </a:p>
          <a:p>
            <a:pPr indent="0" lvl="0" marL="0" rtl="0" algn="just">
              <a:lnSpc>
                <a:spcPct val="115000"/>
              </a:lnSpc>
              <a:spcBef>
                <a:spcPts val="1600"/>
              </a:spcBef>
              <a:spcAft>
                <a:spcPts val="1600"/>
              </a:spcAft>
              <a:buNone/>
            </a:pPr>
            <a:r>
              <a:t/>
            </a:r>
            <a:endParaRPr>
              <a:latin typeface="Roboto"/>
              <a:ea typeface="Roboto"/>
              <a:cs typeface="Roboto"/>
              <a:sym typeface="Roboto"/>
            </a:endParaRPr>
          </a:p>
        </p:txBody>
      </p:sp>
      <p:sp>
        <p:nvSpPr>
          <p:cNvPr id="2748" name="Shape 2748"/>
          <p:cNvSpPr txBox="1"/>
          <p:nvPr/>
        </p:nvSpPr>
        <p:spPr>
          <a:xfrm>
            <a:off x="470725" y="4114800"/>
            <a:ext cx="5755800" cy="7062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It’s important to note here what kind of business opportunities introducing this concept can present your team — don’t overlook them. This is a great opportunity to introduce home financing, insurance products, long term care, etc based on the scenarios they request.</a:t>
            </a:r>
            <a:endParaRPr sz="1000">
              <a:highlight>
                <a:srgbClr val="FFE599"/>
              </a:highlight>
              <a:latin typeface="Roboto"/>
              <a:ea typeface="Roboto"/>
              <a:cs typeface="Roboto"/>
              <a:sym typeface="Roboto"/>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2" name="Shape 2752"/>
        <p:cNvGrpSpPr/>
        <p:nvPr/>
      </p:nvGrpSpPr>
      <p:grpSpPr>
        <a:xfrm>
          <a:off x="0" y="0"/>
          <a:ext cx="0" cy="0"/>
          <a:chOff x="0" y="0"/>
          <a:chExt cx="0" cy="0"/>
        </a:xfrm>
      </p:grpSpPr>
      <p:sp>
        <p:nvSpPr>
          <p:cNvPr id="2753" name="Shape 2753"/>
          <p:cNvSpPr txBox="1"/>
          <p:nvPr>
            <p:ph type="title"/>
          </p:nvPr>
        </p:nvSpPr>
        <p:spPr>
          <a:xfrm>
            <a:off x="748350" y="883025"/>
            <a:ext cx="7647300" cy="11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rPr>
              <a:t>Organic Growth Trifecta Recap</a:t>
            </a:r>
            <a:endParaRPr b="1" sz="3600">
              <a:solidFill>
                <a:srgbClr val="000000"/>
              </a:solidFill>
            </a:endParaRPr>
          </a:p>
        </p:txBody>
      </p:sp>
      <p:grpSp>
        <p:nvGrpSpPr>
          <p:cNvPr id="2754" name="Shape 2754"/>
          <p:cNvGrpSpPr/>
          <p:nvPr/>
        </p:nvGrpSpPr>
        <p:grpSpPr>
          <a:xfrm>
            <a:off x="6858000" y="2295575"/>
            <a:ext cx="2286000" cy="2847950"/>
            <a:chOff x="0" y="2295575"/>
            <a:chExt cx="2286000" cy="2847950"/>
          </a:xfrm>
        </p:grpSpPr>
        <p:grpSp>
          <p:nvGrpSpPr>
            <p:cNvPr id="2755" name="Shape 2755"/>
            <p:cNvGrpSpPr/>
            <p:nvPr/>
          </p:nvGrpSpPr>
          <p:grpSpPr>
            <a:xfrm>
              <a:off x="0" y="2295575"/>
              <a:ext cx="2286000" cy="2847950"/>
              <a:chOff x="0" y="2295575"/>
              <a:chExt cx="2286000" cy="2847950"/>
            </a:xfrm>
          </p:grpSpPr>
          <p:sp>
            <p:nvSpPr>
              <p:cNvPr id="2756" name="Shape 2756"/>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7" name="Shape 2757"/>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58" name="Shape 2758"/>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000">
                  <a:solidFill>
                    <a:srgbClr val="5E5E5E"/>
                  </a:solidFill>
                  <a:latin typeface="Roboto"/>
                  <a:ea typeface="Roboto"/>
                  <a:cs typeface="Roboto"/>
                  <a:sym typeface="Roboto"/>
                </a:rPr>
                <a:t>20XX</a:t>
              </a:r>
              <a:endParaRPr sz="1000">
                <a:solidFill>
                  <a:srgbClr val="5E5E5E"/>
                </a:solidFill>
                <a:latin typeface="Roboto"/>
                <a:ea typeface="Roboto"/>
                <a:cs typeface="Roboto"/>
                <a:sym typeface="Roboto"/>
              </a:endParaRPr>
            </a:p>
          </p:txBody>
        </p:sp>
        <p:sp>
          <p:nvSpPr>
            <p:cNvPr id="2759" name="Shape 2759"/>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5E5E5E"/>
                  </a:solidFill>
                  <a:latin typeface="Roboto"/>
                  <a:ea typeface="Roboto"/>
                  <a:cs typeface="Roboto"/>
                  <a:sym typeface="Roboto"/>
                </a:rPr>
                <a:t>Build What If Scenarios</a:t>
              </a:r>
              <a:endParaRPr b="1" sz="1200">
                <a:solidFill>
                  <a:srgbClr val="5E5E5E"/>
                </a:solidFill>
                <a:latin typeface="Roboto"/>
                <a:ea typeface="Roboto"/>
                <a:cs typeface="Roboto"/>
                <a:sym typeface="Roboto"/>
              </a:endParaRPr>
            </a:p>
          </p:txBody>
        </p:sp>
        <p:sp>
          <p:nvSpPr>
            <p:cNvPr id="2760" name="Shape 2760"/>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900">
                  <a:solidFill>
                    <a:srgbClr val="5E5E5E"/>
                  </a:solidFill>
                  <a:latin typeface="Roboto"/>
                  <a:ea typeface="Roboto"/>
                  <a:cs typeface="Roboto"/>
                  <a:sym typeface="Roboto"/>
                </a:rPr>
                <a:t>Demonstrate planning possibilities and engage client in the planning process.</a:t>
              </a:r>
              <a:endParaRPr sz="900">
                <a:solidFill>
                  <a:srgbClr val="5E5E5E"/>
                </a:solidFill>
                <a:latin typeface="Roboto"/>
                <a:ea typeface="Roboto"/>
                <a:cs typeface="Roboto"/>
                <a:sym typeface="Roboto"/>
              </a:endParaRPr>
            </a:p>
          </p:txBody>
        </p:sp>
      </p:grpSp>
      <p:grpSp>
        <p:nvGrpSpPr>
          <p:cNvPr id="2761" name="Shape 2761"/>
          <p:cNvGrpSpPr/>
          <p:nvPr/>
        </p:nvGrpSpPr>
        <p:grpSpPr>
          <a:xfrm>
            <a:off x="4572000" y="2295575"/>
            <a:ext cx="2286000" cy="2847950"/>
            <a:chOff x="0" y="2295575"/>
            <a:chExt cx="2286000" cy="2847950"/>
          </a:xfrm>
        </p:grpSpPr>
        <p:grpSp>
          <p:nvGrpSpPr>
            <p:cNvPr id="2762" name="Shape 2762"/>
            <p:cNvGrpSpPr/>
            <p:nvPr/>
          </p:nvGrpSpPr>
          <p:grpSpPr>
            <a:xfrm>
              <a:off x="0" y="2295575"/>
              <a:ext cx="2286000" cy="2847950"/>
              <a:chOff x="0" y="2295575"/>
              <a:chExt cx="2286000" cy="2847950"/>
            </a:xfrm>
          </p:grpSpPr>
          <p:sp>
            <p:nvSpPr>
              <p:cNvPr id="2763" name="Shape 2763"/>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4" name="Shape 2764"/>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65" name="Shape 2765"/>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000">
                  <a:solidFill>
                    <a:srgbClr val="5E5E5E"/>
                  </a:solidFill>
                  <a:latin typeface="Roboto"/>
                  <a:ea typeface="Roboto"/>
                  <a:cs typeface="Roboto"/>
                  <a:sym typeface="Roboto"/>
                </a:rPr>
                <a:t>20XX</a:t>
              </a:r>
              <a:endParaRPr sz="1000">
                <a:solidFill>
                  <a:srgbClr val="5E5E5E"/>
                </a:solidFill>
                <a:latin typeface="Roboto"/>
                <a:ea typeface="Roboto"/>
                <a:cs typeface="Roboto"/>
                <a:sym typeface="Roboto"/>
              </a:endParaRPr>
            </a:p>
          </p:txBody>
        </p:sp>
        <p:sp>
          <p:nvSpPr>
            <p:cNvPr id="2766" name="Shape 2766"/>
            <p:cNvSpPr txBox="1"/>
            <p:nvPr/>
          </p:nvSpPr>
          <p:spPr>
            <a:xfrm>
              <a:off x="216300" y="3050050"/>
              <a:ext cx="2069700" cy="79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5E5E5E"/>
                  </a:solidFill>
                  <a:latin typeface="Roboto"/>
                  <a:ea typeface="Roboto"/>
                  <a:cs typeface="Roboto"/>
                  <a:sym typeface="Roboto"/>
                </a:rPr>
                <a:t>Deliver reporting with The Art of the WebEx Review</a:t>
              </a:r>
              <a:endParaRPr b="1" sz="1200">
                <a:solidFill>
                  <a:srgbClr val="5E5E5E"/>
                </a:solidFill>
                <a:latin typeface="Roboto"/>
                <a:ea typeface="Roboto"/>
                <a:cs typeface="Roboto"/>
                <a:sym typeface="Roboto"/>
              </a:endParaRPr>
            </a:p>
          </p:txBody>
        </p:sp>
        <p:sp>
          <p:nvSpPr>
            <p:cNvPr id="2767" name="Shape 2767"/>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900">
                  <a:solidFill>
                    <a:srgbClr val="5E5E5E"/>
                  </a:solidFill>
                  <a:latin typeface="Roboto"/>
                  <a:ea typeface="Roboto"/>
                  <a:cs typeface="Roboto"/>
                  <a:sym typeface="Roboto"/>
                </a:rPr>
                <a:t>Lorem ipsum dolor sit amet, consectetur adipiscing elit, sed do eiusmod tempor. </a:t>
              </a:r>
              <a:endParaRPr sz="900">
                <a:solidFill>
                  <a:srgbClr val="5E5E5E"/>
                </a:solidFill>
                <a:latin typeface="Roboto"/>
                <a:ea typeface="Roboto"/>
                <a:cs typeface="Roboto"/>
                <a:sym typeface="Roboto"/>
              </a:endParaRPr>
            </a:p>
          </p:txBody>
        </p:sp>
        <p:cxnSp>
          <p:nvCxnSpPr>
            <p:cNvPr id="2768" name="Shape 2768"/>
            <p:cNvCxnSpPr/>
            <p:nvPr/>
          </p:nvCxnSpPr>
          <p:spPr>
            <a:xfrm>
              <a:off x="2286000" y="2295575"/>
              <a:ext cx="0" cy="2837400"/>
            </a:xfrm>
            <a:prstGeom prst="straightConnector1">
              <a:avLst/>
            </a:prstGeom>
            <a:noFill/>
            <a:ln cap="flat" cmpd="sng" w="9525">
              <a:solidFill>
                <a:srgbClr val="D9D9D9"/>
              </a:solidFill>
              <a:prstDash val="dot"/>
              <a:round/>
              <a:headEnd len="med" w="med" type="none"/>
              <a:tailEnd len="med" w="med" type="none"/>
            </a:ln>
          </p:spPr>
        </p:cxnSp>
      </p:grpSp>
      <p:grpSp>
        <p:nvGrpSpPr>
          <p:cNvPr id="2769" name="Shape 2769"/>
          <p:cNvGrpSpPr/>
          <p:nvPr/>
        </p:nvGrpSpPr>
        <p:grpSpPr>
          <a:xfrm>
            <a:off x="2286000" y="2295575"/>
            <a:ext cx="2286000" cy="2847950"/>
            <a:chOff x="0" y="2295575"/>
            <a:chExt cx="2286000" cy="2847950"/>
          </a:xfrm>
        </p:grpSpPr>
        <p:grpSp>
          <p:nvGrpSpPr>
            <p:cNvPr id="2770" name="Shape 2770"/>
            <p:cNvGrpSpPr/>
            <p:nvPr/>
          </p:nvGrpSpPr>
          <p:grpSpPr>
            <a:xfrm>
              <a:off x="0" y="2295575"/>
              <a:ext cx="2286000" cy="2847950"/>
              <a:chOff x="0" y="2295575"/>
              <a:chExt cx="2286000" cy="2847950"/>
            </a:xfrm>
          </p:grpSpPr>
          <p:sp>
            <p:nvSpPr>
              <p:cNvPr id="2771" name="Shape 2771"/>
              <p:cNvSpPr/>
              <p:nvPr/>
            </p:nvSpPr>
            <p:spPr>
              <a:xfrm>
                <a:off x="0" y="2823925"/>
                <a:ext cx="2286000" cy="23196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2" name="Shape 2772"/>
              <p:cNvSpPr/>
              <p:nvPr/>
            </p:nvSpPr>
            <p:spPr>
              <a:xfrm>
                <a:off x="0" y="2295575"/>
                <a:ext cx="2286000" cy="537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73" name="Shape 2773"/>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000">
                  <a:solidFill>
                    <a:srgbClr val="0B7140"/>
                  </a:solidFill>
                  <a:latin typeface="Roboto"/>
                  <a:ea typeface="Roboto"/>
                  <a:cs typeface="Roboto"/>
                  <a:sym typeface="Roboto"/>
                </a:rPr>
                <a:t>20XX</a:t>
              </a:r>
              <a:endParaRPr sz="1000">
                <a:solidFill>
                  <a:srgbClr val="0B7140"/>
                </a:solidFill>
                <a:latin typeface="Roboto"/>
                <a:ea typeface="Roboto"/>
                <a:cs typeface="Roboto"/>
                <a:sym typeface="Roboto"/>
              </a:endParaRPr>
            </a:p>
          </p:txBody>
        </p:sp>
        <p:sp>
          <p:nvSpPr>
            <p:cNvPr id="2774" name="Shape 2774"/>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FFFFFF"/>
                  </a:solidFill>
                  <a:latin typeface="Roboto"/>
                  <a:ea typeface="Roboto"/>
                  <a:cs typeface="Roboto"/>
                  <a:sym typeface="Roboto"/>
                </a:rPr>
                <a:t>Master Trifecta Reports</a:t>
              </a:r>
              <a:endParaRPr b="1" sz="1200">
                <a:solidFill>
                  <a:srgbClr val="FFFFFF"/>
                </a:solidFill>
                <a:latin typeface="Roboto"/>
                <a:ea typeface="Roboto"/>
                <a:cs typeface="Roboto"/>
                <a:sym typeface="Roboto"/>
              </a:endParaRPr>
            </a:p>
          </p:txBody>
        </p:sp>
        <p:sp>
          <p:nvSpPr>
            <p:cNvPr id="2775" name="Shape 277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900">
                  <a:solidFill>
                    <a:srgbClr val="FFFFFF"/>
                  </a:solidFill>
                  <a:latin typeface="Roboto"/>
                  <a:ea typeface="Roboto"/>
                  <a:cs typeface="Roboto"/>
                  <a:sym typeface="Roboto"/>
                </a:rPr>
                <a:t>Utilize all three Trifecta reports to pivot your client relationship towards behavior finance, showcase your true advisory value and position yourself for asset consolidation.</a:t>
              </a:r>
              <a:endParaRPr sz="900">
                <a:solidFill>
                  <a:srgbClr val="FFFFFF"/>
                </a:solidFill>
                <a:latin typeface="Roboto"/>
                <a:ea typeface="Roboto"/>
                <a:cs typeface="Roboto"/>
                <a:sym typeface="Roboto"/>
              </a:endParaRPr>
            </a:p>
          </p:txBody>
        </p:sp>
        <p:cxnSp>
          <p:nvCxnSpPr>
            <p:cNvPr id="2776" name="Shape 2776"/>
            <p:cNvCxnSpPr/>
            <p:nvPr/>
          </p:nvCxnSpPr>
          <p:spPr>
            <a:xfrm>
              <a:off x="2286000" y="2295575"/>
              <a:ext cx="0" cy="2837400"/>
            </a:xfrm>
            <a:prstGeom prst="straightConnector1">
              <a:avLst/>
            </a:prstGeom>
            <a:noFill/>
            <a:ln cap="flat" cmpd="sng" w="9525">
              <a:solidFill>
                <a:srgbClr val="65F0AD"/>
              </a:solidFill>
              <a:prstDash val="dot"/>
              <a:round/>
              <a:headEnd len="med" w="med" type="none"/>
              <a:tailEnd len="med" w="med" type="none"/>
            </a:ln>
          </p:spPr>
        </p:cxnSp>
      </p:grpSp>
      <p:grpSp>
        <p:nvGrpSpPr>
          <p:cNvPr id="2777" name="Shape 2777"/>
          <p:cNvGrpSpPr/>
          <p:nvPr/>
        </p:nvGrpSpPr>
        <p:grpSpPr>
          <a:xfrm>
            <a:off x="0" y="2295575"/>
            <a:ext cx="2286000" cy="2847950"/>
            <a:chOff x="0" y="2295575"/>
            <a:chExt cx="2286000" cy="2847950"/>
          </a:xfrm>
        </p:grpSpPr>
        <p:grpSp>
          <p:nvGrpSpPr>
            <p:cNvPr id="2778" name="Shape 2778"/>
            <p:cNvGrpSpPr/>
            <p:nvPr/>
          </p:nvGrpSpPr>
          <p:grpSpPr>
            <a:xfrm>
              <a:off x="0" y="2295575"/>
              <a:ext cx="2286000" cy="2847950"/>
              <a:chOff x="0" y="2295575"/>
              <a:chExt cx="2286000" cy="2847950"/>
            </a:xfrm>
          </p:grpSpPr>
          <p:sp>
            <p:nvSpPr>
              <p:cNvPr id="2779" name="Shape 2779"/>
              <p:cNvSpPr/>
              <p:nvPr/>
            </p:nvSpPr>
            <p:spPr>
              <a:xfrm>
                <a:off x="0" y="2823925"/>
                <a:ext cx="2286000" cy="23196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0" name="Shape 2780"/>
              <p:cNvSpPr/>
              <p:nvPr/>
            </p:nvSpPr>
            <p:spPr>
              <a:xfrm>
                <a:off x="0" y="2295575"/>
                <a:ext cx="2286000" cy="53700"/>
              </a:xfrm>
              <a:prstGeom prst="rect">
                <a:avLst/>
              </a:prstGeom>
              <a:solidFill>
                <a:srgbClr val="0B714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81" name="Shape 2781"/>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000">
                  <a:solidFill>
                    <a:srgbClr val="0B7140"/>
                  </a:solidFill>
                  <a:latin typeface="Roboto"/>
                  <a:ea typeface="Roboto"/>
                  <a:cs typeface="Roboto"/>
                  <a:sym typeface="Roboto"/>
                </a:rPr>
                <a:t>20XX</a:t>
              </a:r>
              <a:endParaRPr sz="1000">
                <a:solidFill>
                  <a:srgbClr val="0B7140"/>
                </a:solidFill>
                <a:latin typeface="Roboto"/>
                <a:ea typeface="Roboto"/>
                <a:cs typeface="Roboto"/>
                <a:sym typeface="Roboto"/>
              </a:endParaRPr>
            </a:p>
          </p:txBody>
        </p:sp>
        <p:sp>
          <p:nvSpPr>
            <p:cNvPr id="2782" name="Shape 2782"/>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FFFFFF"/>
                  </a:solidFill>
                  <a:latin typeface="Roboto"/>
                  <a:ea typeface="Roboto"/>
                  <a:cs typeface="Roboto"/>
                  <a:sym typeface="Roboto"/>
                </a:rPr>
                <a:t>Conduct Client Interview</a:t>
              </a:r>
              <a:endParaRPr b="1" sz="1200">
                <a:solidFill>
                  <a:srgbClr val="FFFFFF"/>
                </a:solidFill>
                <a:latin typeface="Roboto"/>
                <a:ea typeface="Roboto"/>
                <a:cs typeface="Roboto"/>
                <a:sym typeface="Roboto"/>
              </a:endParaRPr>
            </a:p>
          </p:txBody>
        </p:sp>
        <p:sp>
          <p:nvSpPr>
            <p:cNvPr id="2783" name="Shape 2783"/>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900">
                  <a:solidFill>
                    <a:srgbClr val="FFFFFF"/>
                  </a:solidFill>
                  <a:latin typeface="Roboto"/>
                  <a:ea typeface="Roboto"/>
                  <a:cs typeface="Roboto"/>
                  <a:sym typeface="Roboto"/>
                </a:rPr>
                <a:t>Your Strategic Planner’s opportunity to integrate into your team and introduce him/herself to client base. Opportunity for clients to experience team-based approach.</a:t>
              </a:r>
              <a:endParaRPr sz="900">
                <a:solidFill>
                  <a:srgbClr val="FFFFFF"/>
                </a:solidFill>
                <a:latin typeface="Roboto"/>
                <a:ea typeface="Roboto"/>
                <a:cs typeface="Roboto"/>
                <a:sym typeface="Roboto"/>
              </a:endParaRPr>
            </a:p>
          </p:txBody>
        </p:sp>
        <p:cxnSp>
          <p:nvCxnSpPr>
            <p:cNvPr id="2784" name="Shape 2784"/>
            <p:cNvCxnSpPr/>
            <p:nvPr/>
          </p:nvCxnSpPr>
          <p:spPr>
            <a:xfrm>
              <a:off x="2286000" y="2295575"/>
              <a:ext cx="0" cy="2837400"/>
            </a:xfrm>
            <a:prstGeom prst="straightConnector1">
              <a:avLst/>
            </a:prstGeom>
            <a:noFill/>
            <a:ln cap="flat" cmpd="sng" w="9525">
              <a:solidFill>
                <a:srgbClr val="65F0AD"/>
              </a:solidFill>
              <a:prstDash val="dot"/>
              <a:round/>
              <a:headEnd len="med" w="med" type="none"/>
              <a:tailEnd len="med" w="med" type="none"/>
            </a:ln>
          </p:spPr>
        </p:cxnSp>
      </p:grpSp>
      <p:pic>
        <p:nvPicPr>
          <p:cNvPr id="2785" name="Shape 2785"/>
          <p:cNvPicPr preferRelativeResize="0"/>
          <p:nvPr/>
        </p:nvPicPr>
        <p:blipFill>
          <a:blip r:embed="rId3">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9" name="Shape 2789"/>
        <p:cNvGrpSpPr/>
        <p:nvPr/>
      </p:nvGrpSpPr>
      <p:grpSpPr>
        <a:xfrm>
          <a:off x="0" y="0"/>
          <a:ext cx="0" cy="0"/>
          <a:chOff x="0" y="0"/>
          <a:chExt cx="0" cy="0"/>
        </a:xfrm>
      </p:grpSpPr>
      <p:sp>
        <p:nvSpPr>
          <p:cNvPr id="2790" name="Shape 2790"/>
          <p:cNvSpPr txBox="1"/>
          <p:nvPr>
            <p:ph type="title"/>
          </p:nvPr>
        </p:nvSpPr>
        <p:spPr>
          <a:xfrm>
            <a:off x="598100" y="1466550"/>
            <a:ext cx="8222100" cy="24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Action 8 —</a:t>
            </a:r>
            <a:endParaRPr b="1"/>
          </a:p>
          <a:p>
            <a:pPr indent="0" lvl="0" marL="0" rtl="0" algn="ctr">
              <a:spcBef>
                <a:spcPts val="0"/>
              </a:spcBef>
              <a:spcAft>
                <a:spcPts val="0"/>
              </a:spcAft>
              <a:buNone/>
            </a:pPr>
            <a:r>
              <a:rPr lang="en"/>
              <a:t>Master the WebEx Review</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94" name="Shape 2794"/>
        <p:cNvGrpSpPr/>
        <p:nvPr/>
      </p:nvGrpSpPr>
      <p:grpSpPr>
        <a:xfrm>
          <a:off x="0" y="0"/>
          <a:ext cx="0" cy="0"/>
          <a:chOff x="0" y="0"/>
          <a:chExt cx="0" cy="0"/>
        </a:xfrm>
      </p:grpSpPr>
      <p:sp>
        <p:nvSpPr>
          <p:cNvPr id="2795" name="Shape 2795"/>
          <p:cNvSpPr txBox="1"/>
          <p:nvPr>
            <p:ph type="title"/>
          </p:nvPr>
        </p:nvSpPr>
        <p:spPr>
          <a:xfrm>
            <a:off x="445700" y="2380947"/>
            <a:ext cx="8222100" cy="83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600">
                <a:solidFill>
                  <a:srgbClr val="000000"/>
                </a:solidFill>
              </a:rPr>
              <a:t>The Art of the WebEx Review —</a:t>
            </a:r>
            <a:endParaRPr b="1" sz="3600">
              <a:solidFill>
                <a:srgbClr val="000000"/>
              </a:solidFill>
            </a:endParaRPr>
          </a:p>
          <a:p>
            <a:pPr indent="0" lvl="0" marL="0" rtl="0">
              <a:spcBef>
                <a:spcPts val="0"/>
              </a:spcBef>
              <a:spcAft>
                <a:spcPts val="0"/>
              </a:spcAft>
              <a:buNone/>
            </a:pPr>
            <a:r>
              <a:rPr lang="en" sz="3600">
                <a:solidFill>
                  <a:srgbClr val="000000"/>
                </a:solidFill>
              </a:rPr>
              <a:t>Technology &amp; Technique</a:t>
            </a:r>
            <a:endParaRPr sz="3600">
              <a:solidFill>
                <a:srgbClr val="000000"/>
              </a:solidFill>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9" name="Shape 2799"/>
        <p:cNvGrpSpPr/>
        <p:nvPr/>
      </p:nvGrpSpPr>
      <p:grpSpPr>
        <a:xfrm>
          <a:off x="0" y="0"/>
          <a:ext cx="0" cy="0"/>
          <a:chOff x="0" y="0"/>
          <a:chExt cx="0" cy="0"/>
        </a:xfrm>
      </p:grpSpPr>
      <p:cxnSp>
        <p:nvCxnSpPr>
          <p:cNvPr id="2800" name="Shape 2800"/>
          <p:cNvCxnSpPr/>
          <p:nvPr/>
        </p:nvCxnSpPr>
        <p:spPr>
          <a:xfrm>
            <a:off x="315450" y="2767838"/>
            <a:ext cx="7005000" cy="0"/>
          </a:xfrm>
          <a:prstGeom prst="straightConnector1">
            <a:avLst/>
          </a:prstGeom>
          <a:noFill/>
          <a:ln cap="flat" cmpd="sng" w="9525">
            <a:solidFill>
              <a:srgbClr val="000000"/>
            </a:solidFill>
            <a:prstDash val="solid"/>
            <a:round/>
            <a:headEnd len="lg" w="lg" type="oval"/>
            <a:tailEnd len="lg" w="lg" type="triangle"/>
          </a:ln>
        </p:spPr>
      </p:cxnSp>
      <p:grpSp>
        <p:nvGrpSpPr>
          <p:cNvPr id="2801" name="Shape 2801"/>
          <p:cNvGrpSpPr/>
          <p:nvPr/>
        </p:nvGrpSpPr>
        <p:grpSpPr>
          <a:xfrm>
            <a:off x="7304750" y="1343300"/>
            <a:ext cx="1719000" cy="1719000"/>
            <a:chOff x="284825" y="2059550"/>
            <a:chExt cx="1719000" cy="1719000"/>
          </a:xfrm>
        </p:grpSpPr>
        <p:sp>
          <p:nvSpPr>
            <p:cNvPr id="2802" name="Shape 2802"/>
            <p:cNvSpPr/>
            <p:nvPr/>
          </p:nvSpPr>
          <p:spPr>
            <a:xfrm rot="2700000">
              <a:off x="899525" y="1948334"/>
              <a:ext cx="489601" cy="1941432"/>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3" name="Shape 2803"/>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Platinum Client</a:t>
              </a:r>
              <a:endParaRPr b="1" sz="1200">
                <a:solidFill>
                  <a:srgbClr val="FFFFFF"/>
                </a:solidFill>
                <a:latin typeface="Roboto"/>
                <a:ea typeface="Roboto"/>
                <a:cs typeface="Roboto"/>
                <a:sym typeface="Roboto"/>
              </a:endParaRPr>
            </a:p>
          </p:txBody>
        </p:sp>
      </p:grpSp>
      <p:grpSp>
        <p:nvGrpSpPr>
          <p:cNvPr id="2804" name="Shape 2804"/>
          <p:cNvGrpSpPr/>
          <p:nvPr/>
        </p:nvGrpSpPr>
        <p:grpSpPr>
          <a:xfrm>
            <a:off x="2696700" y="1346550"/>
            <a:ext cx="1758300" cy="1758300"/>
            <a:chOff x="284875" y="2020200"/>
            <a:chExt cx="1758300" cy="1758300"/>
          </a:xfrm>
        </p:grpSpPr>
        <p:sp>
          <p:nvSpPr>
            <p:cNvPr id="2805" name="Shape 2805"/>
            <p:cNvSpPr/>
            <p:nvPr/>
          </p:nvSpPr>
          <p:spPr>
            <a:xfrm rot="2700000">
              <a:off x="919225" y="1900844"/>
              <a:ext cx="489601" cy="1997011"/>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6" name="Shape 2806"/>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Portfolio Manager</a:t>
              </a:r>
              <a:endParaRPr b="1" sz="1200">
                <a:solidFill>
                  <a:srgbClr val="FFFFFF"/>
                </a:solidFill>
                <a:latin typeface="Roboto"/>
                <a:ea typeface="Roboto"/>
                <a:cs typeface="Roboto"/>
                <a:sym typeface="Roboto"/>
              </a:endParaRPr>
            </a:p>
          </p:txBody>
        </p:sp>
      </p:grpSp>
      <p:pic>
        <p:nvPicPr>
          <p:cNvPr id="2807" name="Shape 2807"/>
          <p:cNvPicPr preferRelativeResize="0"/>
          <p:nvPr/>
        </p:nvPicPr>
        <p:blipFill>
          <a:blip r:embed="rId3">
            <a:alphaModFix/>
          </a:blip>
          <a:stretch>
            <a:fillRect/>
          </a:stretch>
        </p:blipFill>
        <p:spPr>
          <a:xfrm>
            <a:off x="6156563" y="2413261"/>
            <a:ext cx="709175" cy="709175"/>
          </a:xfrm>
          <a:prstGeom prst="rect">
            <a:avLst/>
          </a:prstGeom>
          <a:noFill/>
          <a:ln>
            <a:noFill/>
          </a:ln>
        </p:spPr>
      </p:pic>
      <p:sp>
        <p:nvSpPr>
          <p:cNvPr id="2808" name="Shape 2808"/>
          <p:cNvSpPr txBox="1"/>
          <p:nvPr/>
        </p:nvSpPr>
        <p:spPr>
          <a:xfrm rot="-2700000">
            <a:off x="66919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900">
                <a:latin typeface="Roboto"/>
                <a:ea typeface="Roboto"/>
                <a:cs typeface="Roboto"/>
                <a:sym typeface="Roboto"/>
              </a:rPr>
              <a:t>— WebEx Welcome &amp; Support.</a:t>
            </a:r>
            <a:endParaRPr b="1" sz="900">
              <a:latin typeface="Roboto"/>
              <a:ea typeface="Roboto"/>
              <a:cs typeface="Roboto"/>
              <a:sym typeface="Roboto"/>
            </a:endParaRPr>
          </a:p>
        </p:txBody>
      </p:sp>
      <p:sp>
        <p:nvSpPr>
          <p:cNvPr id="2809" name="Shape 2809"/>
          <p:cNvSpPr txBox="1"/>
          <p:nvPr/>
        </p:nvSpPr>
        <p:spPr>
          <a:xfrm rot="-2700000">
            <a:off x="19227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Live What-If Scenario Modeling.</a:t>
            </a:r>
            <a:endParaRPr i="1" sz="900">
              <a:latin typeface="Roboto"/>
              <a:ea typeface="Roboto"/>
              <a:cs typeface="Roboto"/>
              <a:sym typeface="Roboto"/>
            </a:endParaRPr>
          </a:p>
        </p:txBody>
      </p:sp>
      <p:grpSp>
        <p:nvGrpSpPr>
          <p:cNvPr id="2810" name="Shape 2810"/>
          <p:cNvGrpSpPr/>
          <p:nvPr/>
        </p:nvGrpSpPr>
        <p:grpSpPr>
          <a:xfrm>
            <a:off x="146715" y="1321619"/>
            <a:ext cx="1740300" cy="1740300"/>
            <a:chOff x="6254702" y="2037960"/>
            <a:chExt cx="1740300" cy="1740300"/>
          </a:xfrm>
        </p:grpSpPr>
        <p:sp>
          <p:nvSpPr>
            <p:cNvPr id="2811" name="Shape 2811"/>
            <p:cNvSpPr/>
            <p:nvPr/>
          </p:nvSpPr>
          <p:spPr>
            <a:xfrm rot="2700000">
              <a:off x="6880051" y="1922332"/>
              <a:ext cx="489601" cy="1971555"/>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12" name="Shape 2812"/>
            <p:cNvSpPr txBox="1"/>
            <p:nvPr/>
          </p:nvSpPr>
          <p:spPr>
            <a:xfrm rot="-2700000">
              <a:off x="6529165" y="2667460"/>
              <a:ext cx="1330916"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grpSp>
      <p:grpSp>
        <p:nvGrpSpPr>
          <p:cNvPr id="2813" name="Shape 2813"/>
          <p:cNvGrpSpPr/>
          <p:nvPr/>
        </p:nvGrpSpPr>
        <p:grpSpPr>
          <a:xfrm>
            <a:off x="4024950" y="1379400"/>
            <a:ext cx="1692600" cy="1692600"/>
            <a:chOff x="284900" y="2085875"/>
            <a:chExt cx="1692600" cy="1692600"/>
          </a:xfrm>
        </p:grpSpPr>
        <p:sp>
          <p:nvSpPr>
            <p:cNvPr id="2814" name="Shape 2814"/>
            <p:cNvSpPr/>
            <p:nvPr/>
          </p:nvSpPr>
          <p:spPr>
            <a:xfrm rot="2700000">
              <a:off x="886400" y="1980126"/>
              <a:ext cx="489601" cy="1904097"/>
            </a:xfrm>
            <a:prstGeom prst="roundRect">
              <a:avLst>
                <a:gd fmla="val 50000" name="adj"/>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5" name="Shape 2815"/>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grpSp>
      <p:grpSp>
        <p:nvGrpSpPr>
          <p:cNvPr id="2816" name="Shape 2816"/>
          <p:cNvGrpSpPr/>
          <p:nvPr/>
        </p:nvGrpSpPr>
        <p:grpSpPr>
          <a:xfrm>
            <a:off x="1341823" y="1346546"/>
            <a:ext cx="1739100" cy="1739100"/>
            <a:chOff x="4733461" y="2011744"/>
            <a:chExt cx="1739100" cy="1739100"/>
          </a:xfrm>
        </p:grpSpPr>
        <p:sp>
          <p:nvSpPr>
            <p:cNvPr id="2817" name="Shape 2817"/>
            <p:cNvSpPr/>
            <p:nvPr/>
          </p:nvSpPr>
          <p:spPr>
            <a:xfrm rot="2700000">
              <a:off x="5358211" y="1896365"/>
              <a:ext cx="489601" cy="1969858"/>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8" name="Shape 2818"/>
            <p:cNvSpPr txBox="1"/>
            <p:nvPr/>
          </p:nvSpPr>
          <p:spPr>
            <a:xfrm rot="-2700000">
              <a:off x="4998763" y="2589148"/>
              <a:ext cx="1473893"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Strategic Planner</a:t>
              </a:r>
              <a:endParaRPr b="1" sz="1200">
                <a:solidFill>
                  <a:srgbClr val="FFFFFF"/>
                </a:solidFill>
                <a:latin typeface="Roboto"/>
                <a:ea typeface="Roboto"/>
                <a:cs typeface="Roboto"/>
                <a:sym typeface="Roboto"/>
              </a:endParaRPr>
            </a:p>
          </p:txBody>
        </p:sp>
      </p:grpSp>
      <p:sp>
        <p:nvSpPr>
          <p:cNvPr id="2819" name="Shape 2819"/>
          <p:cNvSpPr txBox="1"/>
          <p:nvPr/>
        </p:nvSpPr>
        <p:spPr>
          <a:xfrm rot="-2700000">
            <a:off x="32943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Portfolio &amp; Market Analysis</a:t>
            </a:r>
            <a:endParaRPr i="1" sz="900">
              <a:latin typeface="Roboto"/>
              <a:ea typeface="Roboto"/>
              <a:cs typeface="Roboto"/>
              <a:sym typeface="Roboto"/>
            </a:endParaRPr>
          </a:p>
        </p:txBody>
      </p:sp>
      <p:sp>
        <p:nvSpPr>
          <p:cNvPr id="2820" name="Shape 2820"/>
          <p:cNvSpPr txBox="1"/>
          <p:nvPr/>
        </p:nvSpPr>
        <p:spPr>
          <a:xfrm rot="-2700000">
            <a:off x="45897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Deliver team-based expertise.</a:t>
            </a:r>
            <a:endParaRPr i="1" sz="900">
              <a:latin typeface="Roboto"/>
              <a:ea typeface="Roboto"/>
              <a:cs typeface="Roboto"/>
              <a:sym typeface="Roboto"/>
            </a:endParaRPr>
          </a:p>
        </p:txBody>
      </p:sp>
      <p:pic>
        <p:nvPicPr>
          <p:cNvPr id="2821" name="Shape 2821"/>
          <p:cNvPicPr preferRelativeResize="0"/>
          <p:nvPr/>
        </p:nvPicPr>
        <p:blipFill>
          <a:blip r:embed="rId4">
            <a:alphaModFix/>
          </a:blip>
          <a:stretch>
            <a:fillRect/>
          </a:stretch>
        </p:blipFill>
        <p:spPr>
          <a:xfrm>
            <a:off x="4204952" y="2576695"/>
            <a:ext cx="306175" cy="314855"/>
          </a:xfrm>
          <a:prstGeom prst="rect">
            <a:avLst/>
          </a:prstGeom>
          <a:noFill/>
          <a:ln>
            <a:noFill/>
          </a:ln>
        </p:spPr>
      </p:pic>
      <p:pic>
        <p:nvPicPr>
          <p:cNvPr id="2822" name="Shape 2822"/>
          <p:cNvPicPr preferRelativeResize="0"/>
          <p:nvPr/>
        </p:nvPicPr>
        <p:blipFill>
          <a:blip r:embed="rId5">
            <a:alphaModFix/>
          </a:blip>
          <a:stretch>
            <a:fillRect/>
          </a:stretch>
        </p:blipFill>
        <p:spPr>
          <a:xfrm>
            <a:off x="7444101" y="2537999"/>
            <a:ext cx="372829" cy="316050"/>
          </a:xfrm>
          <a:prstGeom prst="rect">
            <a:avLst/>
          </a:prstGeom>
          <a:noFill/>
          <a:ln>
            <a:noFill/>
          </a:ln>
        </p:spPr>
      </p:pic>
      <p:pic>
        <p:nvPicPr>
          <p:cNvPr id="2823" name="Shape 2823"/>
          <p:cNvPicPr preferRelativeResize="0"/>
          <p:nvPr/>
        </p:nvPicPr>
        <p:blipFill>
          <a:blip r:embed="rId6">
            <a:alphaModFix/>
          </a:blip>
          <a:stretch>
            <a:fillRect/>
          </a:stretch>
        </p:blipFill>
        <p:spPr>
          <a:xfrm>
            <a:off x="335350" y="2518727"/>
            <a:ext cx="293675" cy="354598"/>
          </a:xfrm>
          <a:prstGeom prst="rect">
            <a:avLst/>
          </a:prstGeom>
          <a:noFill/>
          <a:ln>
            <a:noFill/>
          </a:ln>
        </p:spPr>
      </p:pic>
      <p:pic>
        <p:nvPicPr>
          <p:cNvPr id="2824" name="Shape 2824"/>
          <p:cNvPicPr preferRelativeResize="0"/>
          <p:nvPr/>
        </p:nvPicPr>
        <p:blipFill>
          <a:blip r:embed="rId7">
            <a:alphaModFix/>
          </a:blip>
          <a:stretch>
            <a:fillRect/>
          </a:stretch>
        </p:blipFill>
        <p:spPr>
          <a:xfrm>
            <a:off x="1500629" y="2518724"/>
            <a:ext cx="343520" cy="354600"/>
          </a:xfrm>
          <a:prstGeom prst="rect">
            <a:avLst/>
          </a:prstGeom>
          <a:noFill/>
          <a:ln>
            <a:noFill/>
          </a:ln>
        </p:spPr>
      </p:pic>
      <p:pic>
        <p:nvPicPr>
          <p:cNvPr id="2825" name="Shape 2825"/>
          <p:cNvPicPr preferRelativeResize="0"/>
          <p:nvPr/>
        </p:nvPicPr>
        <p:blipFill>
          <a:blip r:embed="rId8">
            <a:alphaModFix/>
          </a:blip>
          <a:stretch>
            <a:fillRect/>
          </a:stretch>
        </p:blipFill>
        <p:spPr>
          <a:xfrm>
            <a:off x="2874225" y="2596090"/>
            <a:ext cx="343525" cy="343497"/>
          </a:xfrm>
          <a:prstGeom prst="rect">
            <a:avLst/>
          </a:prstGeom>
          <a:noFill/>
          <a:ln>
            <a:noFill/>
          </a:ln>
        </p:spPr>
      </p:pic>
      <p:pic>
        <p:nvPicPr>
          <p:cNvPr id="2826" name="Shape 2826"/>
          <p:cNvPicPr preferRelativeResize="0"/>
          <p:nvPr/>
        </p:nvPicPr>
        <p:blipFill>
          <a:blip r:embed="rId9">
            <a:alphaModFix/>
          </a:blip>
          <a:stretch>
            <a:fillRect/>
          </a:stretch>
        </p:blipFill>
        <p:spPr>
          <a:xfrm>
            <a:off x="6805000" y="4587575"/>
            <a:ext cx="227237" cy="233175"/>
          </a:xfrm>
          <a:prstGeom prst="rect">
            <a:avLst/>
          </a:prstGeom>
          <a:noFill/>
          <a:ln>
            <a:noFill/>
          </a:ln>
        </p:spPr>
      </p:pic>
      <p:sp>
        <p:nvSpPr>
          <p:cNvPr id="2827" name="Shape 282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828" name="Shape 2828"/>
          <p:cNvSpPr txBox="1"/>
          <p:nvPr>
            <p:ph idx="4294967295" type="title"/>
          </p:nvPr>
        </p:nvSpPr>
        <p:spPr>
          <a:xfrm>
            <a:off x="246550" y="4175300"/>
            <a:ext cx="5108100" cy="90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000000"/>
                </a:solidFill>
              </a:rPr>
              <a:t>The Art Of The WebEx Review —</a:t>
            </a:r>
            <a:endParaRPr b="1" sz="1800">
              <a:solidFill>
                <a:srgbClr val="000000"/>
              </a:solidFill>
            </a:endParaRPr>
          </a:p>
          <a:p>
            <a:pPr indent="0" lvl="0" marL="0" rtl="0">
              <a:spcBef>
                <a:spcPts val="0"/>
              </a:spcBef>
              <a:spcAft>
                <a:spcPts val="0"/>
              </a:spcAft>
              <a:buNone/>
            </a:pPr>
            <a:r>
              <a:rPr lang="en" sz="1800">
                <a:solidFill>
                  <a:srgbClr val="000000"/>
                </a:solidFill>
              </a:rPr>
              <a:t>Variant 1: Platinum Clients</a:t>
            </a:r>
            <a:endParaRPr sz="1800">
              <a:solidFill>
                <a:srgbClr val="000000"/>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2" name="Shape 2832"/>
        <p:cNvGrpSpPr/>
        <p:nvPr/>
      </p:nvGrpSpPr>
      <p:grpSpPr>
        <a:xfrm>
          <a:off x="0" y="0"/>
          <a:ext cx="0" cy="0"/>
          <a:chOff x="0" y="0"/>
          <a:chExt cx="0" cy="0"/>
        </a:xfrm>
      </p:grpSpPr>
      <p:cxnSp>
        <p:nvCxnSpPr>
          <p:cNvPr id="2833" name="Shape 2833"/>
          <p:cNvCxnSpPr/>
          <p:nvPr/>
        </p:nvCxnSpPr>
        <p:spPr>
          <a:xfrm>
            <a:off x="1165850" y="2767850"/>
            <a:ext cx="5468700" cy="0"/>
          </a:xfrm>
          <a:prstGeom prst="straightConnector1">
            <a:avLst/>
          </a:prstGeom>
          <a:noFill/>
          <a:ln cap="flat" cmpd="sng" w="9525">
            <a:solidFill>
              <a:schemeClr val="dk2"/>
            </a:solidFill>
            <a:prstDash val="solid"/>
            <a:round/>
            <a:headEnd len="lg" w="lg" type="oval"/>
            <a:tailEnd len="lg" w="lg" type="triangle"/>
          </a:ln>
        </p:spPr>
      </p:cxnSp>
      <p:grpSp>
        <p:nvGrpSpPr>
          <p:cNvPr id="2834" name="Shape 2834"/>
          <p:cNvGrpSpPr/>
          <p:nvPr/>
        </p:nvGrpSpPr>
        <p:grpSpPr>
          <a:xfrm>
            <a:off x="6618950" y="1343300"/>
            <a:ext cx="1719000" cy="1719000"/>
            <a:chOff x="284825" y="2059550"/>
            <a:chExt cx="1719000" cy="1719000"/>
          </a:xfrm>
        </p:grpSpPr>
        <p:sp>
          <p:nvSpPr>
            <p:cNvPr id="2835" name="Shape 2835"/>
            <p:cNvSpPr/>
            <p:nvPr/>
          </p:nvSpPr>
          <p:spPr>
            <a:xfrm rot="2700000">
              <a:off x="899525" y="1948334"/>
              <a:ext cx="489601" cy="1941432"/>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6" name="Shape 2836"/>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Platinum Client</a:t>
              </a:r>
              <a:endParaRPr b="1" sz="1200">
                <a:solidFill>
                  <a:srgbClr val="FFFFFF"/>
                </a:solidFill>
                <a:latin typeface="Roboto"/>
                <a:ea typeface="Roboto"/>
                <a:cs typeface="Roboto"/>
                <a:sym typeface="Roboto"/>
              </a:endParaRPr>
            </a:p>
          </p:txBody>
        </p:sp>
      </p:grpSp>
      <p:pic>
        <p:nvPicPr>
          <p:cNvPr id="2837" name="Shape 2837"/>
          <p:cNvPicPr preferRelativeResize="0"/>
          <p:nvPr/>
        </p:nvPicPr>
        <p:blipFill>
          <a:blip r:embed="rId3">
            <a:alphaModFix/>
          </a:blip>
          <a:stretch>
            <a:fillRect/>
          </a:stretch>
        </p:blipFill>
        <p:spPr>
          <a:xfrm>
            <a:off x="5470763" y="2413261"/>
            <a:ext cx="709175" cy="709175"/>
          </a:xfrm>
          <a:prstGeom prst="rect">
            <a:avLst/>
          </a:prstGeom>
          <a:noFill/>
          <a:ln>
            <a:noFill/>
          </a:ln>
        </p:spPr>
      </p:pic>
      <p:sp>
        <p:nvSpPr>
          <p:cNvPr id="2838" name="Shape 2838"/>
          <p:cNvSpPr txBox="1"/>
          <p:nvPr/>
        </p:nvSpPr>
        <p:spPr>
          <a:xfrm rot="-2700000">
            <a:off x="135499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900">
                <a:latin typeface="Roboto"/>
                <a:ea typeface="Roboto"/>
                <a:cs typeface="Roboto"/>
                <a:sym typeface="Roboto"/>
              </a:rPr>
              <a:t>— WebEx Welcome &amp; Support.</a:t>
            </a:r>
            <a:endParaRPr b="1" sz="900">
              <a:latin typeface="Roboto"/>
              <a:ea typeface="Roboto"/>
              <a:cs typeface="Roboto"/>
              <a:sym typeface="Roboto"/>
            </a:endParaRPr>
          </a:p>
        </p:txBody>
      </p:sp>
      <p:sp>
        <p:nvSpPr>
          <p:cNvPr id="2839" name="Shape 2839"/>
          <p:cNvSpPr txBox="1"/>
          <p:nvPr/>
        </p:nvSpPr>
        <p:spPr>
          <a:xfrm rot="-2700000">
            <a:off x="26085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Live What-If Scenario Modeling.</a:t>
            </a:r>
            <a:endParaRPr i="1" sz="900">
              <a:latin typeface="Roboto"/>
              <a:ea typeface="Roboto"/>
              <a:cs typeface="Roboto"/>
              <a:sym typeface="Roboto"/>
            </a:endParaRPr>
          </a:p>
        </p:txBody>
      </p:sp>
      <p:grpSp>
        <p:nvGrpSpPr>
          <p:cNvPr id="2840" name="Shape 2840"/>
          <p:cNvGrpSpPr/>
          <p:nvPr/>
        </p:nvGrpSpPr>
        <p:grpSpPr>
          <a:xfrm>
            <a:off x="832515" y="1321619"/>
            <a:ext cx="1740300" cy="1740300"/>
            <a:chOff x="6254702" y="2037960"/>
            <a:chExt cx="1740300" cy="1740300"/>
          </a:xfrm>
        </p:grpSpPr>
        <p:sp>
          <p:nvSpPr>
            <p:cNvPr id="2841" name="Shape 2841"/>
            <p:cNvSpPr/>
            <p:nvPr/>
          </p:nvSpPr>
          <p:spPr>
            <a:xfrm rot="2700000">
              <a:off x="6880051" y="1922332"/>
              <a:ext cx="489601" cy="1971555"/>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42" name="Shape 2842"/>
            <p:cNvSpPr txBox="1"/>
            <p:nvPr/>
          </p:nvSpPr>
          <p:spPr>
            <a:xfrm rot="-2700000">
              <a:off x="6529165" y="2667460"/>
              <a:ext cx="1330916"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grpSp>
      <p:grpSp>
        <p:nvGrpSpPr>
          <p:cNvPr id="2843" name="Shape 2843"/>
          <p:cNvGrpSpPr/>
          <p:nvPr/>
        </p:nvGrpSpPr>
        <p:grpSpPr>
          <a:xfrm>
            <a:off x="3339150" y="1379400"/>
            <a:ext cx="1692600" cy="1692600"/>
            <a:chOff x="284900" y="2085875"/>
            <a:chExt cx="1692600" cy="1692600"/>
          </a:xfrm>
        </p:grpSpPr>
        <p:sp>
          <p:nvSpPr>
            <p:cNvPr id="2844" name="Shape 2844"/>
            <p:cNvSpPr/>
            <p:nvPr/>
          </p:nvSpPr>
          <p:spPr>
            <a:xfrm rot="2700000">
              <a:off x="886400" y="1980126"/>
              <a:ext cx="489601" cy="1904097"/>
            </a:xfrm>
            <a:prstGeom prst="roundRect">
              <a:avLst>
                <a:gd fmla="val 50000" name="adj"/>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5" name="Shape 2845"/>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grpSp>
      <p:grpSp>
        <p:nvGrpSpPr>
          <p:cNvPr id="2846" name="Shape 2846"/>
          <p:cNvGrpSpPr/>
          <p:nvPr/>
        </p:nvGrpSpPr>
        <p:grpSpPr>
          <a:xfrm>
            <a:off x="2027623" y="1346546"/>
            <a:ext cx="1739100" cy="1739100"/>
            <a:chOff x="4733461" y="2011744"/>
            <a:chExt cx="1739100" cy="1739100"/>
          </a:xfrm>
        </p:grpSpPr>
        <p:sp>
          <p:nvSpPr>
            <p:cNvPr id="2847" name="Shape 2847"/>
            <p:cNvSpPr/>
            <p:nvPr/>
          </p:nvSpPr>
          <p:spPr>
            <a:xfrm rot="2700000">
              <a:off x="5358211" y="1896365"/>
              <a:ext cx="489601" cy="1969858"/>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8" name="Shape 2848"/>
            <p:cNvSpPr txBox="1"/>
            <p:nvPr/>
          </p:nvSpPr>
          <p:spPr>
            <a:xfrm rot="-2700000">
              <a:off x="4998763" y="2589148"/>
              <a:ext cx="1473893"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Strategic Planner</a:t>
              </a:r>
              <a:endParaRPr b="1" sz="1200">
                <a:solidFill>
                  <a:srgbClr val="FFFFFF"/>
                </a:solidFill>
                <a:latin typeface="Roboto"/>
                <a:ea typeface="Roboto"/>
                <a:cs typeface="Roboto"/>
                <a:sym typeface="Roboto"/>
              </a:endParaRPr>
            </a:p>
          </p:txBody>
        </p:sp>
      </p:grpSp>
      <p:sp>
        <p:nvSpPr>
          <p:cNvPr id="2849" name="Shape 2849"/>
          <p:cNvSpPr txBox="1"/>
          <p:nvPr/>
        </p:nvSpPr>
        <p:spPr>
          <a:xfrm rot="-2700000">
            <a:off x="39039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Deliver team-based expertise.</a:t>
            </a:r>
            <a:endParaRPr i="1" sz="900">
              <a:latin typeface="Roboto"/>
              <a:ea typeface="Roboto"/>
              <a:cs typeface="Roboto"/>
              <a:sym typeface="Roboto"/>
            </a:endParaRPr>
          </a:p>
        </p:txBody>
      </p:sp>
      <p:pic>
        <p:nvPicPr>
          <p:cNvPr id="2850" name="Shape 2850"/>
          <p:cNvPicPr preferRelativeResize="0"/>
          <p:nvPr/>
        </p:nvPicPr>
        <p:blipFill>
          <a:blip r:embed="rId4">
            <a:alphaModFix/>
          </a:blip>
          <a:stretch>
            <a:fillRect/>
          </a:stretch>
        </p:blipFill>
        <p:spPr>
          <a:xfrm>
            <a:off x="3519152" y="2576695"/>
            <a:ext cx="306175" cy="314855"/>
          </a:xfrm>
          <a:prstGeom prst="rect">
            <a:avLst/>
          </a:prstGeom>
          <a:noFill/>
          <a:ln>
            <a:noFill/>
          </a:ln>
        </p:spPr>
      </p:pic>
      <p:pic>
        <p:nvPicPr>
          <p:cNvPr id="2851" name="Shape 2851"/>
          <p:cNvPicPr preferRelativeResize="0"/>
          <p:nvPr/>
        </p:nvPicPr>
        <p:blipFill>
          <a:blip r:embed="rId5">
            <a:alphaModFix/>
          </a:blip>
          <a:stretch>
            <a:fillRect/>
          </a:stretch>
        </p:blipFill>
        <p:spPr>
          <a:xfrm>
            <a:off x="6758301" y="2537999"/>
            <a:ext cx="372829" cy="316050"/>
          </a:xfrm>
          <a:prstGeom prst="rect">
            <a:avLst/>
          </a:prstGeom>
          <a:noFill/>
          <a:ln>
            <a:noFill/>
          </a:ln>
        </p:spPr>
      </p:pic>
      <p:pic>
        <p:nvPicPr>
          <p:cNvPr id="2852" name="Shape 2852"/>
          <p:cNvPicPr preferRelativeResize="0"/>
          <p:nvPr/>
        </p:nvPicPr>
        <p:blipFill>
          <a:blip r:embed="rId6">
            <a:alphaModFix/>
          </a:blip>
          <a:stretch>
            <a:fillRect/>
          </a:stretch>
        </p:blipFill>
        <p:spPr>
          <a:xfrm>
            <a:off x="1021150" y="2518727"/>
            <a:ext cx="293675" cy="354598"/>
          </a:xfrm>
          <a:prstGeom prst="rect">
            <a:avLst/>
          </a:prstGeom>
          <a:noFill/>
          <a:ln>
            <a:noFill/>
          </a:ln>
        </p:spPr>
      </p:pic>
      <p:pic>
        <p:nvPicPr>
          <p:cNvPr id="2853" name="Shape 2853"/>
          <p:cNvPicPr preferRelativeResize="0"/>
          <p:nvPr/>
        </p:nvPicPr>
        <p:blipFill>
          <a:blip r:embed="rId7">
            <a:alphaModFix/>
          </a:blip>
          <a:stretch>
            <a:fillRect/>
          </a:stretch>
        </p:blipFill>
        <p:spPr>
          <a:xfrm>
            <a:off x="2186429" y="2518724"/>
            <a:ext cx="343520" cy="354600"/>
          </a:xfrm>
          <a:prstGeom prst="rect">
            <a:avLst/>
          </a:prstGeom>
          <a:noFill/>
          <a:ln>
            <a:noFill/>
          </a:ln>
        </p:spPr>
      </p:pic>
      <p:pic>
        <p:nvPicPr>
          <p:cNvPr id="2854" name="Shape 2854"/>
          <p:cNvPicPr preferRelativeResize="0"/>
          <p:nvPr/>
        </p:nvPicPr>
        <p:blipFill>
          <a:blip r:embed="rId8">
            <a:alphaModFix/>
          </a:blip>
          <a:stretch>
            <a:fillRect/>
          </a:stretch>
        </p:blipFill>
        <p:spPr>
          <a:xfrm>
            <a:off x="6805000" y="4587575"/>
            <a:ext cx="227237" cy="233175"/>
          </a:xfrm>
          <a:prstGeom prst="rect">
            <a:avLst/>
          </a:prstGeom>
          <a:noFill/>
          <a:ln>
            <a:noFill/>
          </a:ln>
        </p:spPr>
      </p:pic>
      <p:sp>
        <p:nvSpPr>
          <p:cNvPr id="2855" name="Shape 285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856" name="Shape 2856"/>
          <p:cNvSpPr txBox="1"/>
          <p:nvPr>
            <p:ph idx="4294967295" type="title"/>
          </p:nvPr>
        </p:nvSpPr>
        <p:spPr>
          <a:xfrm>
            <a:off x="246450" y="4206800"/>
            <a:ext cx="5108100" cy="70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000000"/>
                </a:solidFill>
              </a:rPr>
              <a:t>The Art Of The WebEx Review —</a:t>
            </a:r>
            <a:endParaRPr b="1" sz="1800">
              <a:solidFill>
                <a:srgbClr val="000000"/>
              </a:solidFill>
            </a:endParaRPr>
          </a:p>
          <a:p>
            <a:pPr indent="0" lvl="0" marL="0" rtl="0">
              <a:spcBef>
                <a:spcPts val="0"/>
              </a:spcBef>
              <a:spcAft>
                <a:spcPts val="0"/>
              </a:spcAft>
              <a:buNone/>
            </a:pPr>
            <a:r>
              <a:rPr lang="en" sz="1800">
                <a:solidFill>
                  <a:srgbClr val="000000"/>
                </a:solidFill>
              </a:rPr>
              <a:t>Variant 2: High Level Gold Clients</a:t>
            </a:r>
            <a:endParaRPr sz="1800">
              <a:solidFill>
                <a:srgbClr val="000000"/>
              </a:solidFill>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0" name="Shape 2860"/>
        <p:cNvGrpSpPr/>
        <p:nvPr/>
      </p:nvGrpSpPr>
      <p:grpSpPr>
        <a:xfrm>
          <a:off x="0" y="0"/>
          <a:ext cx="0" cy="0"/>
          <a:chOff x="0" y="0"/>
          <a:chExt cx="0" cy="0"/>
        </a:xfrm>
      </p:grpSpPr>
      <p:cxnSp>
        <p:nvCxnSpPr>
          <p:cNvPr id="2861" name="Shape 2861"/>
          <p:cNvCxnSpPr/>
          <p:nvPr/>
        </p:nvCxnSpPr>
        <p:spPr>
          <a:xfrm>
            <a:off x="1666550" y="2767850"/>
            <a:ext cx="4358700" cy="0"/>
          </a:xfrm>
          <a:prstGeom prst="straightConnector1">
            <a:avLst/>
          </a:prstGeom>
          <a:noFill/>
          <a:ln cap="flat" cmpd="sng" w="9525">
            <a:solidFill>
              <a:schemeClr val="dk2"/>
            </a:solidFill>
            <a:prstDash val="solid"/>
            <a:round/>
            <a:headEnd len="lg" w="lg" type="oval"/>
            <a:tailEnd len="lg" w="lg" type="triangle"/>
          </a:ln>
        </p:spPr>
      </p:cxnSp>
      <p:grpSp>
        <p:nvGrpSpPr>
          <p:cNvPr id="2862" name="Shape 2862"/>
          <p:cNvGrpSpPr/>
          <p:nvPr/>
        </p:nvGrpSpPr>
        <p:grpSpPr>
          <a:xfrm>
            <a:off x="6009350" y="1343300"/>
            <a:ext cx="1719000" cy="1719000"/>
            <a:chOff x="284825" y="2059550"/>
            <a:chExt cx="1719000" cy="1719000"/>
          </a:xfrm>
        </p:grpSpPr>
        <p:sp>
          <p:nvSpPr>
            <p:cNvPr id="2863" name="Shape 2863"/>
            <p:cNvSpPr/>
            <p:nvPr/>
          </p:nvSpPr>
          <p:spPr>
            <a:xfrm rot="2700000">
              <a:off x="899525" y="1948334"/>
              <a:ext cx="489601" cy="1941432"/>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4" name="Shape 2864"/>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Platinum Client</a:t>
              </a:r>
              <a:endParaRPr b="1" sz="1200">
                <a:solidFill>
                  <a:srgbClr val="FFFFFF"/>
                </a:solidFill>
                <a:latin typeface="Roboto"/>
                <a:ea typeface="Roboto"/>
                <a:cs typeface="Roboto"/>
                <a:sym typeface="Roboto"/>
              </a:endParaRPr>
            </a:p>
          </p:txBody>
        </p:sp>
      </p:grpSp>
      <p:pic>
        <p:nvPicPr>
          <p:cNvPr id="2865" name="Shape 2865"/>
          <p:cNvPicPr preferRelativeResize="0"/>
          <p:nvPr/>
        </p:nvPicPr>
        <p:blipFill>
          <a:blip r:embed="rId3">
            <a:alphaModFix/>
          </a:blip>
          <a:stretch>
            <a:fillRect/>
          </a:stretch>
        </p:blipFill>
        <p:spPr>
          <a:xfrm>
            <a:off x="4861163" y="2413261"/>
            <a:ext cx="709175" cy="709175"/>
          </a:xfrm>
          <a:prstGeom prst="rect">
            <a:avLst/>
          </a:prstGeom>
          <a:noFill/>
          <a:ln>
            <a:noFill/>
          </a:ln>
        </p:spPr>
      </p:pic>
      <p:sp>
        <p:nvSpPr>
          <p:cNvPr id="2866" name="Shape 2866"/>
          <p:cNvSpPr txBox="1"/>
          <p:nvPr/>
        </p:nvSpPr>
        <p:spPr>
          <a:xfrm rot="-2700000">
            <a:off x="196459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900">
                <a:latin typeface="Roboto"/>
                <a:ea typeface="Roboto"/>
                <a:cs typeface="Roboto"/>
                <a:sym typeface="Roboto"/>
              </a:rPr>
              <a:t>— WebEx Welcome &amp; Support.</a:t>
            </a:r>
            <a:endParaRPr b="1" sz="900">
              <a:latin typeface="Roboto"/>
              <a:ea typeface="Roboto"/>
              <a:cs typeface="Roboto"/>
              <a:sym typeface="Roboto"/>
            </a:endParaRPr>
          </a:p>
        </p:txBody>
      </p:sp>
      <p:grpSp>
        <p:nvGrpSpPr>
          <p:cNvPr id="2867" name="Shape 2867"/>
          <p:cNvGrpSpPr/>
          <p:nvPr/>
        </p:nvGrpSpPr>
        <p:grpSpPr>
          <a:xfrm>
            <a:off x="1442115" y="1321619"/>
            <a:ext cx="1740300" cy="1740300"/>
            <a:chOff x="6254702" y="2037960"/>
            <a:chExt cx="1740300" cy="1740300"/>
          </a:xfrm>
        </p:grpSpPr>
        <p:sp>
          <p:nvSpPr>
            <p:cNvPr id="2868" name="Shape 2868"/>
            <p:cNvSpPr/>
            <p:nvPr/>
          </p:nvSpPr>
          <p:spPr>
            <a:xfrm rot="2700000">
              <a:off x="6880051" y="1922332"/>
              <a:ext cx="489601" cy="1971555"/>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69" name="Shape 2869"/>
            <p:cNvSpPr txBox="1"/>
            <p:nvPr/>
          </p:nvSpPr>
          <p:spPr>
            <a:xfrm rot="-2700000">
              <a:off x="6529165" y="2667460"/>
              <a:ext cx="1330916"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grpSp>
      <p:grpSp>
        <p:nvGrpSpPr>
          <p:cNvPr id="2870" name="Shape 2870"/>
          <p:cNvGrpSpPr/>
          <p:nvPr/>
        </p:nvGrpSpPr>
        <p:grpSpPr>
          <a:xfrm>
            <a:off x="2729550" y="1379400"/>
            <a:ext cx="1692600" cy="1692600"/>
            <a:chOff x="284900" y="2085875"/>
            <a:chExt cx="1692600" cy="1692600"/>
          </a:xfrm>
        </p:grpSpPr>
        <p:sp>
          <p:nvSpPr>
            <p:cNvPr id="2871" name="Shape 2871"/>
            <p:cNvSpPr/>
            <p:nvPr/>
          </p:nvSpPr>
          <p:spPr>
            <a:xfrm rot="2700000">
              <a:off x="886400" y="1980126"/>
              <a:ext cx="489601" cy="1904097"/>
            </a:xfrm>
            <a:prstGeom prst="roundRect">
              <a:avLst>
                <a:gd fmla="val 50000" name="adj"/>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2" name="Shape 2872"/>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grpSp>
      <p:sp>
        <p:nvSpPr>
          <p:cNvPr id="2873" name="Shape 2873"/>
          <p:cNvSpPr txBox="1"/>
          <p:nvPr/>
        </p:nvSpPr>
        <p:spPr>
          <a:xfrm rot="-2700000">
            <a:off x="32943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Deliver team-based expertise.</a:t>
            </a:r>
            <a:endParaRPr i="1" sz="900">
              <a:latin typeface="Roboto"/>
              <a:ea typeface="Roboto"/>
              <a:cs typeface="Roboto"/>
              <a:sym typeface="Roboto"/>
            </a:endParaRPr>
          </a:p>
        </p:txBody>
      </p:sp>
      <p:pic>
        <p:nvPicPr>
          <p:cNvPr id="2874" name="Shape 2874"/>
          <p:cNvPicPr preferRelativeResize="0"/>
          <p:nvPr/>
        </p:nvPicPr>
        <p:blipFill>
          <a:blip r:embed="rId4">
            <a:alphaModFix/>
          </a:blip>
          <a:stretch>
            <a:fillRect/>
          </a:stretch>
        </p:blipFill>
        <p:spPr>
          <a:xfrm>
            <a:off x="2909552" y="2576695"/>
            <a:ext cx="306175" cy="314855"/>
          </a:xfrm>
          <a:prstGeom prst="rect">
            <a:avLst/>
          </a:prstGeom>
          <a:noFill/>
          <a:ln>
            <a:noFill/>
          </a:ln>
        </p:spPr>
      </p:pic>
      <p:pic>
        <p:nvPicPr>
          <p:cNvPr id="2875" name="Shape 2875"/>
          <p:cNvPicPr preferRelativeResize="0"/>
          <p:nvPr/>
        </p:nvPicPr>
        <p:blipFill>
          <a:blip r:embed="rId5">
            <a:alphaModFix/>
          </a:blip>
          <a:stretch>
            <a:fillRect/>
          </a:stretch>
        </p:blipFill>
        <p:spPr>
          <a:xfrm>
            <a:off x="6148701" y="2537999"/>
            <a:ext cx="372829" cy="316050"/>
          </a:xfrm>
          <a:prstGeom prst="rect">
            <a:avLst/>
          </a:prstGeom>
          <a:noFill/>
          <a:ln>
            <a:noFill/>
          </a:ln>
        </p:spPr>
      </p:pic>
      <p:pic>
        <p:nvPicPr>
          <p:cNvPr id="2876" name="Shape 2876"/>
          <p:cNvPicPr preferRelativeResize="0"/>
          <p:nvPr/>
        </p:nvPicPr>
        <p:blipFill>
          <a:blip r:embed="rId6">
            <a:alphaModFix/>
          </a:blip>
          <a:stretch>
            <a:fillRect/>
          </a:stretch>
        </p:blipFill>
        <p:spPr>
          <a:xfrm>
            <a:off x="1630750" y="2518727"/>
            <a:ext cx="293675" cy="354598"/>
          </a:xfrm>
          <a:prstGeom prst="rect">
            <a:avLst/>
          </a:prstGeom>
          <a:noFill/>
          <a:ln>
            <a:noFill/>
          </a:ln>
        </p:spPr>
      </p:pic>
      <p:pic>
        <p:nvPicPr>
          <p:cNvPr id="2877" name="Shape 2877"/>
          <p:cNvPicPr preferRelativeResize="0"/>
          <p:nvPr/>
        </p:nvPicPr>
        <p:blipFill>
          <a:blip r:embed="rId7">
            <a:alphaModFix/>
          </a:blip>
          <a:stretch>
            <a:fillRect/>
          </a:stretch>
        </p:blipFill>
        <p:spPr>
          <a:xfrm>
            <a:off x="6805000" y="4587575"/>
            <a:ext cx="227237" cy="233175"/>
          </a:xfrm>
          <a:prstGeom prst="rect">
            <a:avLst/>
          </a:prstGeom>
          <a:noFill/>
          <a:ln>
            <a:noFill/>
          </a:ln>
        </p:spPr>
      </p:pic>
      <p:sp>
        <p:nvSpPr>
          <p:cNvPr id="2878" name="Shape 287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879" name="Shape 2879"/>
          <p:cNvSpPr txBox="1"/>
          <p:nvPr>
            <p:ph idx="4294967295" type="title"/>
          </p:nvPr>
        </p:nvSpPr>
        <p:spPr>
          <a:xfrm>
            <a:off x="246450" y="4231975"/>
            <a:ext cx="51081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000000"/>
                </a:solidFill>
              </a:rPr>
              <a:t>The Art Of The WebEx Review —</a:t>
            </a:r>
            <a:endParaRPr b="1" sz="1800">
              <a:solidFill>
                <a:srgbClr val="000000"/>
              </a:solidFill>
            </a:endParaRPr>
          </a:p>
          <a:p>
            <a:pPr indent="0" lvl="0" marL="0" rtl="0">
              <a:spcBef>
                <a:spcPts val="0"/>
              </a:spcBef>
              <a:spcAft>
                <a:spcPts val="0"/>
              </a:spcAft>
              <a:buNone/>
            </a:pPr>
            <a:r>
              <a:rPr lang="en" sz="1800">
                <a:solidFill>
                  <a:srgbClr val="000000"/>
                </a:solidFill>
              </a:rPr>
              <a:t>Variant 3: Gold Clients</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93675"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D5DDF"/>
                </a:solidFill>
              </a:rPr>
              <a:t>How to get the most from this Playbook</a:t>
            </a:r>
            <a:endParaRPr b="1" sz="2400">
              <a:solidFill>
                <a:srgbClr val="0D5DDF"/>
              </a:solidFill>
            </a:endParaRPr>
          </a:p>
        </p:txBody>
      </p:sp>
      <p:sp>
        <p:nvSpPr>
          <p:cNvPr id="137" name="Shape 137"/>
          <p:cNvSpPr txBox="1"/>
          <p:nvPr/>
        </p:nvSpPr>
        <p:spPr>
          <a:xfrm>
            <a:off x="493675" y="1017800"/>
            <a:ext cx="3903600" cy="361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000">
                <a:latin typeface="Roboto"/>
                <a:ea typeface="Roboto"/>
                <a:cs typeface="Roboto"/>
                <a:sym typeface="Roboto"/>
              </a:rPr>
              <a:t>Thank you for investing in the RocketX Playbook™. </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i="1" lang="en" sz="1000">
                <a:latin typeface="Roboto"/>
                <a:ea typeface="Roboto"/>
                <a:cs typeface="Roboto"/>
                <a:sym typeface="Roboto"/>
              </a:rPr>
              <a:t>I designed this Playbook with you and your team in mind. My hope is that this becomes a go-to reference for any current and future team members. </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i="1" lang="en" sz="1000">
                <a:latin typeface="Roboto"/>
                <a:ea typeface="Roboto"/>
                <a:cs typeface="Roboto"/>
                <a:sym typeface="Roboto"/>
              </a:rPr>
              <a:t>Verbiage is “to the point” and instructions are meant for fast deployment and practice; nuance has been saved for the accompanying video content. All content is fully editable and customizable — feel free to revise any branding to best suit your team.</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i="1" lang="en" sz="1000">
                <a:latin typeface="Roboto"/>
                <a:ea typeface="Roboto"/>
                <a:cs typeface="Roboto"/>
                <a:sym typeface="Roboto"/>
              </a:rPr>
              <a:t>The Playbook is broken into </a:t>
            </a:r>
            <a:r>
              <a:rPr b="1" i="1" lang="en" sz="1000">
                <a:latin typeface="Roboto"/>
                <a:ea typeface="Roboto"/>
                <a:cs typeface="Roboto"/>
                <a:sym typeface="Roboto"/>
              </a:rPr>
              <a:t>Action Steps</a:t>
            </a:r>
            <a:r>
              <a:rPr i="1" lang="en" sz="1000">
                <a:latin typeface="Roboto"/>
                <a:ea typeface="Roboto"/>
                <a:cs typeface="Roboto"/>
                <a:sym typeface="Roboto"/>
              </a:rPr>
              <a:t>. If the concept of a Digital Service Model™ is entirely new to you, I suggest starting from page one. If there is a specific facet of the business model you want to focus on, you can easily jump directly to that section.</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i="1" lang="en" sz="1000">
                <a:latin typeface="Roboto"/>
                <a:ea typeface="Roboto"/>
                <a:cs typeface="Roboto"/>
                <a:sym typeface="Roboto"/>
              </a:rPr>
              <a:t>I consider the following core principles of success for implementing the RocketX Playbook™:</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b="1" i="1" lang="en" sz="1000">
                <a:latin typeface="Roboto"/>
                <a:ea typeface="Roboto"/>
                <a:cs typeface="Roboto"/>
                <a:sym typeface="Roboto"/>
              </a:rPr>
              <a:t>Parkinson’s Law:</a:t>
            </a:r>
            <a:r>
              <a:rPr i="1" lang="en" sz="1000">
                <a:latin typeface="Roboto"/>
                <a:ea typeface="Roboto"/>
                <a:cs typeface="Roboto"/>
                <a:sym typeface="Roboto"/>
              </a:rPr>
              <a:t> our most productive moments are when the pressure to perform exists (i.e. constraints compel action).</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rtl="0">
              <a:spcBef>
                <a:spcPts val="0"/>
              </a:spcBef>
              <a:spcAft>
                <a:spcPts val="0"/>
              </a:spcAft>
              <a:buNone/>
            </a:pPr>
            <a:r>
              <a:t/>
            </a:r>
            <a:endParaRPr i="1" sz="1000">
              <a:latin typeface="Roboto"/>
              <a:ea typeface="Roboto"/>
              <a:cs typeface="Roboto"/>
              <a:sym typeface="Roboto"/>
            </a:endParaRPr>
          </a:p>
        </p:txBody>
      </p:sp>
      <p:pic>
        <p:nvPicPr>
          <p:cNvPr id="138" name="Shape 138"/>
          <p:cNvPicPr preferRelativeResize="0"/>
          <p:nvPr/>
        </p:nvPicPr>
        <p:blipFill rotWithShape="1">
          <a:blip r:embed="rId3">
            <a:alphaModFix/>
          </a:blip>
          <a:srcRect b="0" l="15343" r="19168" t="0"/>
          <a:stretch/>
        </p:blipFill>
        <p:spPr>
          <a:xfrm>
            <a:off x="4802275" y="3827175"/>
            <a:ext cx="2601600" cy="1351275"/>
          </a:xfrm>
          <a:prstGeom prst="rect">
            <a:avLst/>
          </a:prstGeom>
          <a:noFill/>
          <a:ln>
            <a:noFill/>
          </a:ln>
        </p:spPr>
      </p:pic>
      <p:sp>
        <p:nvSpPr>
          <p:cNvPr id="139" name="Shape 139"/>
          <p:cNvSpPr txBox="1"/>
          <p:nvPr/>
        </p:nvSpPr>
        <p:spPr>
          <a:xfrm>
            <a:off x="4760875" y="1017800"/>
            <a:ext cx="3903600" cy="280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1000">
                <a:latin typeface="Roboto"/>
                <a:ea typeface="Roboto"/>
                <a:cs typeface="Roboto"/>
                <a:sym typeface="Roboto"/>
              </a:rPr>
              <a:t>Momentum Learning:</a:t>
            </a:r>
            <a:r>
              <a:rPr i="1" lang="en" sz="1000">
                <a:latin typeface="Roboto"/>
                <a:ea typeface="Roboto"/>
                <a:cs typeface="Roboto"/>
                <a:sym typeface="Roboto"/>
              </a:rPr>
              <a:t> Success is simply the “succession” of countless small victories. The Playbook is purposefully designed to leverage this.</a:t>
            </a:r>
            <a:endParaRPr b="1" i="1" sz="1000">
              <a:latin typeface="Roboto"/>
              <a:ea typeface="Roboto"/>
              <a:cs typeface="Roboto"/>
              <a:sym typeface="Roboto"/>
            </a:endParaRPr>
          </a:p>
          <a:p>
            <a:pPr indent="0" lvl="0" marL="0">
              <a:spcBef>
                <a:spcPts val="0"/>
              </a:spcBef>
              <a:spcAft>
                <a:spcPts val="0"/>
              </a:spcAft>
              <a:buNone/>
            </a:pPr>
            <a:r>
              <a:t/>
            </a:r>
            <a:endParaRPr b="1" i="1" sz="1000">
              <a:latin typeface="Roboto"/>
              <a:ea typeface="Roboto"/>
              <a:cs typeface="Roboto"/>
              <a:sym typeface="Roboto"/>
            </a:endParaRPr>
          </a:p>
          <a:p>
            <a:pPr indent="0" lvl="0" marL="0">
              <a:spcBef>
                <a:spcPts val="0"/>
              </a:spcBef>
              <a:spcAft>
                <a:spcPts val="0"/>
              </a:spcAft>
              <a:buNone/>
            </a:pPr>
            <a:r>
              <a:rPr b="1" i="1" lang="en" sz="1000">
                <a:latin typeface="Roboto"/>
                <a:ea typeface="Roboto"/>
                <a:cs typeface="Roboto"/>
                <a:sym typeface="Roboto"/>
              </a:rPr>
              <a:t>Apex Predator</a:t>
            </a:r>
            <a:r>
              <a:rPr i="1" lang="en" sz="1000">
                <a:latin typeface="Roboto"/>
                <a:ea typeface="Roboto"/>
                <a:cs typeface="Roboto"/>
                <a:sym typeface="Roboto"/>
              </a:rPr>
              <a:t>: the mentality of winners (i.e. act on instinct). If something doesn’t feel right, it’s because it probably isn’t. Work these scripts and processes until they best fit your personal style and team chemistry.</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i="1" lang="en" sz="1000">
                <a:latin typeface="Roboto"/>
                <a:ea typeface="Roboto"/>
                <a:cs typeface="Roboto"/>
                <a:sym typeface="Roboto"/>
              </a:rPr>
              <a:t>You can trust me that these frameworks and scripts work — they’re battle tested. But they </a:t>
            </a:r>
            <a:r>
              <a:rPr b="1" i="1" lang="en" sz="1000">
                <a:latin typeface="Roboto"/>
                <a:ea typeface="Roboto"/>
                <a:cs typeface="Roboto"/>
                <a:sym typeface="Roboto"/>
              </a:rPr>
              <a:t>do</a:t>
            </a:r>
            <a:r>
              <a:rPr i="1" lang="en" sz="1000">
                <a:latin typeface="Roboto"/>
                <a:ea typeface="Roboto"/>
                <a:cs typeface="Roboto"/>
                <a:sym typeface="Roboto"/>
              </a:rPr>
              <a:t> have to come off authentically and that will only come from your persistent application. </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i="1" lang="en" sz="1000">
                <a:latin typeface="Roboto"/>
                <a:ea typeface="Roboto"/>
                <a:cs typeface="Roboto"/>
                <a:sym typeface="Roboto"/>
              </a:rPr>
              <a:t>If you have questions, write them down and save them for our 1-on-1 sessions if applicable.</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a:spcBef>
                <a:spcPts val="0"/>
              </a:spcBef>
              <a:spcAft>
                <a:spcPts val="0"/>
              </a:spcAft>
              <a:buNone/>
            </a:pPr>
            <a:r>
              <a:rPr i="1" lang="en" sz="1000">
                <a:latin typeface="Roboto"/>
                <a:ea typeface="Roboto"/>
                <a:cs typeface="Roboto"/>
                <a:sym typeface="Roboto"/>
              </a:rPr>
              <a:t>I present to you, the RocketX Playbook™.</a:t>
            </a:r>
            <a:endParaRPr i="1" sz="1000">
              <a:latin typeface="Roboto"/>
              <a:ea typeface="Roboto"/>
              <a:cs typeface="Roboto"/>
              <a:sym typeface="Roboto"/>
            </a:endParaRPr>
          </a:p>
          <a:p>
            <a:pPr indent="0" lvl="0" marL="0">
              <a:spcBef>
                <a:spcPts val="0"/>
              </a:spcBef>
              <a:spcAft>
                <a:spcPts val="0"/>
              </a:spcAft>
              <a:buNone/>
            </a:pPr>
            <a:r>
              <a:t/>
            </a:r>
            <a:endParaRPr i="1" sz="1000">
              <a:latin typeface="Roboto"/>
              <a:ea typeface="Roboto"/>
              <a:cs typeface="Roboto"/>
              <a:sym typeface="Roboto"/>
            </a:endParaRPr>
          </a:p>
          <a:p>
            <a:pPr indent="0" lvl="0" marL="0" rtl="0">
              <a:spcBef>
                <a:spcPts val="0"/>
              </a:spcBef>
              <a:spcAft>
                <a:spcPts val="0"/>
              </a:spcAft>
              <a:buNone/>
            </a:pPr>
            <a:r>
              <a:t/>
            </a:r>
            <a:endParaRPr i="1" sz="1000">
              <a:latin typeface="Roboto"/>
              <a:ea typeface="Roboto"/>
              <a:cs typeface="Roboto"/>
              <a:sym typeface="Roboto"/>
            </a:endParaRPr>
          </a:p>
          <a:p>
            <a:pPr indent="0" lvl="0" marL="0" rtl="0">
              <a:spcBef>
                <a:spcPts val="0"/>
              </a:spcBef>
              <a:spcAft>
                <a:spcPts val="0"/>
              </a:spcAft>
              <a:buNone/>
            </a:pPr>
            <a:r>
              <a:t/>
            </a:r>
            <a:endParaRPr i="1" sz="1000">
              <a:latin typeface="Roboto"/>
              <a:ea typeface="Roboto"/>
              <a:cs typeface="Roboto"/>
              <a:sym typeface="Roboto"/>
            </a:endParaRPr>
          </a:p>
        </p:txBody>
      </p:sp>
      <p:pic>
        <p:nvPicPr>
          <p:cNvPr id="140" name="Shape 140"/>
          <p:cNvPicPr preferRelativeResize="0"/>
          <p:nvPr/>
        </p:nvPicPr>
        <p:blipFill>
          <a:blip r:embed="rId4">
            <a:alphaModFix amt="5000"/>
          </a:blip>
          <a:stretch>
            <a:fillRect/>
          </a:stretch>
        </p:blipFill>
        <p:spPr>
          <a:xfrm>
            <a:off x="7723900" y="0"/>
            <a:ext cx="1420100" cy="1457326"/>
          </a:xfrm>
          <a:prstGeom prst="rect">
            <a:avLst/>
          </a:prstGeom>
          <a:noFill/>
          <a:ln>
            <a:noFill/>
          </a:ln>
        </p:spPr>
      </p:pic>
      <p:sp>
        <p:nvSpPr>
          <p:cNvPr id="141" name="Shape 141"/>
          <p:cNvSpPr/>
          <p:nvPr/>
        </p:nvSpPr>
        <p:spPr>
          <a:xfrm>
            <a:off x="4816000" y="3898550"/>
            <a:ext cx="2331600" cy="15300"/>
          </a:xfrm>
          <a:prstGeom prst="rect">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10000"/>
            <a:ext cx="8520600" cy="384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Overcoming your client’s objections</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nSpc>
                <a:spcPct val="115000"/>
              </a:lnSpc>
              <a:spcBef>
                <a:spcPts val="0"/>
              </a:spcBef>
              <a:spcAft>
                <a:spcPts val="0"/>
              </a:spcAft>
              <a:buNone/>
            </a:pPr>
            <a:r>
              <a:rPr lang="en" sz="1400">
                <a:solidFill>
                  <a:srgbClr val="000000"/>
                </a:solidFill>
              </a:rPr>
              <a:t>There will be instances where the clients on the bottom-end of your book will have legitimate doubts and concerns that ought to be addressed; </a:t>
            </a:r>
            <a:r>
              <a:rPr b="1" lang="en" sz="1400">
                <a:solidFill>
                  <a:srgbClr val="000000"/>
                </a:solidFill>
                <a:highlight>
                  <a:srgbClr val="FFE599"/>
                </a:highlight>
              </a:rPr>
              <a:t>addressing these concerns offers an opportunity to endear the client to your team and contrary to many advisors’ insecurities, help their brand in the community.</a:t>
            </a:r>
            <a:endParaRPr b="1" sz="1400">
              <a:solidFill>
                <a:srgbClr val="000000"/>
              </a:solidFill>
              <a:highlight>
                <a:srgbClr val="FFE599"/>
              </a:highlight>
            </a:endParaRPr>
          </a:p>
          <a:p>
            <a:pPr indent="0" lvl="0" marL="0" rtl="0">
              <a:lnSpc>
                <a:spcPct val="115000"/>
              </a:lnSpc>
              <a:spcBef>
                <a:spcPts val="1000"/>
              </a:spcBef>
              <a:spcAft>
                <a:spcPts val="0"/>
              </a:spcAft>
              <a:buNone/>
            </a:pPr>
            <a:r>
              <a:rPr lang="en" sz="1400">
                <a:solidFill>
                  <a:srgbClr val="000000"/>
                </a:solidFill>
              </a:rPr>
              <a:t>I have provided a process and script to help alleviate your client’s concerns and transition any clients that prove more difficult or require more delicate care (pg. X). Please remember the following when preparing to tailor your book:</a:t>
            </a:r>
            <a:endParaRPr sz="1400">
              <a:solidFill>
                <a:srgbClr val="000000"/>
              </a:solidFill>
            </a:endParaRPr>
          </a:p>
          <a:p>
            <a:pPr indent="-317500" lvl="0" marL="457200" rtl="0">
              <a:lnSpc>
                <a:spcPct val="115000"/>
              </a:lnSpc>
              <a:spcBef>
                <a:spcPts val="1000"/>
              </a:spcBef>
              <a:spcAft>
                <a:spcPts val="0"/>
              </a:spcAft>
              <a:buClr>
                <a:srgbClr val="000000"/>
              </a:buClr>
              <a:buSzPts val="1400"/>
              <a:buFont typeface="Roboto"/>
              <a:buChar char="➔"/>
            </a:pPr>
            <a:r>
              <a:rPr lang="en" sz="1400">
                <a:solidFill>
                  <a:srgbClr val="000000"/>
                </a:solidFill>
              </a:rPr>
              <a:t>Utilize your first shield of defense (Advisory Center)</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Fiduciary requirements</a:t>
            </a:r>
            <a:endParaRPr sz="1400">
              <a:solidFill>
                <a:srgbClr val="000000"/>
              </a:solidFill>
            </a:endParaRPr>
          </a:p>
          <a:p>
            <a:pPr indent="-317500" lvl="0" marL="457200" rtl="0">
              <a:lnSpc>
                <a:spcPct val="115000"/>
              </a:lnSpc>
              <a:spcBef>
                <a:spcPts val="0"/>
              </a:spcBef>
              <a:spcAft>
                <a:spcPts val="0"/>
              </a:spcAft>
              <a:buClr>
                <a:srgbClr val="000000"/>
              </a:buClr>
              <a:buSzPts val="1400"/>
              <a:buFont typeface="Roboto"/>
              <a:buChar char="➔"/>
            </a:pPr>
            <a:r>
              <a:rPr lang="en" sz="1400">
                <a:solidFill>
                  <a:srgbClr val="000000"/>
                </a:solidFill>
              </a:rPr>
              <a:t>Better for them (i.e. fees vs. value, frequency of contact and fees v. performance)</a:t>
            </a:r>
            <a:endParaRPr b="1" sz="1400">
              <a:solidFill>
                <a:srgbClr val="0D5DDF"/>
              </a:solidFill>
            </a:endParaRPr>
          </a:p>
        </p:txBody>
      </p:sp>
      <p:pic>
        <p:nvPicPr>
          <p:cNvPr id="395" name="Shape 39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96" name="Shape 39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83" name="Shape 2883"/>
        <p:cNvGrpSpPr/>
        <p:nvPr/>
      </p:nvGrpSpPr>
      <p:grpSpPr>
        <a:xfrm>
          <a:off x="0" y="0"/>
          <a:ext cx="0" cy="0"/>
          <a:chOff x="0" y="0"/>
          <a:chExt cx="0" cy="0"/>
        </a:xfrm>
      </p:grpSpPr>
      <p:sp>
        <p:nvSpPr>
          <p:cNvPr id="2884" name="Shape 2884"/>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E65F0"/>
                </a:solidFill>
              </a:rPr>
              <a:t>How does this benefit my team?</a:t>
            </a:r>
            <a:endParaRPr sz="3600">
              <a:solidFill>
                <a:srgbClr val="000000"/>
              </a:solidFill>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88" name="Shape 2888"/>
        <p:cNvGrpSpPr/>
        <p:nvPr/>
      </p:nvGrpSpPr>
      <p:grpSpPr>
        <a:xfrm>
          <a:off x="0" y="0"/>
          <a:ext cx="0" cy="0"/>
          <a:chOff x="0" y="0"/>
          <a:chExt cx="0" cy="0"/>
        </a:xfrm>
      </p:grpSpPr>
      <p:sp>
        <p:nvSpPr>
          <p:cNvPr id="2889" name="Shape 2889"/>
          <p:cNvSpPr txBox="1"/>
          <p:nvPr>
            <p:ph type="title"/>
          </p:nvPr>
        </p:nvSpPr>
        <p:spPr>
          <a:xfrm>
            <a:off x="246450" y="453815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Benefits of WebEx Reviews</a:t>
            </a:r>
            <a:endParaRPr b="1" sz="1800">
              <a:solidFill>
                <a:srgbClr val="000000"/>
              </a:solidFill>
            </a:endParaRPr>
          </a:p>
        </p:txBody>
      </p:sp>
      <p:pic>
        <p:nvPicPr>
          <p:cNvPr id="2890" name="Shape 289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891" name="Shape 289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2892" name="Shape 2892"/>
          <p:cNvGrpSpPr/>
          <p:nvPr/>
        </p:nvGrpSpPr>
        <p:grpSpPr>
          <a:xfrm>
            <a:off x="363524" y="877050"/>
            <a:ext cx="2726286" cy="2547000"/>
            <a:chOff x="363524" y="1258050"/>
            <a:chExt cx="2726286" cy="2547000"/>
          </a:xfrm>
        </p:grpSpPr>
        <p:sp>
          <p:nvSpPr>
            <p:cNvPr id="2893" name="Shape 2893"/>
            <p:cNvSpPr/>
            <p:nvPr/>
          </p:nvSpPr>
          <p:spPr>
            <a:xfrm rot="2700000">
              <a:off x="1356161"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4" name="Shape 2894"/>
            <p:cNvSpPr/>
            <p:nvPr/>
          </p:nvSpPr>
          <p:spPr>
            <a:xfrm>
              <a:off x="580539"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2895" name="Shape 2895"/>
            <p:cNvSpPr txBox="1"/>
            <p:nvPr/>
          </p:nvSpPr>
          <p:spPr>
            <a:xfrm rot="-2700000">
              <a:off x="567889" y="2239754"/>
              <a:ext cx="2336422"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200">
                  <a:solidFill>
                    <a:srgbClr val="FFFFFF"/>
                  </a:solidFill>
                  <a:latin typeface="Roboto"/>
                  <a:ea typeface="Roboto"/>
                  <a:cs typeface="Roboto"/>
                  <a:sym typeface="Roboto"/>
                </a:rPr>
                <a:t>Focuses Senior Producer</a:t>
              </a:r>
              <a:endParaRPr b="1" sz="800">
                <a:solidFill>
                  <a:srgbClr val="FFFFFF"/>
                </a:solidFill>
                <a:latin typeface="Roboto"/>
                <a:ea typeface="Roboto"/>
                <a:cs typeface="Roboto"/>
                <a:sym typeface="Roboto"/>
              </a:endParaRPr>
            </a:p>
          </p:txBody>
        </p:sp>
        <p:sp>
          <p:nvSpPr>
            <p:cNvPr id="2896" name="Shape 2896"/>
            <p:cNvSpPr txBox="1"/>
            <p:nvPr/>
          </p:nvSpPr>
          <p:spPr>
            <a:xfrm rot="-2700000">
              <a:off x="1029496" y="2550697"/>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Roboto"/>
                  <a:ea typeface="Roboto"/>
                  <a:cs typeface="Roboto"/>
                  <a:sym typeface="Roboto"/>
                </a:rPr>
                <a:t>Senior Producer can now focus on delivering his expertise to clients, churning out weekly reviews and growing the business.</a:t>
              </a:r>
              <a:endParaRPr sz="800">
                <a:latin typeface="Roboto"/>
                <a:ea typeface="Roboto"/>
                <a:cs typeface="Roboto"/>
                <a:sym typeface="Roboto"/>
              </a:endParaRPr>
            </a:p>
            <a:p>
              <a:pPr indent="0" lvl="0" marL="0">
                <a:spcBef>
                  <a:spcPts val="1600"/>
                </a:spcBef>
                <a:spcAft>
                  <a:spcPts val="1600"/>
                </a:spcAft>
                <a:buNone/>
              </a:pPr>
              <a:r>
                <a:t/>
              </a:r>
              <a:endParaRPr sz="800">
                <a:latin typeface="Roboto"/>
                <a:ea typeface="Roboto"/>
                <a:cs typeface="Roboto"/>
                <a:sym typeface="Roboto"/>
              </a:endParaRPr>
            </a:p>
          </p:txBody>
        </p:sp>
      </p:grpSp>
      <p:grpSp>
        <p:nvGrpSpPr>
          <p:cNvPr id="2897" name="Shape 2897"/>
          <p:cNvGrpSpPr/>
          <p:nvPr/>
        </p:nvGrpSpPr>
        <p:grpSpPr>
          <a:xfrm>
            <a:off x="2273746" y="877050"/>
            <a:ext cx="2902379" cy="2547000"/>
            <a:chOff x="2273746" y="1258050"/>
            <a:chExt cx="2902379" cy="2547000"/>
          </a:xfrm>
        </p:grpSpPr>
        <p:sp>
          <p:nvSpPr>
            <p:cNvPr id="2898" name="Shape 2898"/>
            <p:cNvSpPr/>
            <p:nvPr/>
          </p:nvSpPr>
          <p:spPr>
            <a:xfrm rot="2700000">
              <a:off x="3266383" y="1011412"/>
              <a:ext cx="561726" cy="3040276"/>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9" name="Shape 2899"/>
            <p:cNvSpPr/>
            <p:nvPr/>
          </p:nvSpPr>
          <p:spPr>
            <a:xfrm>
              <a:off x="2490761"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0C58D3"/>
                  </a:solidFill>
                  <a:latin typeface="Roboto"/>
                  <a:ea typeface="Roboto"/>
                  <a:cs typeface="Roboto"/>
                  <a:sym typeface="Roboto"/>
                </a:rPr>
                <a:t>2</a:t>
              </a:r>
              <a:endParaRPr b="1" sz="1200">
                <a:solidFill>
                  <a:srgbClr val="0C58D3"/>
                </a:solidFill>
                <a:latin typeface="Roboto"/>
                <a:ea typeface="Roboto"/>
                <a:cs typeface="Roboto"/>
                <a:sym typeface="Roboto"/>
              </a:endParaRPr>
            </a:p>
          </p:txBody>
        </p:sp>
        <p:sp>
          <p:nvSpPr>
            <p:cNvPr id="2900" name="Shape 2900"/>
            <p:cNvSpPr txBox="1"/>
            <p:nvPr/>
          </p:nvSpPr>
          <p:spPr>
            <a:xfrm rot="-2700000">
              <a:off x="2473968" y="2237954"/>
              <a:ext cx="2341513"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200">
                  <a:solidFill>
                    <a:srgbClr val="FFFFFF"/>
                  </a:solidFill>
                  <a:latin typeface="Roboto"/>
                  <a:ea typeface="Roboto"/>
                  <a:cs typeface="Roboto"/>
                  <a:sym typeface="Roboto"/>
                </a:rPr>
                <a:t>Location Independence</a:t>
              </a:r>
              <a:endParaRPr b="1" sz="800">
                <a:solidFill>
                  <a:srgbClr val="FFFFFF"/>
                </a:solidFill>
                <a:latin typeface="Roboto"/>
                <a:ea typeface="Roboto"/>
                <a:cs typeface="Roboto"/>
                <a:sym typeface="Roboto"/>
              </a:endParaRPr>
            </a:p>
          </p:txBody>
        </p:sp>
        <p:sp>
          <p:nvSpPr>
            <p:cNvPr id="2901" name="Shape 2901"/>
            <p:cNvSpPr txBox="1"/>
            <p:nvPr/>
          </p:nvSpPr>
          <p:spPr>
            <a:xfrm rot="-2700000">
              <a:off x="2903240" y="2462642"/>
              <a:ext cx="2452671"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Roboto"/>
                  <a:ea typeface="Roboto"/>
                  <a:cs typeface="Roboto"/>
                  <a:sym typeface="Roboto"/>
                </a:rPr>
                <a:t>Grants Senior Producer greater lifestyle freedom and flexibility while delivering a premiere experience for clients that have relocated.</a:t>
              </a:r>
              <a:endParaRPr b="1" sz="800">
                <a:latin typeface="Roboto"/>
                <a:ea typeface="Roboto"/>
                <a:cs typeface="Roboto"/>
                <a:sym typeface="Roboto"/>
              </a:endParaRPr>
            </a:p>
          </p:txBody>
        </p:sp>
      </p:grpSp>
      <p:grpSp>
        <p:nvGrpSpPr>
          <p:cNvPr id="2902" name="Shape 2902"/>
          <p:cNvGrpSpPr/>
          <p:nvPr/>
        </p:nvGrpSpPr>
        <p:grpSpPr>
          <a:xfrm>
            <a:off x="4193764" y="877050"/>
            <a:ext cx="2726286" cy="2547000"/>
            <a:chOff x="4193764" y="1258050"/>
            <a:chExt cx="2726286" cy="2547000"/>
          </a:xfrm>
        </p:grpSpPr>
        <p:sp>
          <p:nvSpPr>
            <p:cNvPr id="2903" name="Shape 2903"/>
            <p:cNvSpPr/>
            <p:nvPr/>
          </p:nvSpPr>
          <p:spPr>
            <a:xfrm rot="2700000">
              <a:off x="5186401"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4" name="Shape 2904"/>
            <p:cNvSpPr/>
            <p:nvPr/>
          </p:nvSpPr>
          <p:spPr>
            <a:xfrm>
              <a:off x="4410780"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0D5DDF"/>
                  </a:solidFill>
                  <a:latin typeface="Roboto"/>
                  <a:ea typeface="Roboto"/>
                  <a:cs typeface="Roboto"/>
                  <a:sym typeface="Roboto"/>
                </a:rPr>
                <a:t>3</a:t>
              </a:r>
              <a:endParaRPr b="1" sz="1200">
                <a:solidFill>
                  <a:srgbClr val="0D5DDF"/>
                </a:solidFill>
                <a:latin typeface="Roboto"/>
                <a:ea typeface="Roboto"/>
                <a:cs typeface="Roboto"/>
                <a:sym typeface="Roboto"/>
              </a:endParaRPr>
            </a:p>
          </p:txBody>
        </p:sp>
        <p:sp>
          <p:nvSpPr>
            <p:cNvPr id="2905" name="Shape 2905"/>
            <p:cNvSpPr txBox="1"/>
            <p:nvPr/>
          </p:nvSpPr>
          <p:spPr>
            <a:xfrm rot="-2700000">
              <a:off x="4400124" y="2240504"/>
              <a:ext cx="2334301"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200">
                  <a:solidFill>
                    <a:srgbClr val="FFFFFF"/>
                  </a:solidFill>
                  <a:latin typeface="Roboto"/>
                  <a:ea typeface="Roboto"/>
                  <a:cs typeface="Roboto"/>
                  <a:sym typeface="Roboto"/>
                </a:rPr>
                <a:t>Opens New Prospect Markets</a:t>
              </a:r>
              <a:endParaRPr b="1" sz="800">
                <a:solidFill>
                  <a:srgbClr val="FFFFFF"/>
                </a:solidFill>
                <a:latin typeface="Roboto"/>
                <a:ea typeface="Roboto"/>
                <a:cs typeface="Roboto"/>
                <a:sym typeface="Roboto"/>
              </a:endParaRPr>
            </a:p>
          </p:txBody>
        </p:sp>
        <p:sp>
          <p:nvSpPr>
            <p:cNvPr id="2906" name="Shape 2906"/>
            <p:cNvSpPr txBox="1"/>
            <p:nvPr/>
          </p:nvSpPr>
          <p:spPr>
            <a:xfrm rot="-2700000">
              <a:off x="4859736" y="2550697"/>
              <a:ext cx="2203628"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Roboto"/>
                  <a:ea typeface="Roboto"/>
                  <a:cs typeface="Roboto"/>
                  <a:sym typeface="Roboto"/>
                </a:rPr>
                <a:t>Your business development efforts are no longer limited to your immediate zip code.</a:t>
              </a:r>
              <a:endParaRPr sz="800">
                <a:latin typeface="Roboto"/>
                <a:ea typeface="Roboto"/>
                <a:cs typeface="Roboto"/>
                <a:sym typeface="Roboto"/>
              </a:endParaRPr>
            </a:p>
          </p:txBody>
        </p:sp>
      </p:grpSp>
      <p:grpSp>
        <p:nvGrpSpPr>
          <p:cNvPr id="2907" name="Shape 2907"/>
          <p:cNvGrpSpPr/>
          <p:nvPr/>
        </p:nvGrpSpPr>
        <p:grpSpPr>
          <a:xfrm>
            <a:off x="6103986" y="877050"/>
            <a:ext cx="2918888" cy="2697451"/>
            <a:chOff x="6103986" y="1258050"/>
            <a:chExt cx="2918888" cy="2697451"/>
          </a:xfrm>
        </p:grpSpPr>
        <p:sp>
          <p:nvSpPr>
            <p:cNvPr id="2908" name="Shape 2908"/>
            <p:cNvSpPr/>
            <p:nvPr/>
          </p:nvSpPr>
          <p:spPr>
            <a:xfrm rot="2700000">
              <a:off x="7096623" y="1011412"/>
              <a:ext cx="561726" cy="3040276"/>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9" name="Shape 2909"/>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rPr b="1" lang="en" sz="1200">
                  <a:solidFill>
                    <a:srgbClr val="0E65F0"/>
                  </a:solidFill>
                  <a:latin typeface="Roboto"/>
                  <a:ea typeface="Roboto"/>
                  <a:cs typeface="Roboto"/>
                  <a:sym typeface="Roboto"/>
                </a:rPr>
                <a:t>4</a:t>
              </a:r>
              <a:endParaRPr b="1" sz="1200">
                <a:solidFill>
                  <a:srgbClr val="0E65F0"/>
                </a:solidFill>
                <a:latin typeface="Roboto"/>
                <a:ea typeface="Roboto"/>
                <a:cs typeface="Roboto"/>
                <a:sym typeface="Roboto"/>
              </a:endParaRPr>
            </a:p>
          </p:txBody>
        </p:sp>
        <p:sp>
          <p:nvSpPr>
            <p:cNvPr id="2910" name="Shape 2910"/>
            <p:cNvSpPr txBox="1"/>
            <p:nvPr/>
          </p:nvSpPr>
          <p:spPr>
            <a:xfrm rot="-2700000">
              <a:off x="6306241" y="2238854"/>
              <a:ext cx="2338968"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200">
                  <a:solidFill>
                    <a:srgbClr val="FFFFFF"/>
                  </a:solidFill>
                  <a:latin typeface="Roboto"/>
                  <a:ea typeface="Roboto"/>
                  <a:cs typeface="Roboto"/>
                  <a:sym typeface="Roboto"/>
                </a:rPr>
                <a:t>Integrate Technology </a:t>
              </a:r>
              <a:endParaRPr b="1" sz="800">
                <a:solidFill>
                  <a:srgbClr val="FFFFFF"/>
                </a:solidFill>
                <a:latin typeface="Roboto"/>
                <a:ea typeface="Roboto"/>
                <a:cs typeface="Roboto"/>
                <a:sym typeface="Roboto"/>
              </a:endParaRPr>
            </a:p>
          </p:txBody>
        </p:sp>
        <p:sp>
          <p:nvSpPr>
            <p:cNvPr id="2911" name="Shape 2911"/>
            <p:cNvSpPr txBox="1"/>
            <p:nvPr/>
          </p:nvSpPr>
          <p:spPr>
            <a:xfrm rot="-2700000">
              <a:off x="6866260" y="2510802"/>
              <a:ext cx="2203628" cy="77979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Roboto"/>
                  <a:ea typeface="Roboto"/>
                  <a:cs typeface="Roboto"/>
                  <a:sym typeface="Roboto"/>
                </a:rPr>
                <a:t>High-net-worth families expect a full suite of technology to compliment their advisors’ expertise and that seamlessly integrates into their lifestyle.</a:t>
              </a:r>
              <a:endParaRPr b="1" sz="800">
                <a:latin typeface="Roboto"/>
                <a:ea typeface="Roboto"/>
                <a:cs typeface="Roboto"/>
                <a:sym typeface="Roboto"/>
              </a:endParaRPr>
            </a:p>
            <a:p>
              <a:pPr indent="0" lvl="0" marL="0">
                <a:spcBef>
                  <a:spcPts val="1600"/>
                </a:spcBef>
                <a:spcAft>
                  <a:spcPts val="1600"/>
                </a:spcAft>
                <a:buNone/>
              </a:pPr>
              <a:r>
                <a:t/>
              </a:r>
              <a:endParaRPr sz="800">
                <a:latin typeface="Roboto"/>
                <a:ea typeface="Roboto"/>
                <a:cs typeface="Roboto"/>
                <a:sym typeface="Roboto"/>
              </a:endParaRPr>
            </a:p>
          </p:txBody>
        </p:sp>
      </p:gr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5" name="Shape 2915"/>
        <p:cNvGrpSpPr/>
        <p:nvPr/>
      </p:nvGrpSpPr>
      <p:grpSpPr>
        <a:xfrm>
          <a:off x="0" y="0"/>
          <a:ext cx="0" cy="0"/>
          <a:chOff x="0" y="0"/>
          <a:chExt cx="0" cy="0"/>
        </a:xfrm>
      </p:grpSpPr>
      <p:sp>
        <p:nvSpPr>
          <p:cNvPr id="2916" name="Shape 2916"/>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E65F0"/>
                </a:solidFill>
              </a:rPr>
              <a:t>What do you need?</a:t>
            </a:r>
            <a:endParaRPr b="1" sz="3600">
              <a:solidFill>
                <a:srgbClr val="0E65F0"/>
              </a:solidFill>
            </a:endParaRPr>
          </a:p>
          <a:p>
            <a:pPr indent="0" lvl="0" marL="0" rtl="0" algn="ctr">
              <a:spcBef>
                <a:spcPts val="0"/>
              </a:spcBef>
              <a:spcAft>
                <a:spcPts val="0"/>
              </a:spcAft>
              <a:buNone/>
            </a:pPr>
            <a:r>
              <a:rPr lang="en" sz="3600">
                <a:solidFill>
                  <a:srgbClr val="000000"/>
                </a:solidFill>
              </a:rPr>
              <a:t>WebEx Video + Conference Call</a:t>
            </a:r>
            <a:endParaRPr sz="3600">
              <a:solidFill>
                <a:srgbClr val="000000"/>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20" name="Shape 2920"/>
        <p:cNvGrpSpPr/>
        <p:nvPr/>
      </p:nvGrpSpPr>
      <p:grpSpPr>
        <a:xfrm>
          <a:off x="0" y="0"/>
          <a:ext cx="0" cy="0"/>
          <a:chOff x="0" y="0"/>
          <a:chExt cx="0" cy="0"/>
        </a:xfrm>
      </p:grpSpPr>
      <p:sp>
        <p:nvSpPr>
          <p:cNvPr id="2921" name="Shape 2921"/>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E65F0"/>
                </a:solidFill>
              </a:rPr>
              <a:t>Step 1 —</a:t>
            </a:r>
            <a:endParaRPr b="1" sz="3600">
              <a:solidFill>
                <a:srgbClr val="0E65F0"/>
              </a:solidFill>
            </a:endParaRPr>
          </a:p>
          <a:p>
            <a:pPr indent="0" lvl="0" marL="0" rtl="0" algn="ctr">
              <a:spcBef>
                <a:spcPts val="0"/>
              </a:spcBef>
              <a:spcAft>
                <a:spcPts val="0"/>
              </a:spcAft>
              <a:buNone/>
            </a:pPr>
            <a:r>
              <a:rPr lang="en" sz="3600">
                <a:solidFill>
                  <a:srgbClr val="000000"/>
                </a:solidFill>
              </a:rPr>
              <a:t>Review timeline &amp; checklist</a:t>
            </a:r>
            <a:endParaRPr sz="3600">
              <a:solidFill>
                <a:srgbClr val="000000"/>
              </a:solidFill>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25" name="Shape 2925"/>
        <p:cNvGrpSpPr/>
        <p:nvPr/>
      </p:nvGrpSpPr>
      <p:grpSpPr>
        <a:xfrm>
          <a:off x="0" y="0"/>
          <a:ext cx="0" cy="0"/>
          <a:chOff x="0" y="0"/>
          <a:chExt cx="0" cy="0"/>
        </a:xfrm>
      </p:grpSpPr>
      <p:sp>
        <p:nvSpPr>
          <p:cNvPr id="2926" name="Shape 2926"/>
          <p:cNvSpPr txBox="1"/>
          <p:nvPr>
            <p:ph type="title"/>
          </p:nvPr>
        </p:nvSpPr>
        <p:spPr>
          <a:xfrm>
            <a:off x="445625" y="445625"/>
            <a:ext cx="8181600" cy="58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000000"/>
                </a:solidFill>
              </a:rPr>
              <a:t>Timeline &amp; Checklist</a:t>
            </a:r>
            <a:endParaRPr sz="1800">
              <a:solidFill>
                <a:srgbClr val="000000"/>
              </a:solidFill>
            </a:endParaRPr>
          </a:p>
          <a:p>
            <a:pPr indent="0" lvl="0" marL="0" rtl="0" algn="just">
              <a:spcBef>
                <a:spcPts val="0"/>
              </a:spcBef>
              <a:spcAft>
                <a:spcPts val="0"/>
              </a:spcAft>
              <a:buNone/>
            </a:pPr>
            <a:r>
              <a:t/>
            </a:r>
            <a:endParaRPr sz="1800">
              <a:solidFill>
                <a:srgbClr val="0B7743"/>
              </a:solidFill>
            </a:endParaRPr>
          </a:p>
          <a:p>
            <a:pPr indent="0" lvl="0" marL="0" rtl="0" algn="just">
              <a:spcBef>
                <a:spcPts val="0"/>
              </a:spcBef>
              <a:spcAft>
                <a:spcPts val="0"/>
              </a:spcAft>
              <a:buNone/>
            </a:pPr>
            <a:r>
              <a:t/>
            </a:r>
            <a:endParaRPr sz="1400">
              <a:solidFill>
                <a:srgbClr val="000000"/>
              </a:solidFill>
            </a:endParaRPr>
          </a:p>
        </p:txBody>
      </p:sp>
      <p:grpSp>
        <p:nvGrpSpPr>
          <p:cNvPr id="2927" name="Shape 2927"/>
          <p:cNvGrpSpPr/>
          <p:nvPr/>
        </p:nvGrpSpPr>
        <p:grpSpPr>
          <a:xfrm>
            <a:off x="502850" y="1319450"/>
            <a:ext cx="1977310" cy="1735150"/>
            <a:chOff x="3092450" y="1852850"/>
            <a:chExt cx="1977310" cy="1735150"/>
          </a:xfrm>
        </p:grpSpPr>
        <p:sp>
          <p:nvSpPr>
            <p:cNvPr id="2928" name="Shape 2928"/>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9" name="Shape 2929"/>
            <p:cNvSpPr txBox="1"/>
            <p:nvPr/>
          </p:nvSpPr>
          <p:spPr>
            <a:xfrm>
              <a:off x="3092450" y="3216600"/>
              <a:ext cx="846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Day Prior</a:t>
              </a:r>
              <a:endParaRPr b="1" sz="1200">
                <a:latin typeface="Roboto"/>
                <a:ea typeface="Roboto"/>
                <a:cs typeface="Roboto"/>
                <a:sym typeface="Roboto"/>
              </a:endParaRPr>
            </a:p>
          </p:txBody>
        </p:sp>
        <p:sp>
          <p:nvSpPr>
            <p:cNvPr id="2930" name="Shape 2930"/>
            <p:cNvSpPr txBox="1"/>
            <p:nvPr/>
          </p:nvSpPr>
          <p:spPr>
            <a:xfrm>
              <a:off x="3386760" y="1852850"/>
              <a:ext cx="16830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800">
                  <a:latin typeface="Roboto"/>
                  <a:ea typeface="Roboto"/>
                  <a:cs typeface="Roboto"/>
                  <a:sym typeface="Roboto"/>
                </a:rPr>
                <a:t>Send WebEx Email Invitation</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grpSp>
          <p:nvGrpSpPr>
            <p:cNvPr id="2931" name="Shape 2931"/>
            <p:cNvGrpSpPr/>
            <p:nvPr/>
          </p:nvGrpSpPr>
          <p:grpSpPr>
            <a:xfrm>
              <a:off x="3435870" y="2800065"/>
              <a:ext cx="92400" cy="411825"/>
              <a:chOff x="845575" y="2563700"/>
              <a:chExt cx="92400" cy="411825"/>
            </a:xfrm>
          </p:grpSpPr>
          <p:sp>
            <p:nvSpPr>
              <p:cNvPr id="2932" name="Shape 2932"/>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33" name="Shape 2933"/>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grpSp>
      </p:grpSp>
      <p:grpSp>
        <p:nvGrpSpPr>
          <p:cNvPr id="2934" name="Shape 2934"/>
          <p:cNvGrpSpPr/>
          <p:nvPr/>
        </p:nvGrpSpPr>
        <p:grpSpPr>
          <a:xfrm>
            <a:off x="1828196" y="2169196"/>
            <a:ext cx="1928205" cy="1744206"/>
            <a:chOff x="1828196" y="2702596"/>
            <a:chExt cx="1928205" cy="1744206"/>
          </a:xfrm>
        </p:grpSpPr>
        <p:sp>
          <p:nvSpPr>
            <p:cNvPr id="2935" name="Shape 2935"/>
            <p:cNvSpPr/>
            <p:nvPr/>
          </p:nvSpPr>
          <p:spPr>
            <a:xfrm>
              <a:off x="219101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6" name="Shape 2936"/>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 sz="1200">
                  <a:latin typeface="Roboto"/>
                  <a:ea typeface="Roboto"/>
                  <a:cs typeface="Roboto"/>
                  <a:sym typeface="Roboto"/>
                </a:rPr>
                <a:t>ASAP</a:t>
              </a:r>
              <a:endParaRPr b="1" sz="1200">
                <a:latin typeface="Roboto"/>
                <a:ea typeface="Roboto"/>
                <a:cs typeface="Roboto"/>
                <a:sym typeface="Roboto"/>
              </a:endParaRPr>
            </a:p>
          </p:txBody>
        </p:sp>
        <p:sp>
          <p:nvSpPr>
            <p:cNvPr id="2937" name="Shape 2937"/>
            <p:cNvSpPr txBox="1"/>
            <p:nvPr/>
          </p:nvSpPr>
          <p:spPr>
            <a:xfrm>
              <a:off x="2073401" y="3503002"/>
              <a:ext cx="16830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800">
                  <a:latin typeface="Roboto"/>
                  <a:ea typeface="Roboto"/>
                  <a:cs typeface="Roboto"/>
                  <a:sym typeface="Roboto"/>
                </a:rPr>
                <a:t>Submit Reports To Team Manager</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Strategic Planner and Portfolio Manager submit all reports and exhibits to the Team Manager in PDF format.</a:t>
              </a:r>
              <a:endParaRPr b="1" sz="800">
                <a:latin typeface="Roboto"/>
                <a:ea typeface="Roboto"/>
                <a:cs typeface="Roboto"/>
                <a:sym typeface="Roboto"/>
              </a:endParaRPr>
            </a:p>
          </p:txBody>
        </p:sp>
        <p:grpSp>
          <p:nvGrpSpPr>
            <p:cNvPr id="2938" name="Shape 2938"/>
            <p:cNvGrpSpPr/>
            <p:nvPr/>
          </p:nvGrpSpPr>
          <p:grpSpPr>
            <a:xfrm rot="10800000">
              <a:off x="2149293" y="3079467"/>
              <a:ext cx="92400" cy="411825"/>
              <a:chOff x="2072481" y="2563700"/>
              <a:chExt cx="92400" cy="411825"/>
            </a:xfrm>
          </p:grpSpPr>
          <p:cxnSp>
            <p:nvCxnSpPr>
              <p:cNvPr id="2939" name="Shape 2939"/>
              <p:cNvCxnSpPr/>
              <p:nvPr/>
            </p:nvCxnSpPr>
            <p:spPr>
              <a:xfrm>
                <a:off x="2118681"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940" name="Shape 2940"/>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941" name="Shape 2941"/>
          <p:cNvSpPr txBox="1"/>
          <p:nvPr/>
        </p:nvSpPr>
        <p:spPr>
          <a:xfrm>
            <a:off x="2937163" y="2683200"/>
            <a:ext cx="10461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 sz="1200">
                <a:latin typeface="Roboto"/>
                <a:ea typeface="Roboto"/>
                <a:cs typeface="Roboto"/>
                <a:sym typeface="Roboto"/>
              </a:rPr>
              <a:t>Review Day</a:t>
            </a:r>
            <a:endParaRPr b="1" sz="1200">
              <a:latin typeface="Roboto"/>
              <a:ea typeface="Roboto"/>
              <a:cs typeface="Roboto"/>
              <a:sym typeface="Roboto"/>
            </a:endParaRPr>
          </a:p>
        </p:txBody>
      </p:sp>
      <p:sp>
        <p:nvSpPr>
          <p:cNvPr id="2942" name="Shape 2942"/>
          <p:cNvSpPr txBox="1"/>
          <p:nvPr/>
        </p:nvSpPr>
        <p:spPr>
          <a:xfrm>
            <a:off x="3386749" y="1319450"/>
            <a:ext cx="18336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800">
                <a:latin typeface="Roboto"/>
                <a:ea typeface="Roboto"/>
                <a:cs typeface="Roboto"/>
                <a:sym typeface="Roboto"/>
              </a:rPr>
              <a:t>Prepare Desktop</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Team Manager will host and prepare his desktop with all PDFs and prepare for WebEx meeting.</a:t>
            </a:r>
            <a:endParaRPr b="1" sz="800">
              <a:latin typeface="Roboto"/>
              <a:ea typeface="Roboto"/>
              <a:cs typeface="Roboto"/>
              <a:sym typeface="Roboto"/>
            </a:endParaRPr>
          </a:p>
        </p:txBody>
      </p:sp>
      <p:grpSp>
        <p:nvGrpSpPr>
          <p:cNvPr id="2943" name="Shape 2943"/>
          <p:cNvGrpSpPr/>
          <p:nvPr/>
        </p:nvGrpSpPr>
        <p:grpSpPr>
          <a:xfrm>
            <a:off x="3435870" y="2266665"/>
            <a:ext cx="92400" cy="411825"/>
            <a:chOff x="845575" y="2563700"/>
            <a:chExt cx="92400" cy="411825"/>
          </a:xfrm>
        </p:grpSpPr>
        <p:sp>
          <p:nvSpPr>
            <p:cNvPr id="2944" name="Shape 294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45" name="Shape 2945"/>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grpSp>
      <p:sp>
        <p:nvSpPr>
          <p:cNvPr id="2946" name="Shape 2946"/>
          <p:cNvSpPr/>
          <p:nvPr/>
        </p:nvSpPr>
        <p:spPr>
          <a:xfrm>
            <a:off x="5009021" y="25460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47" name="Shape 2947"/>
          <p:cNvGrpSpPr/>
          <p:nvPr/>
        </p:nvGrpSpPr>
        <p:grpSpPr>
          <a:xfrm rot="10800000">
            <a:off x="5197638" y="2549192"/>
            <a:ext cx="92400" cy="411825"/>
            <a:chOff x="1841500" y="2563700"/>
            <a:chExt cx="92400" cy="411825"/>
          </a:xfrm>
        </p:grpSpPr>
        <p:cxnSp>
          <p:nvCxnSpPr>
            <p:cNvPr id="2948" name="Shape 2948"/>
            <p:cNvCxnSpPr/>
            <p:nvPr/>
          </p:nvCxnSpPr>
          <p:spPr>
            <a:xfrm>
              <a:off x="1887700"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949" name="Shape 2949"/>
            <p:cNvSpPr/>
            <p:nvPr/>
          </p:nvSpPr>
          <p:spPr>
            <a:xfrm>
              <a:off x="18415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50" name="Shape 2950"/>
          <p:cNvSpPr txBox="1"/>
          <p:nvPr/>
        </p:nvSpPr>
        <p:spPr>
          <a:xfrm>
            <a:off x="4664723" y="2169200"/>
            <a:ext cx="11916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 sz="1200">
                <a:latin typeface="Roboto"/>
                <a:ea typeface="Roboto"/>
                <a:cs typeface="Roboto"/>
                <a:sym typeface="Roboto"/>
              </a:rPr>
              <a:t>Begin Meeting</a:t>
            </a:r>
            <a:endParaRPr b="1" sz="1200">
              <a:latin typeface="Roboto"/>
              <a:ea typeface="Roboto"/>
              <a:cs typeface="Roboto"/>
              <a:sym typeface="Roboto"/>
            </a:endParaRPr>
          </a:p>
        </p:txBody>
      </p:sp>
      <p:sp>
        <p:nvSpPr>
          <p:cNvPr id="2951" name="Shape 2951"/>
          <p:cNvSpPr txBox="1"/>
          <p:nvPr/>
        </p:nvSpPr>
        <p:spPr>
          <a:xfrm>
            <a:off x="5122397" y="2969602"/>
            <a:ext cx="16830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800">
                <a:latin typeface="Roboto"/>
                <a:ea typeface="Roboto"/>
                <a:cs typeface="Roboto"/>
                <a:sym typeface="Roboto"/>
              </a:rPr>
              <a:t>Confirm Attendance &amp; Technology</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Confirm all attendees and make everyone successfully entered the meeting and can see the Team Manager’s desktop.</a:t>
            </a:r>
            <a:endParaRPr b="1" sz="800">
              <a:latin typeface="Roboto"/>
              <a:ea typeface="Roboto"/>
              <a:cs typeface="Roboto"/>
              <a:sym typeface="Roboto"/>
            </a:endParaRPr>
          </a:p>
        </p:txBody>
      </p:sp>
      <p:sp>
        <p:nvSpPr>
          <p:cNvPr id="2952" name="Shape 2952"/>
          <p:cNvSpPr/>
          <p:nvPr/>
        </p:nvSpPr>
        <p:spPr>
          <a:xfrm>
            <a:off x="7369837" y="2546075"/>
            <a:ext cx="1776600" cy="133500"/>
          </a:xfrm>
          <a:prstGeom prst="rect">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3" name="Shape 2953"/>
          <p:cNvSpPr txBox="1"/>
          <p:nvPr/>
        </p:nvSpPr>
        <p:spPr>
          <a:xfrm>
            <a:off x="7561325" y="3007400"/>
            <a:ext cx="11757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b="1" lang="en" sz="1200">
                <a:latin typeface="Roboto"/>
                <a:ea typeface="Roboto"/>
                <a:cs typeface="Roboto"/>
                <a:sym typeface="Roboto"/>
              </a:rPr>
              <a:t>Close Meeting</a:t>
            </a:r>
            <a:endParaRPr b="1" sz="1200">
              <a:latin typeface="Roboto"/>
              <a:ea typeface="Roboto"/>
              <a:cs typeface="Roboto"/>
              <a:sym typeface="Roboto"/>
            </a:endParaRPr>
          </a:p>
        </p:txBody>
      </p:sp>
      <p:sp>
        <p:nvSpPr>
          <p:cNvPr id="2954" name="Shape 2954"/>
          <p:cNvSpPr txBox="1"/>
          <p:nvPr/>
        </p:nvSpPr>
        <p:spPr>
          <a:xfrm>
            <a:off x="7485567" y="2969602"/>
            <a:ext cx="16830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t/>
            </a:r>
            <a:endParaRPr b="1" sz="800">
              <a:latin typeface="Roboto"/>
              <a:ea typeface="Roboto"/>
              <a:cs typeface="Roboto"/>
              <a:sym typeface="Roboto"/>
            </a:endParaRPr>
          </a:p>
        </p:txBody>
      </p:sp>
      <p:pic>
        <p:nvPicPr>
          <p:cNvPr id="2955" name="Shape 2955"/>
          <p:cNvPicPr preferRelativeResize="0"/>
          <p:nvPr/>
        </p:nvPicPr>
        <p:blipFill>
          <a:blip r:embed="rId3">
            <a:alphaModFix amt="5000"/>
          </a:blip>
          <a:stretch>
            <a:fillRect/>
          </a:stretch>
        </p:blipFill>
        <p:spPr>
          <a:xfrm>
            <a:off x="0" y="3686175"/>
            <a:ext cx="1420100" cy="1457326"/>
          </a:xfrm>
          <a:prstGeom prst="rect">
            <a:avLst/>
          </a:prstGeom>
          <a:noFill/>
          <a:ln>
            <a:noFill/>
          </a:ln>
        </p:spPr>
      </p:pic>
      <p:sp>
        <p:nvSpPr>
          <p:cNvPr id="2956" name="Shape 2956"/>
          <p:cNvSpPr/>
          <p:nvPr/>
        </p:nvSpPr>
        <p:spPr>
          <a:xfrm>
            <a:off x="6303725" y="2546075"/>
            <a:ext cx="1833600" cy="133500"/>
          </a:xfrm>
          <a:prstGeom prst="rect">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57" name="Shape 2957"/>
          <p:cNvGrpSpPr/>
          <p:nvPr/>
        </p:nvGrpSpPr>
        <p:grpSpPr>
          <a:xfrm>
            <a:off x="6259994" y="2266665"/>
            <a:ext cx="92400" cy="411825"/>
            <a:chOff x="845575" y="2563700"/>
            <a:chExt cx="92400" cy="411825"/>
          </a:xfrm>
        </p:grpSpPr>
        <p:cxnSp>
          <p:nvCxnSpPr>
            <p:cNvPr id="2958" name="Shape 2958"/>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959" name="Shape 295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60" name="Shape 2960"/>
          <p:cNvSpPr txBox="1"/>
          <p:nvPr/>
        </p:nvSpPr>
        <p:spPr>
          <a:xfrm>
            <a:off x="5707757" y="2683200"/>
            <a:ext cx="745800" cy="3714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t/>
            </a:r>
            <a:endParaRPr b="1" sz="1200">
              <a:latin typeface="Roboto"/>
              <a:ea typeface="Roboto"/>
              <a:cs typeface="Roboto"/>
              <a:sym typeface="Roboto"/>
            </a:endParaRPr>
          </a:p>
        </p:txBody>
      </p:sp>
      <p:sp>
        <p:nvSpPr>
          <p:cNvPr id="2961" name="Shape 2961"/>
          <p:cNvSpPr txBox="1"/>
          <p:nvPr/>
        </p:nvSpPr>
        <p:spPr>
          <a:xfrm>
            <a:off x="6207125" y="1319450"/>
            <a:ext cx="19773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800">
                <a:latin typeface="Roboto"/>
                <a:ea typeface="Roboto"/>
                <a:cs typeface="Roboto"/>
                <a:sym typeface="Roboto"/>
              </a:rPr>
              <a:t>Advance Meeting</a:t>
            </a:r>
            <a:endParaRPr b="1" sz="8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lgn="just">
              <a:spcBef>
                <a:spcPts val="0"/>
              </a:spcBef>
              <a:spcAft>
                <a:spcPts val="1600"/>
              </a:spcAft>
              <a:buNone/>
            </a:pPr>
            <a:r>
              <a:rPr lang="en" sz="800">
                <a:latin typeface="Roboto"/>
                <a:ea typeface="Roboto"/>
                <a:cs typeface="Roboto"/>
                <a:sym typeface="Roboto"/>
              </a:rPr>
              <a:t>Team Manager will advance through presentation slides at the prompting of presenters. Make presentation readable and interactive (pinch to zoom).</a:t>
            </a:r>
            <a:endParaRPr b="1" sz="800">
              <a:latin typeface="Roboto"/>
              <a:ea typeface="Roboto"/>
              <a:cs typeface="Roboto"/>
              <a:sym typeface="Roboto"/>
            </a:endParaRPr>
          </a:p>
        </p:txBody>
      </p:sp>
      <p:sp>
        <p:nvSpPr>
          <p:cNvPr id="2962" name="Shape 2962"/>
          <p:cNvSpPr/>
          <p:nvPr/>
        </p:nvSpPr>
        <p:spPr>
          <a:xfrm>
            <a:off x="3485725" y="2546075"/>
            <a:ext cx="1751400" cy="133500"/>
          </a:xfrm>
          <a:prstGeom prst="rect">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63" name="Shape 2963"/>
          <p:cNvGrpSpPr/>
          <p:nvPr/>
        </p:nvGrpSpPr>
        <p:grpSpPr>
          <a:xfrm rot="10800000">
            <a:off x="8086321" y="2545452"/>
            <a:ext cx="92400" cy="413304"/>
            <a:chOff x="1536700" y="2563700"/>
            <a:chExt cx="92400" cy="413925"/>
          </a:xfrm>
        </p:grpSpPr>
        <p:cxnSp>
          <p:nvCxnSpPr>
            <p:cNvPr id="2964" name="Shape 2964"/>
            <p:cNvCxnSpPr/>
            <p:nvPr/>
          </p:nvCxnSpPr>
          <p:spPr>
            <a:xfrm flipH="1">
              <a:off x="1582300" y="2616125"/>
              <a:ext cx="600" cy="361500"/>
            </a:xfrm>
            <a:prstGeom prst="straightConnector1">
              <a:avLst/>
            </a:prstGeom>
            <a:noFill/>
            <a:ln cap="flat" cmpd="sng" w="9525">
              <a:solidFill>
                <a:srgbClr val="000000"/>
              </a:solidFill>
              <a:prstDash val="solid"/>
              <a:round/>
              <a:headEnd len="med" w="med" type="none"/>
              <a:tailEnd len="med" w="med" type="none"/>
            </a:ln>
          </p:spPr>
        </p:cxnSp>
        <p:sp>
          <p:nvSpPr>
            <p:cNvPr id="2965" name="Shape 2965"/>
            <p:cNvSpPr/>
            <p:nvPr/>
          </p:nvSpPr>
          <p:spPr>
            <a:xfrm>
              <a:off x="15367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9" name="Shape 2969"/>
        <p:cNvGrpSpPr/>
        <p:nvPr/>
      </p:nvGrpSpPr>
      <p:grpSpPr>
        <a:xfrm>
          <a:off x="0" y="0"/>
          <a:ext cx="0" cy="0"/>
          <a:chOff x="0" y="0"/>
          <a:chExt cx="0" cy="0"/>
        </a:xfrm>
      </p:grpSpPr>
      <p:sp>
        <p:nvSpPr>
          <p:cNvPr id="2970" name="Shape 2970"/>
          <p:cNvSpPr txBox="1"/>
          <p:nvPr>
            <p:ph type="title"/>
          </p:nvPr>
        </p:nvSpPr>
        <p:spPr>
          <a:xfrm>
            <a:off x="311700" y="403200"/>
            <a:ext cx="8353500" cy="365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[Template] — WebEx Meeting Client Invitation Email</a:t>
            </a:r>
            <a:endParaRPr b="1">
              <a:solidFill>
                <a:srgbClr val="0E65F0"/>
              </a:solidFill>
            </a:endParaRPr>
          </a:p>
          <a:p>
            <a:pPr indent="0" lvl="0" marL="0" rtl="0">
              <a:spcBef>
                <a:spcPts val="0"/>
              </a:spcBef>
              <a:spcAft>
                <a:spcPts val="0"/>
              </a:spcAft>
              <a:buNone/>
            </a:pPr>
            <a:r>
              <a:t/>
            </a:r>
            <a:endParaRPr sz="1800">
              <a:solidFill>
                <a:srgbClr val="0D5DDF"/>
              </a:solidFill>
            </a:endParaRPr>
          </a:p>
          <a:p>
            <a:pPr indent="0" lvl="0" marL="0" rtl="0">
              <a:spcBef>
                <a:spcPts val="0"/>
              </a:spcBef>
              <a:spcAft>
                <a:spcPts val="0"/>
              </a:spcAft>
              <a:buNone/>
            </a:pPr>
            <a:r>
              <a:rPr lang="en" sz="1400">
                <a:solidFill>
                  <a:srgbClr val="000000"/>
                </a:solidFill>
              </a:rPr>
              <a:t>Here are the critical components for the email WebEx meeting invitation sent from the </a:t>
            </a:r>
            <a:r>
              <a:rPr b="1" lang="en" sz="1400">
                <a:solidFill>
                  <a:srgbClr val="0B7743"/>
                </a:solidFill>
              </a:rPr>
              <a:t>Team Manager</a:t>
            </a:r>
            <a:r>
              <a:rPr lang="en" sz="1400">
                <a:solidFill>
                  <a:srgbClr val="000000"/>
                </a:solidFill>
              </a:rPr>
              <a:t> to your client. Important to note that templates can be created within Microsoft Outlook and saved to your Desktop (.oft file type).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AutoNum type="arabicPeriod"/>
            </a:pPr>
            <a:r>
              <a:rPr lang="en" sz="1400">
                <a:solidFill>
                  <a:srgbClr val="000000"/>
                </a:solidFill>
              </a:rPr>
              <a:t>Subject line — “WebEx Meeting with the &lt;&lt;The Jones Group&gt;&gt;, Monday June 15 @ 9:00 AM.”</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AutoNum type="arabicPeriod"/>
            </a:pPr>
            <a:r>
              <a:rPr lang="en" sz="1400">
                <a:solidFill>
                  <a:srgbClr val="000000"/>
                </a:solidFill>
              </a:rPr>
              <a:t>Format —  “Hi Mr. Client, below you will find all of the information you need to enter our WebEx video conference on </a:t>
            </a:r>
            <a:r>
              <a:rPr b="1" lang="en" sz="1400">
                <a:solidFill>
                  <a:srgbClr val="000000"/>
                </a:solidFill>
              </a:rPr>
              <a:t>Monday, June 15 at 9:00 AM</a:t>
            </a:r>
            <a:r>
              <a:rPr lang="en" sz="1400">
                <a:solidFill>
                  <a:srgbClr val="000000"/>
                </a:solidFill>
              </a:rPr>
              <a:t>. Simply </a:t>
            </a:r>
            <a:r>
              <a:rPr lang="en" sz="1400" u="sng">
                <a:solidFill>
                  <a:srgbClr val="0000FF"/>
                </a:solidFill>
              </a:rPr>
              <a:t>click this link</a:t>
            </a:r>
            <a:r>
              <a:rPr lang="en" sz="1400">
                <a:solidFill>
                  <a:srgbClr val="000000"/>
                </a:solidFill>
              </a:rPr>
              <a:t> </a:t>
            </a:r>
            <a:r>
              <a:rPr lang="en" sz="1400">
                <a:solidFill>
                  <a:srgbClr val="000000"/>
                </a:solidFill>
              </a:rPr>
              <a:t>and enter the password: &lt;&lt;case-sensitive password&gt;&gt;. Our conference phone line 888-888-8888, you should call into this number at the same time.</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457200" rtl="0">
              <a:spcBef>
                <a:spcPts val="0"/>
              </a:spcBef>
              <a:spcAft>
                <a:spcPts val="0"/>
              </a:spcAft>
              <a:buNone/>
            </a:pPr>
            <a:r>
              <a:rPr lang="en" sz="1400">
                <a:solidFill>
                  <a:srgbClr val="000000"/>
                </a:solidFill>
              </a:rPr>
              <a:t>I suggest entering the meeting a few minutes early. If you run into any technical problems, I will be in attendance to help you troubleshoot. We look forward to meeting with you.”</a:t>
            </a:r>
            <a:endParaRPr sz="1400">
              <a:solidFill>
                <a:srgbClr val="000000"/>
              </a:solidFill>
            </a:endParaRPr>
          </a:p>
        </p:txBody>
      </p:sp>
      <p:pic>
        <p:nvPicPr>
          <p:cNvPr id="2971" name="Shape 297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972" name="Shape 297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973" name="Shape 2973"/>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2974" name="Shape 2974"/>
          <p:cNvSpPr txBox="1"/>
          <p:nvPr/>
        </p:nvSpPr>
        <p:spPr>
          <a:xfrm>
            <a:off x="470725" y="4147975"/>
            <a:ext cx="5755800" cy="6732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Remember to never include any </a:t>
            </a:r>
            <a:r>
              <a:rPr lang="en" sz="1000">
                <a:highlight>
                  <a:srgbClr val="FFE599"/>
                </a:highlight>
                <a:latin typeface="Roboto"/>
                <a:ea typeface="Roboto"/>
                <a:cs typeface="Roboto"/>
                <a:sym typeface="Roboto"/>
              </a:rPr>
              <a:t>privileged</a:t>
            </a:r>
            <a:r>
              <a:rPr lang="en" sz="1000">
                <a:highlight>
                  <a:srgbClr val="FFE599"/>
                </a:highlight>
                <a:latin typeface="Roboto"/>
                <a:ea typeface="Roboto"/>
                <a:cs typeface="Roboto"/>
                <a:sym typeface="Roboto"/>
              </a:rPr>
              <a:t> or sensitive personal/financial information in any of these emails. You can also simply call the client at the phone number most convenient for them and then three-way conferencing in any third parties like the client’s Portfolio Manager. </a:t>
            </a:r>
            <a:endParaRPr sz="1000">
              <a:highlight>
                <a:srgbClr val="FFE599"/>
              </a:highlight>
              <a:latin typeface="Roboto"/>
              <a:ea typeface="Roboto"/>
              <a:cs typeface="Roboto"/>
              <a:sym typeface="Roboto"/>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78" name="Shape 2978"/>
        <p:cNvGrpSpPr/>
        <p:nvPr/>
      </p:nvGrpSpPr>
      <p:grpSpPr>
        <a:xfrm>
          <a:off x="0" y="0"/>
          <a:ext cx="0" cy="0"/>
          <a:chOff x="0" y="0"/>
          <a:chExt cx="0" cy="0"/>
        </a:xfrm>
      </p:grpSpPr>
      <p:sp>
        <p:nvSpPr>
          <p:cNvPr id="2979" name="Shape 2979"/>
          <p:cNvSpPr txBox="1"/>
          <p:nvPr>
            <p:ph type="title"/>
          </p:nvPr>
        </p:nvSpPr>
        <p:spPr>
          <a:xfrm>
            <a:off x="435675" y="1033050"/>
            <a:ext cx="81570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E65F0"/>
                </a:solidFill>
              </a:rPr>
              <a:t>Step 2 —</a:t>
            </a:r>
            <a:endParaRPr b="1" sz="3600">
              <a:solidFill>
                <a:srgbClr val="0E65F0"/>
              </a:solidFill>
            </a:endParaRPr>
          </a:p>
          <a:p>
            <a:pPr indent="0" lvl="0" marL="0" rtl="0" algn="ctr">
              <a:spcBef>
                <a:spcPts val="1000"/>
              </a:spcBef>
              <a:spcAft>
                <a:spcPts val="0"/>
              </a:spcAft>
              <a:buNone/>
            </a:pPr>
            <a:r>
              <a:rPr lang="en" sz="3600">
                <a:solidFill>
                  <a:srgbClr val="000000"/>
                </a:solidFill>
              </a:rPr>
              <a:t>Deliver smooth WebEx experience </a:t>
            </a:r>
            <a:endParaRPr sz="3600">
              <a:solidFill>
                <a:srgbClr val="00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3" name="Shape 2983"/>
        <p:cNvGrpSpPr/>
        <p:nvPr/>
      </p:nvGrpSpPr>
      <p:grpSpPr>
        <a:xfrm>
          <a:off x="0" y="0"/>
          <a:ext cx="0" cy="0"/>
          <a:chOff x="0" y="0"/>
          <a:chExt cx="0" cy="0"/>
        </a:xfrm>
      </p:grpSpPr>
      <p:sp>
        <p:nvSpPr>
          <p:cNvPr id="2984" name="Shape 2984"/>
          <p:cNvSpPr txBox="1"/>
          <p:nvPr>
            <p:ph type="title"/>
          </p:nvPr>
        </p:nvSpPr>
        <p:spPr>
          <a:xfrm>
            <a:off x="311700" y="403200"/>
            <a:ext cx="8353500" cy="441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E65F0"/>
                </a:solidFill>
              </a:rPr>
              <a:t>Thoughts for during your meeting...</a:t>
            </a:r>
            <a:endParaRPr b="1">
              <a:solidFill>
                <a:srgbClr val="0E65F0"/>
              </a:solidFill>
            </a:endParaRPr>
          </a:p>
          <a:p>
            <a:pPr indent="0" lvl="0" marL="0" rtl="0" algn="just">
              <a:spcBef>
                <a:spcPts val="0"/>
              </a:spcBef>
              <a:spcAft>
                <a:spcPts val="0"/>
              </a:spcAft>
              <a:buNone/>
            </a:pPr>
            <a:r>
              <a:t/>
            </a:r>
            <a:endParaRPr sz="1400">
              <a:solidFill>
                <a:srgbClr val="0D5DDF"/>
              </a:solidFill>
            </a:endParaRPr>
          </a:p>
          <a:p>
            <a:pPr indent="0" lvl="0" marL="0" rtl="0" algn="just">
              <a:spcBef>
                <a:spcPts val="0"/>
              </a:spcBef>
              <a:spcAft>
                <a:spcPts val="0"/>
              </a:spcAft>
              <a:buNone/>
            </a:pPr>
            <a:r>
              <a:rPr lang="en" sz="1400">
                <a:solidFill>
                  <a:srgbClr val="000000"/>
                </a:solidFill>
                <a:highlight>
                  <a:srgbClr val="FFE599"/>
                </a:highlight>
              </a:rPr>
              <a:t>Here are a few things to keep in mind and best practices when conducting a WebEx video meeting that will have things rolling smoothly:</a:t>
            </a:r>
            <a:endParaRPr sz="1400">
              <a:solidFill>
                <a:srgbClr val="000000"/>
              </a:solidFill>
              <a:highlight>
                <a:srgbClr val="FFE599"/>
              </a:highlight>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Prepare your desktop: </a:t>
            </a:r>
            <a:r>
              <a:rPr lang="en" sz="1400">
                <a:solidFill>
                  <a:srgbClr val="000000"/>
                </a:solidFill>
              </a:rPr>
              <a:t>Have everything prepared on the desktop prior including any and all PDFs. Remember that all documents should be shared specifically as PDFs for this saves any unique formatting of images, fonts, and allows us to zoom in and out on any graphics. Remember to minimize all PDFs except for the first report you want to feature that ideally showcases the client’s name — have this open on the Team Manager’s shared screen when the client enters the meeting so they immediately confirm that they have properly entered the meeting.</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Also remember to plainly and clearly save each PDF with an easily identifiable file name, so that you can pivot and change through the PDFs at a moment’s notice as the meeting demands.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Set up a “safe monitor”:</a:t>
            </a:r>
            <a:r>
              <a:rPr lang="en" sz="1400">
                <a:solidFill>
                  <a:srgbClr val="000000"/>
                </a:solidFill>
              </a:rPr>
              <a:t> If you have two desktop monitors, choose to share only one screen. The other inactive screen operates as a “safe zone” — you can pull up a web browser and search for information, or access research to share, i.e. anything you don’t want the client to see until you’re prepared or any sensitive information you don’t want them to see such as other family member’s accounts that may appear on the same screen.</a:t>
            </a:r>
            <a:endParaRPr sz="1400">
              <a:solidFill>
                <a:srgbClr val="000000"/>
              </a:solidFill>
            </a:endParaRPr>
          </a:p>
        </p:txBody>
      </p:sp>
      <p:pic>
        <p:nvPicPr>
          <p:cNvPr id="2985" name="Shape 2985"/>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9" name="Shape 2989"/>
        <p:cNvGrpSpPr/>
        <p:nvPr/>
      </p:nvGrpSpPr>
      <p:grpSpPr>
        <a:xfrm>
          <a:off x="0" y="0"/>
          <a:ext cx="0" cy="0"/>
          <a:chOff x="0" y="0"/>
          <a:chExt cx="0" cy="0"/>
        </a:xfrm>
      </p:grpSpPr>
      <p:sp>
        <p:nvSpPr>
          <p:cNvPr id="2990" name="Shape 2990"/>
          <p:cNvSpPr txBox="1"/>
          <p:nvPr>
            <p:ph type="title"/>
          </p:nvPr>
        </p:nvSpPr>
        <p:spPr>
          <a:xfrm>
            <a:off x="311700" y="403200"/>
            <a:ext cx="8353500" cy="441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E65F0"/>
                </a:solidFill>
              </a:rPr>
              <a:t>More t</a:t>
            </a:r>
            <a:r>
              <a:rPr b="1" lang="en">
                <a:solidFill>
                  <a:srgbClr val="0E65F0"/>
                </a:solidFill>
              </a:rPr>
              <a:t>houghts for during your meeting...</a:t>
            </a:r>
            <a:endParaRPr sz="1400">
              <a:solidFill>
                <a:srgbClr val="0E65F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Team Manager leads and advances: </a:t>
            </a:r>
            <a:r>
              <a:rPr lang="en" sz="1400">
                <a:solidFill>
                  <a:srgbClr val="000000"/>
                </a:solidFill>
              </a:rPr>
              <a:t>Your Team Manager, either from your home office joining the Senior Producer and sitting physically next to him/her, or from his/her own computer (what I recommend so that your team can get used to this and then begin seamless operating this from multiple locations), is tasked with operating all controls for the meeting including advancing the slides, queueing up the various reports from the Portfolio Manager and Strategic Planner.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highlight>
                  <a:srgbClr val="FFE599"/>
                </a:highlight>
              </a:rPr>
              <a:t>While The Team Manager can allow anyone, including the Senior Producer, to take control of the meeting and mirror their desktop, I recommend that this task is left to the Team Manager alone.</a:t>
            </a:r>
            <a:endParaRPr sz="1400">
              <a:solidFill>
                <a:srgbClr val="000000"/>
              </a:solidFill>
              <a:highlight>
                <a:srgbClr val="FFE599"/>
              </a:highlight>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This allows the Senior Producer to simply focus on engaging with the client over the phone — everyone will be watching the same slides together as the Team Manager advances them — and the Senior Producer can have the same experience as the Portfolio Manager</a:t>
            </a:r>
            <a:r>
              <a:rPr lang="en" sz="1400">
                <a:solidFill>
                  <a:srgbClr val="000000"/>
                </a:solidFill>
              </a:rPr>
              <a:t>...</a:t>
            </a:r>
            <a:r>
              <a:rPr lang="en" sz="1400">
                <a:solidFill>
                  <a:srgbClr val="000000"/>
                </a:solidFill>
              </a:rPr>
              <a:t>just present your slides as they appear...allow the Team Manager to act as the formal host running the agenda.</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t/>
            </a:r>
            <a:endParaRPr sz="1400">
              <a:solidFill>
                <a:srgbClr val="000000"/>
              </a:solidFill>
            </a:endParaRPr>
          </a:p>
        </p:txBody>
      </p:sp>
      <p:pic>
        <p:nvPicPr>
          <p:cNvPr id="2991" name="Shape 299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2992" name="Shape 299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2993" name="Shape 2993"/>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7" name="Shape 2997"/>
        <p:cNvGrpSpPr/>
        <p:nvPr/>
      </p:nvGrpSpPr>
      <p:grpSpPr>
        <a:xfrm>
          <a:off x="0" y="0"/>
          <a:ext cx="0" cy="0"/>
          <a:chOff x="0" y="0"/>
          <a:chExt cx="0" cy="0"/>
        </a:xfrm>
      </p:grpSpPr>
      <p:sp>
        <p:nvSpPr>
          <p:cNvPr id="2998" name="Shape 2998"/>
          <p:cNvSpPr txBox="1"/>
          <p:nvPr>
            <p:ph type="title"/>
          </p:nvPr>
        </p:nvSpPr>
        <p:spPr>
          <a:xfrm>
            <a:off x="311700" y="403200"/>
            <a:ext cx="8353500" cy="405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E65F0"/>
                </a:solidFill>
              </a:rPr>
              <a:t>Even more thoughts for d</a:t>
            </a:r>
            <a:r>
              <a:rPr b="1" lang="en">
                <a:solidFill>
                  <a:srgbClr val="0E65F0"/>
                </a:solidFill>
              </a:rPr>
              <a:t>uring your meeting...</a:t>
            </a:r>
            <a:endParaRPr b="1">
              <a:solidFill>
                <a:srgbClr val="0E65F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“Passing the ball” to Strategic Planner: </a:t>
            </a:r>
            <a:r>
              <a:rPr lang="en" sz="1400">
                <a:solidFill>
                  <a:srgbClr val="000000"/>
                </a:solidFill>
              </a:rPr>
              <a:t>T</a:t>
            </a:r>
            <a:r>
              <a:rPr lang="en" sz="1400">
                <a:solidFill>
                  <a:srgbClr val="000000"/>
                </a:solidFill>
              </a:rPr>
              <a:t>his is a next-level tactic for those beginning to gain mastery of their WebEx delivery and an excellent way to provide an interactive experience for your client while also demonstrating the specialized roles of your team.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In short, have your Strategic Planner login to the WebEx conference from their own computer/workstation in their own office. On their desktop they will be prepared with the financial planning software/tools to make an tweaks or adjustments to the client’s financial plan/projections.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When the time comes to review the client’s financial plan, your Team Manager can “pass the ball” in WebEx and allow the Strategic Planner to become the meeting host. Now his/her computer screen is featured and he/she can walkthrough the base scenario and offer the client opportunities to run any “what if” scenarios (more on this Part 3 coming up).</a:t>
            </a:r>
            <a:endParaRPr sz="1400">
              <a:solidFill>
                <a:srgbClr val="000000"/>
              </a:solidFill>
            </a:endParaRPr>
          </a:p>
        </p:txBody>
      </p:sp>
      <p:pic>
        <p:nvPicPr>
          <p:cNvPr id="2999" name="Shape 299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000" name="Shape 300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001" name="Shape 3001"/>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35675" y="403200"/>
            <a:ext cx="7943100" cy="75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D5DDF"/>
                </a:solidFill>
              </a:rPr>
              <a:t>[</a:t>
            </a:r>
            <a:r>
              <a:rPr b="1" lang="en">
                <a:solidFill>
                  <a:srgbClr val="0D5DDF"/>
                </a:solidFill>
              </a:rPr>
              <a:t>Script] — Overcoming client objections</a:t>
            </a:r>
            <a:endParaRPr b="1">
              <a:solidFill>
                <a:srgbClr val="0D5DDF"/>
              </a:solidFill>
            </a:endParaRPr>
          </a:p>
        </p:txBody>
      </p:sp>
      <p:pic>
        <p:nvPicPr>
          <p:cNvPr id="402" name="Shape 402"/>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403" name="Shape 403"/>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404" name="Shape 404"/>
          <p:cNvSpPr txBox="1"/>
          <p:nvPr/>
        </p:nvSpPr>
        <p:spPr>
          <a:xfrm>
            <a:off x="435675" y="1016600"/>
            <a:ext cx="7943100" cy="2989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Variation 1:</a:t>
            </a:r>
            <a:r>
              <a:rPr lang="en">
                <a:latin typeface="Roboto"/>
                <a:ea typeface="Roboto"/>
                <a:cs typeface="Roboto"/>
                <a:sym typeface="Roboto"/>
              </a:rPr>
              <a:t> “...&lt;&lt;your firm name&gt;&gt; is raising fees on any client relationship below &lt;&lt;$500,000&gt;&gt; and for what your family is getting for that fee, I cannot in good faith, advise you … because ultimately your investment performance depends a great deal on the amount of fees you pay every year.”</a:t>
            </a:r>
            <a:endParaRPr>
              <a:latin typeface="Roboto"/>
              <a:ea typeface="Roboto"/>
              <a:cs typeface="Roboto"/>
              <a:sym typeface="Roboto"/>
            </a:endParaRPr>
          </a:p>
          <a:p>
            <a:pPr indent="0" lvl="0" marL="0" rtl="0" algn="just">
              <a:lnSpc>
                <a:spcPct val="115000"/>
              </a:lnSpc>
              <a:spcBef>
                <a:spcPts val="1600"/>
              </a:spcBef>
              <a:spcAft>
                <a:spcPts val="0"/>
              </a:spcAft>
              <a:buNone/>
            </a:pPr>
            <a:r>
              <a:rPr b="1" lang="en">
                <a:latin typeface="Roboto"/>
                <a:ea typeface="Roboto"/>
                <a:cs typeface="Roboto"/>
                <a:sym typeface="Roboto"/>
              </a:rPr>
              <a:t>Variation 2:</a:t>
            </a:r>
            <a:r>
              <a:rPr lang="en">
                <a:latin typeface="Roboto"/>
                <a:ea typeface="Roboto"/>
                <a:cs typeface="Roboto"/>
                <a:sym typeface="Roboto"/>
              </a:rPr>
              <a:t> “...&lt;&lt;your firm name&gt;&gt; is raising fees to include a wealth management banker &amp; estate planning specialist. For many of our clients, paying an increased fee for those services just does not make sense...that’s why we referred you to &lt;&lt;...&gt;&gt; to save you money on fees &amp; look out for your performance.”</a:t>
            </a:r>
            <a:endParaRPr>
              <a:latin typeface="Roboto"/>
              <a:ea typeface="Roboto"/>
              <a:cs typeface="Roboto"/>
              <a:sym typeface="Roboto"/>
            </a:endParaRPr>
          </a:p>
          <a:p>
            <a:pPr indent="0" lvl="0" marL="0" rtl="0" algn="just">
              <a:spcBef>
                <a:spcPts val="1600"/>
              </a:spcBef>
              <a:spcAft>
                <a:spcPts val="0"/>
              </a:spcAft>
              <a:buNone/>
            </a:pPr>
            <a:r>
              <a:t/>
            </a:r>
            <a:endParaRPr>
              <a:latin typeface="Roboto"/>
              <a:ea typeface="Roboto"/>
              <a:cs typeface="Roboto"/>
              <a:sym typeface="Roboto"/>
            </a:endParaRPr>
          </a:p>
        </p:txBody>
      </p:sp>
      <p:sp>
        <p:nvSpPr>
          <p:cNvPr id="405" name="Shape 405"/>
          <p:cNvSpPr txBox="1"/>
          <p:nvPr/>
        </p:nvSpPr>
        <p:spPr>
          <a:xfrm>
            <a:off x="465925" y="4126900"/>
            <a:ext cx="5887800" cy="6939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Use these scripts as a starting point—a template. Rehearse until it sounds natural and becomes your own. When introduced properly, most clients will end the conversation by thanking you—you’re putting their best interests first, which is </a:t>
            </a:r>
            <a:r>
              <a:rPr lang="en" sz="1000">
                <a:highlight>
                  <a:srgbClr val="FFE599"/>
                </a:highlight>
                <a:latin typeface="Roboto"/>
                <a:ea typeface="Roboto"/>
                <a:cs typeface="Roboto"/>
                <a:sym typeface="Roboto"/>
              </a:rPr>
              <a:t>exactly</a:t>
            </a:r>
            <a:r>
              <a:rPr lang="en" sz="1000">
                <a:highlight>
                  <a:srgbClr val="FFE599"/>
                </a:highlight>
                <a:latin typeface="Roboto"/>
                <a:ea typeface="Roboto"/>
                <a:cs typeface="Roboto"/>
                <a:sym typeface="Roboto"/>
              </a:rPr>
              <a:t> what you’re doing.</a:t>
            </a:r>
            <a:endParaRPr sz="1000">
              <a:highlight>
                <a:srgbClr val="FFE599"/>
              </a:highlight>
              <a:latin typeface="Roboto"/>
              <a:ea typeface="Roboto"/>
              <a:cs typeface="Roboto"/>
              <a:sym typeface="Roboto"/>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5" name="Shape 3005"/>
        <p:cNvGrpSpPr/>
        <p:nvPr/>
      </p:nvGrpSpPr>
      <p:grpSpPr>
        <a:xfrm>
          <a:off x="0" y="0"/>
          <a:ext cx="0" cy="0"/>
          <a:chOff x="0" y="0"/>
          <a:chExt cx="0" cy="0"/>
        </a:xfrm>
      </p:grpSpPr>
      <p:sp>
        <p:nvSpPr>
          <p:cNvPr id="3006" name="Shape 3006"/>
          <p:cNvSpPr txBox="1"/>
          <p:nvPr>
            <p:ph type="title"/>
          </p:nvPr>
        </p:nvSpPr>
        <p:spPr>
          <a:xfrm>
            <a:off x="598100" y="22285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Bonus Content —</a:t>
            </a:r>
            <a:endParaRPr b="1"/>
          </a:p>
          <a:p>
            <a:pPr indent="0" lvl="0" marL="0" rtl="0" algn="ctr">
              <a:spcBef>
                <a:spcPts val="0"/>
              </a:spcBef>
              <a:spcAft>
                <a:spcPts val="0"/>
              </a:spcAft>
              <a:buNone/>
            </a:pPr>
            <a:r>
              <a:rPr lang="en"/>
              <a:t>Enhance The Client Experience</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10" name="Shape 3010"/>
        <p:cNvGrpSpPr/>
        <p:nvPr/>
      </p:nvGrpSpPr>
      <p:grpSpPr>
        <a:xfrm>
          <a:off x="0" y="0"/>
          <a:ext cx="0" cy="0"/>
          <a:chOff x="0" y="0"/>
          <a:chExt cx="0" cy="0"/>
        </a:xfrm>
      </p:grpSpPr>
      <p:sp>
        <p:nvSpPr>
          <p:cNvPr id="3011" name="Shape 3011"/>
          <p:cNvSpPr txBox="1"/>
          <p:nvPr>
            <p:ph type="title"/>
          </p:nvPr>
        </p:nvSpPr>
        <p:spPr>
          <a:xfrm>
            <a:off x="594000" y="1556275"/>
            <a:ext cx="7870500" cy="27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Bonus Content</a:t>
            </a:r>
            <a:endParaRPr b="1" sz="3600">
              <a:solidFill>
                <a:srgbClr val="0D5DDF"/>
              </a:solidFill>
            </a:endParaRPr>
          </a:p>
          <a:p>
            <a:pPr indent="0" lvl="0" marL="0" rtl="0" algn="ctr">
              <a:spcBef>
                <a:spcPts val="0"/>
              </a:spcBef>
              <a:spcAft>
                <a:spcPts val="0"/>
              </a:spcAft>
              <a:buNone/>
            </a:pPr>
            <a:r>
              <a:t/>
            </a:r>
            <a:endParaRPr b="1" sz="1800">
              <a:solidFill>
                <a:srgbClr val="0D5DDF"/>
              </a:solidFill>
            </a:endParaRPr>
          </a:p>
          <a:p>
            <a:pPr indent="0" lvl="0" marL="0" rtl="0" algn="ctr">
              <a:spcBef>
                <a:spcPts val="0"/>
              </a:spcBef>
              <a:spcAft>
                <a:spcPts val="0"/>
              </a:spcAft>
              <a:buNone/>
            </a:pPr>
            <a:r>
              <a:t/>
            </a:r>
            <a:endParaRPr sz="1800">
              <a:solidFill>
                <a:srgbClr val="000000"/>
              </a:solidFill>
            </a:endParaRPr>
          </a:p>
          <a:p>
            <a:pPr indent="-381000" lvl="0" marL="457200" rtl="0" algn="ctr">
              <a:spcBef>
                <a:spcPts val="0"/>
              </a:spcBef>
              <a:spcAft>
                <a:spcPts val="0"/>
              </a:spcAft>
              <a:buClr>
                <a:srgbClr val="000000"/>
              </a:buClr>
              <a:buSzPts val="2400"/>
              <a:buChar char="➔"/>
            </a:pPr>
            <a:r>
              <a:rPr lang="en" sz="2400">
                <a:solidFill>
                  <a:srgbClr val="000000"/>
                </a:solidFill>
              </a:rPr>
              <a:t>30 Day New Client Onboard</a:t>
            </a:r>
            <a:endParaRPr sz="2400">
              <a:solidFill>
                <a:srgbClr val="000000"/>
              </a:solidFill>
            </a:endParaRPr>
          </a:p>
          <a:p>
            <a:pPr indent="-381000" lvl="0" marL="457200" rtl="0" algn="ctr">
              <a:spcBef>
                <a:spcPts val="0"/>
              </a:spcBef>
              <a:spcAft>
                <a:spcPts val="0"/>
              </a:spcAft>
              <a:buClr>
                <a:srgbClr val="000000"/>
              </a:buClr>
              <a:buSzPts val="2400"/>
              <a:buChar char="➔"/>
            </a:pPr>
            <a:r>
              <a:rPr lang="en" sz="2400">
                <a:solidFill>
                  <a:srgbClr val="000000"/>
                </a:solidFill>
              </a:rPr>
              <a:t>The Art of the iPad Review</a:t>
            </a:r>
            <a:endParaRPr sz="2400">
              <a:solidFill>
                <a:srgbClr val="000000"/>
              </a:solidFill>
            </a:endParaRPr>
          </a:p>
          <a:p>
            <a:pPr indent="-381000" lvl="0" marL="457200" rtl="0" algn="ctr">
              <a:spcBef>
                <a:spcPts val="0"/>
              </a:spcBef>
              <a:spcAft>
                <a:spcPts val="0"/>
              </a:spcAft>
              <a:buClr>
                <a:srgbClr val="000000"/>
              </a:buClr>
              <a:buSzPts val="2400"/>
              <a:buChar char="➔"/>
            </a:pPr>
            <a:r>
              <a:rPr lang="en" sz="2400">
                <a:solidFill>
                  <a:srgbClr val="000000"/>
                </a:solidFill>
              </a:rPr>
              <a:t>iPad Team Showcase: How To Impress Prospects &amp; Win More Business</a:t>
            </a:r>
            <a:endParaRPr sz="2400">
              <a:solidFill>
                <a:srgbClr val="000000"/>
              </a:solidFill>
            </a:endParaRPr>
          </a:p>
        </p:txBody>
      </p:sp>
      <p:cxnSp>
        <p:nvCxnSpPr>
          <p:cNvPr id="3012" name="Shape 3012"/>
          <p:cNvCxnSpPr/>
          <p:nvPr/>
        </p:nvCxnSpPr>
        <p:spPr>
          <a:xfrm>
            <a:off x="4295550" y="2466325"/>
            <a:ext cx="552900" cy="0"/>
          </a:xfrm>
          <a:prstGeom prst="straightConnector1">
            <a:avLst/>
          </a:prstGeom>
          <a:noFill/>
          <a:ln cap="flat" cmpd="sng" w="28575">
            <a:solidFill>
              <a:srgbClr val="0D5DDF"/>
            </a:solidFill>
            <a:prstDash val="solid"/>
            <a:round/>
            <a:headEnd len="med" w="med" type="none"/>
            <a:tailEnd len="med" w="med" type="none"/>
          </a:ln>
        </p:spPr>
      </p:cxn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16" name="Shape 3016"/>
        <p:cNvGrpSpPr/>
        <p:nvPr/>
      </p:nvGrpSpPr>
      <p:grpSpPr>
        <a:xfrm>
          <a:off x="0" y="0"/>
          <a:ext cx="0" cy="0"/>
          <a:chOff x="0" y="0"/>
          <a:chExt cx="0" cy="0"/>
        </a:xfrm>
      </p:grpSpPr>
      <p:sp>
        <p:nvSpPr>
          <p:cNvPr id="3017" name="Shape 3017"/>
          <p:cNvSpPr txBox="1"/>
          <p:nvPr>
            <p:ph type="title"/>
          </p:nvPr>
        </p:nvSpPr>
        <p:spPr>
          <a:xfrm>
            <a:off x="748350" y="1414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E65F0"/>
                </a:solidFill>
              </a:rPr>
              <a:t>Salesforce-Automated 30 Day, </a:t>
            </a:r>
            <a:endParaRPr b="1" sz="3600">
              <a:solidFill>
                <a:srgbClr val="0E65F0"/>
              </a:solidFill>
            </a:endParaRPr>
          </a:p>
          <a:p>
            <a:pPr indent="0" lvl="0" marL="0" rtl="0" algn="ctr">
              <a:spcBef>
                <a:spcPts val="0"/>
              </a:spcBef>
              <a:spcAft>
                <a:spcPts val="0"/>
              </a:spcAft>
              <a:buNone/>
            </a:pPr>
            <a:r>
              <a:rPr b="1" lang="en" sz="3600">
                <a:solidFill>
                  <a:srgbClr val="0E65F0"/>
                </a:solidFill>
              </a:rPr>
              <a:t>New Client Onboard —</a:t>
            </a:r>
            <a:endParaRPr b="1" sz="3600">
              <a:solidFill>
                <a:srgbClr val="0E65F0"/>
              </a:solidFill>
            </a:endParaRPr>
          </a:p>
          <a:p>
            <a:pPr indent="0" lvl="0" marL="0" rtl="0" algn="ctr">
              <a:spcBef>
                <a:spcPts val="0"/>
              </a:spcBef>
              <a:spcAft>
                <a:spcPts val="0"/>
              </a:spcAft>
              <a:buNone/>
            </a:pPr>
            <a:r>
              <a:rPr lang="en" sz="3600">
                <a:solidFill>
                  <a:srgbClr val="000000"/>
                </a:solidFill>
              </a:rPr>
              <a:t>A weekly onboarding template &amp; how-to guide for automating with Salesforce Action Plans</a:t>
            </a:r>
            <a:endParaRPr sz="3600">
              <a:solidFill>
                <a:srgbClr val="000000"/>
              </a:solidFill>
            </a:endParaRPr>
          </a:p>
          <a:p>
            <a:pPr indent="0" lvl="0" marL="0" rtl="0" algn="l">
              <a:spcBef>
                <a:spcPts val="0"/>
              </a:spcBef>
              <a:spcAft>
                <a:spcPts val="0"/>
              </a:spcAft>
              <a:buNone/>
            </a:pPr>
            <a:r>
              <a:t/>
            </a:r>
            <a:endParaRPr sz="3600">
              <a:solidFill>
                <a:srgbClr val="000000"/>
              </a:solidFill>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1" name="Shape 3021"/>
        <p:cNvGrpSpPr/>
        <p:nvPr/>
      </p:nvGrpSpPr>
      <p:grpSpPr>
        <a:xfrm>
          <a:off x="0" y="0"/>
          <a:ext cx="0" cy="0"/>
          <a:chOff x="0" y="0"/>
          <a:chExt cx="0" cy="0"/>
        </a:xfrm>
      </p:grpSpPr>
      <p:sp>
        <p:nvSpPr>
          <p:cNvPr id="3022" name="Shape 3022"/>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30 Day Onboard</a:t>
            </a:r>
            <a:endParaRPr b="1">
              <a:solidFill>
                <a:srgbClr val="0E65F0"/>
              </a:solidFill>
            </a:endParaRPr>
          </a:p>
        </p:txBody>
      </p:sp>
      <p:pic>
        <p:nvPicPr>
          <p:cNvPr id="3023" name="Shape 302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024" name="Shape 302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025" name="Shape 3025"/>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026" name="Shape 3026"/>
          <p:cNvSpPr txBox="1"/>
          <p:nvPr/>
        </p:nvSpPr>
        <p:spPr>
          <a:xfrm>
            <a:off x="451100" y="1195800"/>
            <a:ext cx="8202600" cy="166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Purpose: </a:t>
            </a:r>
            <a:r>
              <a:rPr lang="en">
                <a:latin typeface="Roboto"/>
                <a:ea typeface="Roboto"/>
                <a:cs typeface="Roboto"/>
                <a:sym typeface="Roboto"/>
              </a:rPr>
              <a:t>The purpose of the 30 Day Onboard is to A) provide your new clients an experience at the beginning of the business relationship that makes them say “wow — I’m glad we made the decision to join this group’s clientele”. B) prepare them for their new financial journey with your team including empowering them with the transparency, what they can expect as a client and the process of any new accounts transfer. </a:t>
            </a:r>
            <a:endParaRPr>
              <a:latin typeface="Roboto"/>
              <a:ea typeface="Roboto"/>
              <a:cs typeface="Roboto"/>
              <a:sym typeface="Roboto"/>
            </a:endParaRPr>
          </a:p>
          <a:p>
            <a:pPr indent="0" lvl="0" marL="0" rtl="0" algn="just">
              <a:lnSpc>
                <a:spcPct val="115000"/>
              </a:lnSpc>
              <a:spcBef>
                <a:spcPts val="1600"/>
              </a:spcBef>
              <a:spcAft>
                <a:spcPts val="0"/>
              </a:spcAft>
              <a:buNone/>
            </a:pPr>
            <a:r>
              <a:rPr b="1" lang="en">
                <a:latin typeface="Roboto"/>
                <a:ea typeface="Roboto"/>
                <a:cs typeface="Roboto"/>
                <a:sym typeface="Roboto"/>
              </a:rPr>
              <a:t>Automate with Salesforce Action Plans:</a:t>
            </a:r>
            <a:r>
              <a:rPr lang="en">
                <a:latin typeface="Roboto"/>
                <a:ea typeface="Roboto"/>
                <a:cs typeface="Roboto"/>
                <a:sym typeface="Roboto"/>
              </a:rPr>
              <a:t> We will accomplish this the same way that we automated the distribution and delegation of service model tasks. Simply create a “New Client Onboard Template” as a Salesforce Action Plan Template. Each item should be entered as a task within the template; weekly tasks are spaced out in 7 day intervals and assigned to applicable team members. </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Using a Salesforce Action Plan allows the Senior Producer to check in on the progress of the onboarding at any point.</a:t>
            </a:r>
            <a:endParaRPr>
              <a:latin typeface="Roboto"/>
              <a:ea typeface="Roboto"/>
              <a:cs typeface="Roboto"/>
              <a:sym typeface="Roboto"/>
            </a:endParaRPr>
          </a:p>
          <a:p>
            <a:pPr indent="0" lvl="0" marL="0" rtl="0" algn="just">
              <a:lnSpc>
                <a:spcPct val="115000"/>
              </a:lnSpc>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0" name="Shape 3030"/>
        <p:cNvGrpSpPr/>
        <p:nvPr/>
      </p:nvGrpSpPr>
      <p:grpSpPr>
        <a:xfrm>
          <a:off x="0" y="0"/>
          <a:ext cx="0" cy="0"/>
          <a:chOff x="0" y="0"/>
          <a:chExt cx="0" cy="0"/>
        </a:xfrm>
      </p:grpSpPr>
      <p:sp>
        <p:nvSpPr>
          <p:cNvPr id="3031" name="Shape 3031"/>
          <p:cNvSpPr txBox="1"/>
          <p:nvPr>
            <p:ph type="title"/>
          </p:nvPr>
        </p:nvSpPr>
        <p:spPr>
          <a:xfrm>
            <a:off x="451100" y="3483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[Template] </a:t>
            </a:r>
            <a:r>
              <a:rPr b="1" lang="en">
                <a:solidFill>
                  <a:srgbClr val="0E65F0"/>
                </a:solidFill>
              </a:rPr>
              <a:t>30 Day Onboard</a:t>
            </a:r>
            <a:endParaRPr b="1">
              <a:solidFill>
                <a:srgbClr val="0E65F0"/>
              </a:solidFill>
            </a:endParaRPr>
          </a:p>
        </p:txBody>
      </p:sp>
      <p:pic>
        <p:nvPicPr>
          <p:cNvPr id="3032" name="Shape 3032"/>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033" name="Shape 3033"/>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034" name="Shape 3034"/>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035" name="Shape 3035"/>
          <p:cNvSpPr/>
          <p:nvPr/>
        </p:nvSpPr>
        <p:spPr>
          <a:xfrm>
            <a:off x="4992400" y="1088550"/>
            <a:ext cx="3693900" cy="300300"/>
          </a:xfrm>
          <a:prstGeom prst="rect">
            <a:avLst/>
          </a:prstGeom>
          <a:solidFill>
            <a:srgbClr val="0C58D3"/>
          </a:solid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800">
                <a:solidFill>
                  <a:srgbClr val="FFFFFF"/>
                </a:solidFill>
                <a:latin typeface="Roboto"/>
                <a:ea typeface="Roboto"/>
                <a:cs typeface="Roboto"/>
                <a:sym typeface="Roboto"/>
              </a:rPr>
              <a:t>Detail</a:t>
            </a:r>
            <a:endParaRPr b="1" sz="800">
              <a:solidFill>
                <a:srgbClr val="FFFFFF"/>
              </a:solidFill>
              <a:latin typeface="Roboto"/>
              <a:ea typeface="Roboto"/>
              <a:cs typeface="Roboto"/>
              <a:sym typeface="Roboto"/>
            </a:endParaRPr>
          </a:p>
        </p:txBody>
      </p:sp>
      <p:sp>
        <p:nvSpPr>
          <p:cNvPr id="3036" name="Shape 3036"/>
          <p:cNvSpPr/>
          <p:nvPr/>
        </p:nvSpPr>
        <p:spPr>
          <a:xfrm>
            <a:off x="561811" y="1088550"/>
            <a:ext cx="4430700" cy="3003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800">
                <a:solidFill>
                  <a:schemeClr val="lt1"/>
                </a:solidFill>
                <a:latin typeface="Roboto"/>
                <a:ea typeface="Roboto"/>
                <a:cs typeface="Roboto"/>
                <a:sym typeface="Roboto"/>
              </a:rPr>
              <a:t>        Week</a:t>
            </a:r>
            <a:endParaRPr b="1" sz="800">
              <a:solidFill>
                <a:schemeClr val="lt1"/>
              </a:solidFill>
              <a:latin typeface="Roboto"/>
              <a:ea typeface="Roboto"/>
              <a:cs typeface="Roboto"/>
              <a:sym typeface="Roboto"/>
            </a:endParaRPr>
          </a:p>
        </p:txBody>
      </p:sp>
      <p:grpSp>
        <p:nvGrpSpPr>
          <p:cNvPr id="3037" name="Shape 3037"/>
          <p:cNvGrpSpPr/>
          <p:nvPr/>
        </p:nvGrpSpPr>
        <p:grpSpPr>
          <a:xfrm>
            <a:off x="562723" y="2084975"/>
            <a:ext cx="8123577" cy="674450"/>
            <a:chOff x="943723" y="3783775"/>
            <a:chExt cx="8123577" cy="674450"/>
          </a:xfrm>
        </p:grpSpPr>
        <p:sp>
          <p:nvSpPr>
            <p:cNvPr id="3038" name="Shape 3038"/>
            <p:cNvSpPr/>
            <p:nvPr/>
          </p:nvSpPr>
          <p:spPr>
            <a:xfrm>
              <a:off x="5373400" y="3783775"/>
              <a:ext cx="3693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lang="en" sz="800">
                  <a:solidFill>
                    <a:srgbClr val="FFFFFF"/>
                  </a:solidFill>
                  <a:latin typeface="Roboto"/>
                  <a:ea typeface="Roboto"/>
                  <a:cs typeface="Roboto"/>
                  <a:sym typeface="Roboto"/>
                </a:rPr>
                <a:t>Must ask for their permission; only to provide convenient for them. This is an incredibly impressive display to your client’s other professional advisors and sets you up to form referral relationships with them. Send this simple letter (pg. X) to both the Tax Advisor &amp; Attorney.</a:t>
              </a:r>
              <a:endParaRPr sz="800">
                <a:solidFill>
                  <a:srgbClr val="FFFFFF"/>
                </a:solidFill>
                <a:latin typeface="Roboto"/>
                <a:ea typeface="Roboto"/>
                <a:cs typeface="Roboto"/>
                <a:sym typeface="Roboto"/>
              </a:endParaRPr>
            </a:p>
          </p:txBody>
        </p:sp>
        <p:sp>
          <p:nvSpPr>
            <p:cNvPr id="3039" name="Shape 3039"/>
            <p:cNvSpPr/>
            <p:nvPr/>
          </p:nvSpPr>
          <p:spPr>
            <a:xfrm>
              <a:off x="943726" y="3783775"/>
              <a:ext cx="4430700" cy="6744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0" name="Shape 3040"/>
            <p:cNvSpPr/>
            <p:nvPr/>
          </p:nvSpPr>
          <p:spPr>
            <a:xfrm>
              <a:off x="1632122" y="3783788"/>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1" name="Shape 3041"/>
            <p:cNvSpPr/>
            <p:nvPr/>
          </p:nvSpPr>
          <p:spPr>
            <a:xfrm>
              <a:off x="943723" y="3783788"/>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2" name="Shape 3042"/>
            <p:cNvSpPr/>
            <p:nvPr/>
          </p:nvSpPr>
          <p:spPr>
            <a:xfrm>
              <a:off x="1210848" y="3783832"/>
              <a:ext cx="425700" cy="409200"/>
            </a:xfrm>
            <a:prstGeom prst="rect">
              <a:avLst/>
            </a:prstGeom>
            <a:noFill/>
            <a:ln>
              <a:noFill/>
            </a:ln>
          </p:spPr>
          <p:txBody>
            <a:bodyPr anchorCtr="0" anchor="b" bIns="91425" lIns="91425" spcFirstLastPara="1" rIns="91425" wrap="square" tIns="91425">
              <a:noAutofit/>
            </a:bodyPr>
            <a:lstStyle/>
            <a:p>
              <a:pPr indent="0" lvl="0" marL="0" algn="ctr">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3043" name="Shape 3043"/>
            <p:cNvSpPr/>
            <p:nvPr/>
          </p:nvSpPr>
          <p:spPr>
            <a:xfrm>
              <a:off x="1704725" y="3783825"/>
              <a:ext cx="3210000" cy="674400"/>
            </a:xfrm>
            <a:prstGeom prst="rect">
              <a:avLst/>
            </a:prstGeom>
            <a:noFill/>
            <a:ln>
              <a:noFill/>
            </a:ln>
          </p:spPr>
          <p:txBody>
            <a:bodyPr anchorCtr="0" anchor="ctr" bIns="91425" lIns="91425" spcFirstLastPara="1" rIns="91425" wrap="square" tIns="91425">
              <a:noAutofit/>
            </a:bodyPr>
            <a:lstStyle/>
            <a:p>
              <a:pPr indent="-292100" lvl="0" marL="457200" rtl="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Personalized Art Book</a:t>
              </a:r>
              <a:endParaRPr sz="1000">
                <a:solidFill>
                  <a:srgbClr val="FFFFFF"/>
                </a:solidFill>
                <a:latin typeface="Roboto"/>
                <a:ea typeface="Roboto"/>
                <a:cs typeface="Roboto"/>
                <a:sym typeface="Roboto"/>
              </a:endParaRPr>
            </a:p>
            <a:p>
              <a:pPr indent="-292100" lvl="0" marL="45720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Tax Advisor &amp; Attorney Letter</a:t>
              </a:r>
              <a:endParaRPr sz="1000">
                <a:solidFill>
                  <a:srgbClr val="FFFFFF"/>
                </a:solidFill>
                <a:latin typeface="Roboto"/>
                <a:ea typeface="Roboto"/>
                <a:cs typeface="Roboto"/>
                <a:sym typeface="Roboto"/>
              </a:endParaRPr>
            </a:p>
          </p:txBody>
        </p:sp>
      </p:grpSp>
      <p:grpSp>
        <p:nvGrpSpPr>
          <p:cNvPr id="3044" name="Shape 3044"/>
          <p:cNvGrpSpPr/>
          <p:nvPr/>
        </p:nvGrpSpPr>
        <p:grpSpPr>
          <a:xfrm>
            <a:off x="562723" y="2770250"/>
            <a:ext cx="8123577" cy="674450"/>
            <a:chOff x="943723" y="4469050"/>
            <a:chExt cx="8123577" cy="674450"/>
          </a:xfrm>
        </p:grpSpPr>
        <p:sp>
          <p:nvSpPr>
            <p:cNvPr id="3045" name="Shape 3045"/>
            <p:cNvSpPr/>
            <p:nvPr/>
          </p:nvSpPr>
          <p:spPr>
            <a:xfrm>
              <a:off x="5373400" y="4469050"/>
              <a:ext cx="3693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800">
                  <a:solidFill>
                    <a:srgbClr val="FFFFFF"/>
                  </a:solidFill>
                  <a:latin typeface="Roboto"/>
                  <a:ea typeface="Roboto"/>
                  <a:cs typeface="Roboto"/>
                  <a:sym typeface="Roboto"/>
                </a:rPr>
                <a:t>Based on a personal taste, preference or interest you picked up on during your meetings with them. Surprise them with how you </a:t>
              </a:r>
              <a:r>
                <a:rPr i="1" lang="en" sz="800">
                  <a:solidFill>
                    <a:srgbClr val="FFFFFF"/>
                  </a:solidFill>
                  <a:latin typeface="Roboto"/>
                  <a:ea typeface="Roboto"/>
                  <a:cs typeface="Roboto"/>
                  <a:sym typeface="Roboto"/>
                </a:rPr>
                <a:t>listened</a:t>
              </a:r>
              <a:r>
                <a:rPr lang="en" sz="800">
                  <a:solidFill>
                    <a:srgbClr val="FFFFFF"/>
                  </a:solidFill>
                  <a:latin typeface="Roboto"/>
                  <a:ea typeface="Roboto"/>
                  <a:cs typeface="Roboto"/>
                  <a:sym typeface="Roboto"/>
                </a:rPr>
                <a:t> to otherwise small details.</a:t>
              </a:r>
              <a:endParaRPr sz="800">
                <a:solidFill>
                  <a:srgbClr val="FFFFFF"/>
                </a:solidFill>
                <a:latin typeface="Roboto"/>
                <a:ea typeface="Roboto"/>
                <a:cs typeface="Roboto"/>
                <a:sym typeface="Roboto"/>
              </a:endParaRPr>
            </a:p>
          </p:txBody>
        </p:sp>
        <p:sp>
          <p:nvSpPr>
            <p:cNvPr id="3046" name="Shape 3046"/>
            <p:cNvSpPr/>
            <p:nvPr/>
          </p:nvSpPr>
          <p:spPr>
            <a:xfrm>
              <a:off x="943726" y="4469050"/>
              <a:ext cx="4430700" cy="6744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7" name="Shape 3047"/>
            <p:cNvSpPr/>
            <p:nvPr/>
          </p:nvSpPr>
          <p:spPr>
            <a:xfrm>
              <a:off x="1632122" y="4469063"/>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8" name="Shape 3048"/>
            <p:cNvSpPr/>
            <p:nvPr/>
          </p:nvSpPr>
          <p:spPr>
            <a:xfrm>
              <a:off x="943723" y="4469063"/>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9" name="Shape 3049"/>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algn="ctr">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3050" name="Shape 3050"/>
            <p:cNvSpPr/>
            <p:nvPr/>
          </p:nvSpPr>
          <p:spPr>
            <a:xfrm>
              <a:off x="1704725" y="4469100"/>
              <a:ext cx="3210000" cy="674400"/>
            </a:xfrm>
            <a:prstGeom prst="rect">
              <a:avLst/>
            </a:prstGeom>
            <a:noFill/>
            <a:ln>
              <a:noFill/>
            </a:ln>
          </p:spPr>
          <p:txBody>
            <a:bodyPr anchorCtr="0" anchor="ctr" bIns="91425" lIns="91425" spcFirstLastPara="1" rIns="91425" wrap="square" tIns="91425">
              <a:noAutofit/>
            </a:bodyPr>
            <a:lstStyle/>
            <a:p>
              <a:pPr indent="-292100" lvl="0" marL="45720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Surprise &amp; Delight Gift</a:t>
              </a:r>
              <a:endParaRPr sz="1000">
                <a:solidFill>
                  <a:srgbClr val="FFFFFF"/>
                </a:solidFill>
                <a:latin typeface="Roboto"/>
                <a:ea typeface="Roboto"/>
                <a:cs typeface="Roboto"/>
                <a:sym typeface="Roboto"/>
              </a:endParaRPr>
            </a:p>
          </p:txBody>
        </p:sp>
      </p:grpSp>
      <p:grpSp>
        <p:nvGrpSpPr>
          <p:cNvPr id="3051" name="Shape 3051"/>
          <p:cNvGrpSpPr/>
          <p:nvPr/>
        </p:nvGrpSpPr>
        <p:grpSpPr>
          <a:xfrm>
            <a:off x="562723" y="3455525"/>
            <a:ext cx="8123577" cy="674450"/>
            <a:chOff x="943723" y="4469050"/>
            <a:chExt cx="8123577" cy="674450"/>
          </a:xfrm>
        </p:grpSpPr>
        <p:sp>
          <p:nvSpPr>
            <p:cNvPr id="3052" name="Shape 3052"/>
            <p:cNvSpPr/>
            <p:nvPr/>
          </p:nvSpPr>
          <p:spPr>
            <a:xfrm>
              <a:off x="5373400" y="4469050"/>
              <a:ext cx="3693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800">
                  <a:solidFill>
                    <a:srgbClr val="FFFFFF"/>
                  </a:solidFill>
                  <a:latin typeface="Roboto"/>
                  <a:ea typeface="Roboto"/>
                  <a:cs typeface="Roboto"/>
                  <a:sym typeface="Roboto"/>
                </a:rPr>
                <a:t>Showcase secure client document share.</a:t>
              </a:r>
              <a:endParaRPr sz="800">
                <a:solidFill>
                  <a:srgbClr val="FFFFFF"/>
                </a:solidFill>
                <a:latin typeface="Roboto"/>
                <a:ea typeface="Roboto"/>
                <a:cs typeface="Roboto"/>
                <a:sym typeface="Roboto"/>
              </a:endParaRPr>
            </a:p>
          </p:txBody>
        </p:sp>
        <p:sp>
          <p:nvSpPr>
            <p:cNvPr id="3053" name="Shape 3053"/>
            <p:cNvSpPr/>
            <p:nvPr/>
          </p:nvSpPr>
          <p:spPr>
            <a:xfrm>
              <a:off x="943726" y="4469050"/>
              <a:ext cx="4430700" cy="6744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4" name="Shape 3054"/>
            <p:cNvSpPr/>
            <p:nvPr/>
          </p:nvSpPr>
          <p:spPr>
            <a:xfrm>
              <a:off x="1632122" y="4469063"/>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5" name="Shape 3055"/>
            <p:cNvSpPr/>
            <p:nvPr/>
          </p:nvSpPr>
          <p:spPr>
            <a:xfrm>
              <a:off x="943723" y="4469063"/>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6" name="Shape 3056"/>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algn="ctr">
                <a:spcBef>
                  <a:spcPts val="0"/>
                </a:spcBef>
                <a:spcAft>
                  <a:spcPts val="0"/>
                </a:spcAft>
                <a:buNone/>
              </a:pPr>
              <a:r>
                <a:rPr lang="en" sz="1600">
                  <a:solidFill>
                    <a:srgbClr val="FFFFFF"/>
                  </a:solidFill>
                  <a:latin typeface="Roboto"/>
                  <a:ea typeface="Roboto"/>
                  <a:cs typeface="Roboto"/>
                  <a:sym typeface="Roboto"/>
                </a:rPr>
                <a:t>4</a:t>
              </a:r>
              <a:endParaRPr sz="1600">
                <a:solidFill>
                  <a:srgbClr val="FFFFFF"/>
                </a:solidFill>
                <a:latin typeface="Roboto"/>
                <a:ea typeface="Roboto"/>
                <a:cs typeface="Roboto"/>
                <a:sym typeface="Roboto"/>
              </a:endParaRPr>
            </a:p>
          </p:txBody>
        </p:sp>
        <p:sp>
          <p:nvSpPr>
            <p:cNvPr id="3057" name="Shape 3057"/>
            <p:cNvSpPr/>
            <p:nvPr/>
          </p:nvSpPr>
          <p:spPr>
            <a:xfrm>
              <a:off x="1704725" y="4469100"/>
              <a:ext cx="3579600" cy="674400"/>
            </a:xfrm>
            <a:prstGeom prst="rect">
              <a:avLst/>
            </a:prstGeom>
            <a:noFill/>
            <a:ln>
              <a:noFill/>
            </a:ln>
          </p:spPr>
          <p:txBody>
            <a:bodyPr anchorCtr="0" anchor="ctr" bIns="91425" lIns="91425" spcFirstLastPara="1" rIns="91425" wrap="square" tIns="91425">
              <a:noAutofit/>
            </a:bodyPr>
            <a:lstStyle/>
            <a:p>
              <a:pPr indent="-292100" lvl="0" marL="45720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Online Portal Walkthrough (Team Manager)</a:t>
              </a:r>
              <a:endParaRPr sz="1000">
                <a:solidFill>
                  <a:srgbClr val="FFFFFF"/>
                </a:solidFill>
                <a:latin typeface="Roboto"/>
                <a:ea typeface="Roboto"/>
                <a:cs typeface="Roboto"/>
                <a:sym typeface="Roboto"/>
              </a:endParaRPr>
            </a:p>
            <a:p>
              <a:pPr indent="-292100" lvl="0" marL="45720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First Statement Walkthrough (Client Associate)</a:t>
              </a:r>
              <a:endParaRPr sz="1000">
                <a:solidFill>
                  <a:srgbClr val="FFFFFF"/>
                </a:solidFill>
                <a:latin typeface="Roboto"/>
                <a:ea typeface="Roboto"/>
                <a:cs typeface="Roboto"/>
                <a:sym typeface="Roboto"/>
              </a:endParaRPr>
            </a:p>
          </p:txBody>
        </p:sp>
      </p:grpSp>
      <p:grpSp>
        <p:nvGrpSpPr>
          <p:cNvPr id="3058" name="Shape 3058"/>
          <p:cNvGrpSpPr/>
          <p:nvPr/>
        </p:nvGrpSpPr>
        <p:grpSpPr>
          <a:xfrm>
            <a:off x="562723" y="1399700"/>
            <a:ext cx="8123577" cy="674450"/>
            <a:chOff x="943723" y="3098500"/>
            <a:chExt cx="8123577" cy="674450"/>
          </a:xfrm>
        </p:grpSpPr>
        <p:sp>
          <p:nvSpPr>
            <p:cNvPr id="3059" name="Shape 3059"/>
            <p:cNvSpPr/>
            <p:nvPr/>
          </p:nvSpPr>
          <p:spPr>
            <a:xfrm>
              <a:off x="5373400" y="3098500"/>
              <a:ext cx="3693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800">
                  <a:solidFill>
                    <a:srgbClr val="FFFFFF"/>
                  </a:solidFill>
                  <a:latin typeface="Roboto"/>
                  <a:ea typeface="Roboto"/>
                  <a:cs typeface="Roboto"/>
                  <a:sym typeface="Roboto"/>
                </a:rPr>
                <a:t>Draft a letter thanking them for placing their trust in your team. Introduce each team member and provide a one-sentence description of their role and how it benefits the client (verbiage on next page).</a:t>
              </a:r>
              <a:endParaRPr sz="800">
                <a:solidFill>
                  <a:srgbClr val="FFFFFF"/>
                </a:solidFill>
                <a:latin typeface="Roboto"/>
                <a:ea typeface="Roboto"/>
                <a:cs typeface="Roboto"/>
                <a:sym typeface="Roboto"/>
              </a:endParaRPr>
            </a:p>
          </p:txBody>
        </p:sp>
        <p:sp>
          <p:nvSpPr>
            <p:cNvPr id="3060" name="Shape 3060"/>
            <p:cNvSpPr/>
            <p:nvPr/>
          </p:nvSpPr>
          <p:spPr>
            <a:xfrm>
              <a:off x="943726" y="3098500"/>
              <a:ext cx="4430700" cy="6744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1" name="Shape 3061"/>
            <p:cNvSpPr/>
            <p:nvPr/>
          </p:nvSpPr>
          <p:spPr>
            <a:xfrm>
              <a:off x="1632122" y="3098513"/>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2" name="Shape 3062"/>
            <p:cNvSpPr/>
            <p:nvPr/>
          </p:nvSpPr>
          <p:spPr>
            <a:xfrm>
              <a:off x="943723" y="3098513"/>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3" name="Shape 3063"/>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3064" name="Shape 3064"/>
            <p:cNvSpPr/>
            <p:nvPr/>
          </p:nvSpPr>
          <p:spPr>
            <a:xfrm>
              <a:off x="1704725" y="3098550"/>
              <a:ext cx="3210000" cy="674400"/>
            </a:xfrm>
            <a:prstGeom prst="rect">
              <a:avLst/>
            </a:prstGeom>
            <a:noFill/>
            <a:ln>
              <a:noFill/>
            </a:ln>
          </p:spPr>
          <p:txBody>
            <a:bodyPr anchorCtr="0" anchor="ctr" bIns="91425" lIns="91425" spcFirstLastPara="1" rIns="91425" wrap="square" tIns="91425">
              <a:noAutofit/>
            </a:bodyPr>
            <a:lstStyle/>
            <a:p>
              <a:pPr indent="-292100" lvl="0" marL="457200" rtl="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Welcome Letter (electronic &amp; physical)</a:t>
              </a:r>
              <a:endParaRPr sz="1000">
                <a:solidFill>
                  <a:srgbClr val="FFFFFF"/>
                </a:solidFill>
                <a:latin typeface="Roboto"/>
                <a:ea typeface="Roboto"/>
                <a:cs typeface="Roboto"/>
                <a:sym typeface="Roboto"/>
              </a:endParaRPr>
            </a:p>
            <a:p>
              <a:pPr indent="-292100" lvl="0" marL="457200" rtl="0">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Small Momento</a:t>
              </a:r>
              <a:endParaRPr sz="1000">
                <a:solidFill>
                  <a:srgbClr val="FFFFFF"/>
                </a:solidFill>
                <a:latin typeface="Roboto"/>
                <a:ea typeface="Roboto"/>
                <a:cs typeface="Roboto"/>
                <a:sym typeface="Roboto"/>
              </a:endParaRPr>
            </a:p>
          </p:txBody>
        </p:sp>
      </p:grpSp>
      <p:sp>
        <p:nvSpPr>
          <p:cNvPr id="3065" name="Shape 3065"/>
          <p:cNvSpPr txBox="1"/>
          <p:nvPr/>
        </p:nvSpPr>
        <p:spPr>
          <a:xfrm>
            <a:off x="457250" y="4420875"/>
            <a:ext cx="5755800" cy="4464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a:t>
            </a:r>
            <a:r>
              <a:rPr lang="en" sz="1000">
                <a:highlight>
                  <a:srgbClr val="FFE599"/>
                </a:highlight>
                <a:latin typeface="Roboto"/>
                <a:ea typeface="Roboto"/>
                <a:cs typeface="Roboto"/>
                <a:sym typeface="Roboto"/>
              </a:rPr>
              <a:t>Updates throughout the entire process should be provided by the Team Manager on account consolidation and transfer.</a:t>
            </a:r>
            <a:r>
              <a:rPr lang="en" sz="1000">
                <a:highlight>
                  <a:srgbClr val="FFE599"/>
                </a:highlight>
                <a:latin typeface="Roboto"/>
                <a:ea typeface="Roboto"/>
                <a:cs typeface="Roboto"/>
                <a:sym typeface="Roboto"/>
              </a:rPr>
              <a:t> </a:t>
            </a:r>
            <a:endParaRPr sz="1000">
              <a:highlight>
                <a:srgbClr val="FFE599"/>
              </a:highlight>
              <a:latin typeface="Roboto"/>
              <a:ea typeface="Roboto"/>
              <a:cs typeface="Roboto"/>
              <a:sym typeface="Roboto"/>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9" name="Shape 3069"/>
        <p:cNvGrpSpPr/>
        <p:nvPr/>
      </p:nvGrpSpPr>
      <p:grpSpPr>
        <a:xfrm>
          <a:off x="0" y="0"/>
          <a:ext cx="0" cy="0"/>
          <a:chOff x="0" y="0"/>
          <a:chExt cx="0" cy="0"/>
        </a:xfrm>
      </p:grpSpPr>
      <p:sp>
        <p:nvSpPr>
          <p:cNvPr id="3070" name="Shape 3070"/>
          <p:cNvSpPr txBox="1"/>
          <p:nvPr>
            <p:ph type="title"/>
          </p:nvPr>
        </p:nvSpPr>
        <p:spPr>
          <a:xfrm>
            <a:off x="493675"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E65F0"/>
                </a:solidFill>
              </a:rPr>
              <a:t>[Template] Welcome Letter/Email</a:t>
            </a:r>
            <a:endParaRPr b="1" sz="1400">
              <a:solidFill>
                <a:srgbClr val="0D5DDF"/>
              </a:solidFill>
            </a:endParaRPr>
          </a:p>
        </p:txBody>
      </p:sp>
      <p:sp>
        <p:nvSpPr>
          <p:cNvPr id="3071" name="Shape 3071"/>
          <p:cNvSpPr txBox="1"/>
          <p:nvPr/>
        </p:nvSpPr>
        <p:spPr>
          <a:xfrm>
            <a:off x="493675" y="865400"/>
            <a:ext cx="3903600" cy="361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latin typeface="Roboto"/>
                <a:ea typeface="Roboto"/>
                <a:cs typeface="Roboto"/>
                <a:sym typeface="Roboto"/>
              </a:rPr>
              <a:t>Dear Mr. and Mrs. Client,</a:t>
            </a:r>
            <a:endParaRPr sz="900">
              <a:latin typeface="Roboto"/>
              <a:ea typeface="Roboto"/>
              <a:cs typeface="Roboto"/>
              <a:sym typeface="Roboto"/>
            </a:endParaRPr>
          </a:p>
          <a:p>
            <a:pPr indent="0" lvl="0" marL="0" rtl="0" algn="just">
              <a:spcBef>
                <a:spcPts val="0"/>
              </a:spcBef>
              <a:spcAft>
                <a:spcPts val="0"/>
              </a:spcAft>
              <a:buNone/>
            </a:pPr>
            <a:r>
              <a:t/>
            </a:r>
            <a:endParaRPr sz="900">
              <a:latin typeface="Roboto"/>
              <a:ea typeface="Roboto"/>
              <a:cs typeface="Roboto"/>
              <a:sym typeface="Roboto"/>
            </a:endParaRPr>
          </a:p>
          <a:p>
            <a:pPr indent="0" lvl="0" marL="0" rtl="0" algn="just">
              <a:spcBef>
                <a:spcPts val="0"/>
              </a:spcBef>
              <a:spcAft>
                <a:spcPts val="0"/>
              </a:spcAft>
              <a:buNone/>
            </a:pPr>
            <a:r>
              <a:rPr lang="en" sz="900">
                <a:latin typeface="Roboto"/>
                <a:ea typeface="Roboto"/>
                <a:cs typeface="Roboto"/>
                <a:sym typeface="Roboto"/>
              </a:rPr>
              <a:t>Below you will find a brief overview of what you can expect in your first thirty days as a &lt;&lt;your team name&gt;&gt; client. We sincerely thank you for giving us the opportunity to serve you. We say “us” because you have hired a team of &lt;&lt;number of team members + your firm&gt;&gt; to attend to your wealth management needs.</a:t>
            </a:r>
            <a:endParaRPr sz="900">
              <a:latin typeface="Roboto"/>
              <a:ea typeface="Roboto"/>
              <a:cs typeface="Roboto"/>
              <a:sym typeface="Roboto"/>
            </a:endParaRPr>
          </a:p>
          <a:p>
            <a:pPr indent="0" lvl="0" marL="0" rtl="0" algn="just">
              <a:spcBef>
                <a:spcPts val="0"/>
              </a:spcBef>
              <a:spcAft>
                <a:spcPts val="0"/>
              </a:spcAft>
              <a:buNone/>
            </a:pPr>
            <a:r>
              <a:t/>
            </a:r>
            <a:endParaRPr sz="900">
              <a:latin typeface="Roboto"/>
              <a:ea typeface="Roboto"/>
              <a:cs typeface="Roboto"/>
              <a:sym typeface="Roboto"/>
            </a:endParaRPr>
          </a:p>
          <a:p>
            <a:pPr indent="0" lvl="0" marL="0" rtl="0" algn="just">
              <a:spcBef>
                <a:spcPts val="0"/>
              </a:spcBef>
              <a:spcAft>
                <a:spcPts val="0"/>
              </a:spcAft>
              <a:buNone/>
            </a:pPr>
            <a:r>
              <a:rPr b="1" lang="en" sz="900">
                <a:latin typeface="Roboto"/>
                <a:ea typeface="Roboto"/>
                <a:cs typeface="Roboto"/>
                <a:sym typeface="Roboto"/>
              </a:rPr>
              <a:t>The first member of our team is &lt;&lt;name of your firm&gt;&gt;.</a:t>
            </a:r>
            <a:endParaRPr b="1" sz="900">
              <a:latin typeface="Roboto"/>
              <a:ea typeface="Roboto"/>
              <a:cs typeface="Roboto"/>
              <a:sym typeface="Roboto"/>
            </a:endParaRPr>
          </a:p>
          <a:p>
            <a:pPr indent="0" lvl="0" marL="0" rtl="0" algn="just">
              <a:spcBef>
                <a:spcPts val="0"/>
              </a:spcBef>
              <a:spcAft>
                <a:spcPts val="0"/>
              </a:spcAft>
              <a:buNone/>
            </a:pPr>
            <a:r>
              <a:t/>
            </a:r>
            <a:endParaRPr sz="900">
              <a:latin typeface="Roboto"/>
              <a:ea typeface="Roboto"/>
              <a:cs typeface="Roboto"/>
              <a:sym typeface="Roboto"/>
            </a:endParaRPr>
          </a:p>
          <a:p>
            <a:pPr indent="0" lvl="0" marL="0" rtl="0" algn="just">
              <a:spcBef>
                <a:spcPts val="0"/>
              </a:spcBef>
              <a:spcAft>
                <a:spcPts val="0"/>
              </a:spcAft>
              <a:buNone/>
            </a:pPr>
            <a:r>
              <a:rPr lang="en" sz="900">
                <a:latin typeface="Roboto"/>
                <a:ea typeface="Roboto"/>
                <a:cs typeface="Roboto"/>
                <a:sym typeface="Roboto"/>
              </a:rPr>
              <a:t>Drawing upon the investment insights of &lt;&lt;your firm name&gt;&gt;, we are dedicated to help you pursue the life you envision and the financial goals most meaningful to you.</a:t>
            </a:r>
            <a:endParaRPr sz="900">
              <a:latin typeface="Roboto"/>
              <a:ea typeface="Roboto"/>
              <a:cs typeface="Roboto"/>
              <a:sym typeface="Roboto"/>
            </a:endParaRPr>
          </a:p>
          <a:p>
            <a:pPr indent="0" lvl="0" marL="0" rtl="0" algn="just">
              <a:spcBef>
                <a:spcPts val="0"/>
              </a:spcBef>
              <a:spcAft>
                <a:spcPts val="0"/>
              </a:spcAft>
              <a:buNone/>
            </a:pPr>
            <a:r>
              <a:t/>
            </a:r>
            <a:endParaRPr sz="900">
              <a:latin typeface="Roboto"/>
              <a:ea typeface="Roboto"/>
              <a:cs typeface="Roboto"/>
              <a:sym typeface="Roboto"/>
            </a:endParaRPr>
          </a:p>
          <a:p>
            <a:pPr indent="0" lvl="0" marL="0" rtl="0" algn="just">
              <a:spcBef>
                <a:spcPts val="0"/>
              </a:spcBef>
              <a:spcAft>
                <a:spcPts val="0"/>
              </a:spcAft>
              <a:buNone/>
            </a:pPr>
            <a:r>
              <a:rPr b="1" lang="en" sz="900">
                <a:latin typeface="Roboto"/>
                <a:ea typeface="Roboto"/>
                <a:cs typeface="Roboto"/>
                <a:sym typeface="Roboto"/>
              </a:rPr>
              <a:t>The next member(s) of our team is/are &lt;&lt;Senior Producer name(s)&gt;&gt;.</a:t>
            </a:r>
            <a:endParaRPr b="1" sz="900">
              <a:latin typeface="Roboto"/>
              <a:ea typeface="Roboto"/>
              <a:cs typeface="Roboto"/>
              <a:sym typeface="Roboto"/>
            </a:endParaRPr>
          </a:p>
          <a:p>
            <a:pPr indent="0" lvl="0" marL="0" rtl="0" algn="just">
              <a:spcBef>
                <a:spcPts val="0"/>
              </a:spcBef>
              <a:spcAft>
                <a:spcPts val="0"/>
              </a:spcAft>
              <a:buNone/>
            </a:pPr>
            <a:r>
              <a:t/>
            </a:r>
            <a:endParaRPr b="1" sz="900">
              <a:latin typeface="Roboto"/>
              <a:ea typeface="Roboto"/>
              <a:cs typeface="Roboto"/>
              <a:sym typeface="Roboto"/>
            </a:endParaRPr>
          </a:p>
          <a:p>
            <a:pPr indent="0" lvl="0" marL="0" rtl="0" algn="just">
              <a:spcBef>
                <a:spcPts val="0"/>
              </a:spcBef>
              <a:spcAft>
                <a:spcPts val="0"/>
              </a:spcAft>
              <a:buNone/>
            </a:pPr>
            <a:r>
              <a:rPr lang="en" sz="900">
                <a:latin typeface="Roboto"/>
                <a:ea typeface="Roboto"/>
                <a:cs typeface="Roboto"/>
                <a:sym typeface="Roboto"/>
              </a:rPr>
              <a:t>&lt;&lt;Senior Producer name&gt;&gt; is prepared to use his/her broad knowledge and over X years experience at &lt;&lt;firm name or “in wealth management”&gt;&gt; to move as quickly as your goals change, family or professional situations develop, and new financial possibilities arise. &lt;&lt;Senior Producer name&gt;&gt; will help guide you through the screening and selection of qualified money managers and investment strategies. He/she will tailor a financial strategy that fits your unique mindset, approach and purpose for investing.</a:t>
            </a:r>
            <a:endParaRPr sz="900">
              <a:latin typeface="Roboto"/>
              <a:ea typeface="Roboto"/>
              <a:cs typeface="Roboto"/>
              <a:sym typeface="Roboto"/>
            </a:endParaRPr>
          </a:p>
          <a:p>
            <a:pPr indent="0" lvl="0" marL="0" rtl="0" algn="just">
              <a:spcBef>
                <a:spcPts val="0"/>
              </a:spcBef>
              <a:spcAft>
                <a:spcPts val="0"/>
              </a:spcAft>
              <a:buNone/>
            </a:pPr>
            <a:r>
              <a:t/>
            </a:r>
            <a:endParaRPr sz="900">
              <a:latin typeface="Roboto"/>
              <a:ea typeface="Roboto"/>
              <a:cs typeface="Roboto"/>
              <a:sym typeface="Roboto"/>
            </a:endParaRPr>
          </a:p>
          <a:p>
            <a:pPr indent="0" lvl="0" marL="0" rtl="0" algn="just">
              <a:spcBef>
                <a:spcPts val="0"/>
              </a:spcBef>
              <a:spcAft>
                <a:spcPts val="0"/>
              </a:spcAft>
              <a:buNone/>
            </a:pPr>
            <a:r>
              <a:rPr b="1" lang="en" sz="900">
                <a:latin typeface="Roboto"/>
                <a:ea typeface="Roboto"/>
                <a:cs typeface="Roboto"/>
                <a:sym typeface="Roboto"/>
              </a:rPr>
              <a:t>The third member of our team is &lt;&lt;Client Associate name&gt;&gt;.</a:t>
            </a:r>
            <a:endParaRPr b="1" sz="900">
              <a:latin typeface="Roboto"/>
              <a:ea typeface="Roboto"/>
              <a:cs typeface="Roboto"/>
              <a:sym typeface="Roboto"/>
            </a:endParaRPr>
          </a:p>
          <a:p>
            <a:pPr indent="0" lvl="0" marL="0" rtl="0" algn="just">
              <a:spcBef>
                <a:spcPts val="0"/>
              </a:spcBef>
              <a:spcAft>
                <a:spcPts val="0"/>
              </a:spcAft>
              <a:buNone/>
            </a:pPr>
            <a:r>
              <a:t/>
            </a:r>
            <a:endParaRPr i="1" sz="900">
              <a:latin typeface="Roboto"/>
              <a:ea typeface="Roboto"/>
              <a:cs typeface="Roboto"/>
              <a:sym typeface="Roboto"/>
            </a:endParaRPr>
          </a:p>
        </p:txBody>
      </p:sp>
      <p:sp>
        <p:nvSpPr>
          <p:cNvPr id="3072" name="Shape 3072"/>
          <p:cNvSpPr txBox="1"/>
          <p:nvPr/>
        </p:nvSpPr>
        <p:spPr>
          <a:xfrm>
            <a:off x="4760875" y="865400"/>
            <a:ext cx="3903600" cy="280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latin typeface="Roboto"/>
                <a:ea typeface="Roboto"/>
                <a:cs typeface="Roboto"/>
                <a:sym typeface="Roboto"/>
              </a:rPr>
              <a:t>&lt;&lt;Client Associate name&gt;&gt; has been with &lt;&lt;your firm name or number of years in wealth management&gt;&gt;. &lt;&lt;Client Associate name&gt;&gt; manages proactive outreach including scheduling and client service. He/she is your personal liaison between your family and our team — no issue is too small. Service is a very important aspect of our business and we are fortunate to have &lt;&lt;Client Associate name&gt;&gt; working on your behalf.</a:t>
            </a:r>
            <a:endParaRPr sz="900">
              <a:latin typeface="Roboto"/>
              <a:ea typeface="Roboto"/>
              <a:cs typeface="Roboto"/>
              <a:sym typeface="Roboto"/>
            </a:endParaRPr>
          </a:p>
          <a:p>
            <a:pPr indent="0" lvl="0" marL="0" rtl="0" algn="just">
              <a:spcBef>
                <a:spcPts val="0"/>
              </a:spcBef>
              <a:spcAft>
                <a:spcPts val="0"/>
              </a:spcAft>
              <a:buNone/>
            </a:pPr>
            <a:r>
              <a:t/>
            </a:r>
            <a:endParaRPr sz="900">
              <a:latin typeface="Roboto"/>
              <a:ea typeface="Roboto"/>
              <a:cs typeface="Roboto"/>
              <a:sym typeface="Roboto"/>
            </a:endParaRPr>
          </a:p>
          <a:p>
            <a:pPr indent="0" lvl="0" marL="0" rtl="0" algn="just">
              <a:spcBef>
                <a:spcPts val="0"/>
              </a:spcBef>
              <a:spcAft>
                <a:spcPts val="0"/>
              </a:spcAft>
              <a:buNone/>
            </a:pPr>
            <a:r>
              <a:rPr lang="en" sz="900">
                <a:latin typeface="Roboto"/>
                <a:ea typeface="Roboto"/>
                <a:cs typeface="Roboto"/>
                <a:sym typeface="Roboto"/>
              </a:rPr>
              <a:t>The final members of our team are &lt;&lt;Team Manager name&gt;&gt; and &lt;&lt;Strategic Planner name&gt;&gt;. &lt;&lt;Team Manager nickname&gt;&gt; and &lt;&lt;Strategic Planner nickname&gt;&gt; lead all technology and goals-based wealth management report delivery for our clients including performance reporting. These analyses track our progress to your goals and have regular dialogue about the life priorities most important to you. &lt;&lt;Team Manager name and Strategic Planner name&gt;&gt; ensure that our team utilizes all of the powerful resources &lt;&lt;your firm name&gt;&gt; provide for the benefit of our clients.</a:t>
            </a:r>
            <a:endParaRPr sz="900">
              <a:latin typeface="Roboto"/>
              <a:ea typeface="Roboto"/>
              <a:cs typeface="Roboto"/>
              <a:sym typeface="Roboto"/>
            </a:endParaRPr>
          </a:p>
          <a:p>
            <a:pPr indent="0" lvl="0" marL="0" rtl="0" algn="just">
              <a:spcBef>
                <a:spcPts val="0"/>
              </a:spcBef>
              <a:spcAft>
                <a:spcPts val="0"/>
              </a:spcAft>
              <a:buNone/>
            </a:pPr>
            <a:r>
              <a:t/>
            </a:r>
            <a:endParaRPr sz="900">
              <a:latin typeface="Roboto"/>
              <a:ea typeface="Roboto"/>
              <a:cs typeface="Roboto"/>
              <a:sym typeface="Roboto"/>
            </a:endParaRPr>
          </a:p>
          <a:p>
            <a:pPr indent="0" lvl="0" marL="0" rtl="0" algn="just">
              <a:spcBef>
                <a:spcPts val="0"/>
              </a:spcBef>
              <a:spcAft>
                <a:spcPts val="0"/>
              </a:spcAft>
              <a:buNone/>
            </a:pPr>
            <a:r>
              <a:rPr lang="en" sz="900">
                <a:latin typeface="Roboto"/>
                <a:ea typeface="Roboto"/>
                <a:cs typeface="Roboto"/>
                <a:sym typeface="Roboto"/>
              </a:rPr>
              <a:t>We are proud of our team and its unsurpassed commitment to client service. We are confident &lt;&lt;The Jones Team&gt;&gt; of &lt;&lt;your firm name&gt;&gt; will meet your highest expectations. We look forward to a long, rewarding business relationship with you.</a:t>
            </a:r>
            <a:endParaRPr sz="900">
              <a:latin typeface="Roboto"/>
              <a:ea typeface="Roboto"/>
              <a:cs typeface="Roboto"/>
              <a:sym typeface="Roboto"/>
            </a:endParaRPr>
          </a:p>
        </p:txBody>
      </p:sp>
      <p:pic>
        <p:nvPicPr>
          <p:cNvPr id="3073" name="Shape 3073"/>
          <p:cNvPicPr preferRelativeResize="0"/>
          <p:nvPr/>
        </p:nvPicPr>
        <p:blipFill>
          <a:blip r:embed="rId3">
            <a:alphaModFix amt="5000"/>
          </a:blip>
          <a:stretch>
            <a:fillRect/>
          </a:stretch>
        </p:blipFill>
        <p:spPr>
          <a:xfrm>
            <a:off x="7723900" y="0"/>
            <a:ext cx="1420100" cy="1457326"/>
          </a:xfrm>
          <a:prstGeom prst="rect">
            <a:avLst/>
          </a:prstGeom>
          <a:noFill/>
          <a:ln>
            <a:noFill/>
          </a:ln>
        </p:spPr>
      </p:pic>
      <p:sp>
        <p:nvSpPr>
          <p:cNvPr id="3074" name="Shape 3074"/>
          <p:cNvSpPr/>
          <p:nvPr/>
        </p:nvSpPr>
        <p:spPr>
          <a:xfrm>
            <a:off x="4855375" y="3974750"/>
            <a:ext cx="2331600" cy="15300"/>
          </a:xfrm>
          <a:prstGeom prst="rect">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75" name="Shape 3075"/>
          <p:cNvSpPr txBox="1"/>
          <p:nvPr/>
        </p:nvSpPr>
        <p:spPr>
          <a:xfrm>
            <a:off x="4855375" y="4140400"/>
            <a:ext cx="3681600" cy="533700"/>
          </a:xfrm>
          <a:prstGeom prst="rect">
            <a:avLst/>
          </a:prstGeom>
          <a:noFill/>
          <a:ln cap="flat" cmpd="sng" w="9525">
            <a:solidFill>
              <a:schemeClr val="dk2"/>
            </a:solidFill>
            <a:prstDash val="dot"/>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i="1" lang="en" sz="900">
                <a:latin typeface="Roboto"/>
                <a:ea typeface="Roboto"/>
                <a:cs typeface="Roboto"/>
                <a:sym typeface="Roboto"/>
              </a:rPr>
              <a:t>Team Member Signatures</a:t>
            </a:r>
            <a:endParaRPr i="1" sz="900">
              <a:latin typeface="Roboto"/>
              <a:ea typeface="Roboto"/>
              <a:cs typeface="Roboto"/>
              <a:sym typeface="Roboto"/>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9" name="Shape 3079"/>
        <p:cNvGrpSpPr/>
        <p:nvPr/>
      </p:nvGrpSpPr>
      <p:grpSpPr>
        <a:xfrm>
          <a:off x="0" y="0"/>
          <a:ext cx="0" cy="0"/>
          <a:chOff x="0" y="0"/>
          <a:chExt cx="0" cy="0"/>
        </a:xfrm>
      </p:grpSpPr>
      <p:sp>
        <p:nvSpPr>
          <p:cNvPr id="3080" name="Shape 3080"/>
          <p:cNvSpPr txBox="1"/>
          <p:nvPr>
            <p:ph type="title"/>
          </p:nvPr>
        </p:nvSpPr>
        <p:spPr>
          <a:xfrm>
            <a:off x="493675"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0E65F0"/>
                </a:solidFill>
              </a:rPr>
              <a:t>[Template] Tax Advisor/Attorney Letter</a:t>
            </a:r>
            <a:endParaRPr b="1" sz="1400">
              <a:solidFill>
                <a:srgbClr val="0D5DDF"/>
              </a:solidFill>
            </a:endParaRPr>
          </a:p>
        </p:txBody>
      </p:sp>
      <p:sp>
        <p:nvSpPr>
          <p:cNvPr id="3081" name="Shape 3081"/>
          <p:cNvSpPr txBox="1"/>
          <p:nvPr/>
        </p:nvSpPr>
        <p:spPr>
          <a:xfrm>
            <a:off x="493675" y="865400"/>
            <a:ext cx="3903600" cy="361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00">
                <a:latin typeface="Roboto"/>
                <a:ea typeface="Roboto"/>
                <a:cs typeface="Roboto"/>
                <a:sym typeface="Roboto"/>
              </a:rPr>
              <a:t>D</a:t>
            </a:r>
            <a:r>
              <a:rPr lang="en" sz="1000">
                <a:latin typeface="Roboto"/>
                <a:ea typeface="Roboto"/>
                <a:cs typeface="Roboto"/>
                <a:sym typeface="Roboto"/>
              </a:rPr>
              <a:t>ear Mr. Tax Advisor/Attorney,</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This letter is to inform you of our mutual client, &lt;&lt;client name&gt;&gt;, and to introduce our wealth management group/team.</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&lt;&lt;Client name&gt;&gt; shared your name with us...and we open the resources of our team and firm are always available to you in service of &lt;&lt;the client family&gt;&gt;. </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We trust client service is as important to you as it is to our team</a:t>
            </a:r>
            <a:endParaRPr sz="1000">
              <a:latin typeface="Roboto"/>
              <a:ea typeface="Roboto"/>
              <a:cs typeface="Roboto"/>
              <a:sym typeface="Roboto"/>
            </a:endParaRPr>
          </a:p>
          <a:p>
            <a:pPr indent="0" lvl="0" marL="0" rtl="0" algn="just">
              <a:spcBef>
                <a:spcPts val="0"/>
              </a:spcBef>
              <a:spcAft>
                <a:spcPts val="0"/>
              </a:spcAft>
              <a:buNone/>
            </a:pPr>
            <a:r>
              <a:t/>
            </a:r>
            <a:endParaRPr i="1"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If there is anything our team can provide to make your life easier and more organized, please let us know. Upon request, we can present you with a number of wealth management documents to help keep &lt;&lt;the client family’s&gt;&gt; &lt;&lt;tax/estate planning&gt;&gt; documents up-to-date including including a &lt;&lt;Net Worth Statement/consolidated tax summary.</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b="1" lang="en" sz="1000">
                <a:highlight>
                  <a:srgbClr val="FFE599"/>
                </a:highlight>
                <a:latin typeface="Roboto"/>
                <a:ea typeface="Roboto"/>
                <a:cs typeface="Roboto"/>
                <a:sym typeface="Roboto"/>
              </a:rPr>
              <a:t>(Concluding statement for Attorneys)</a:t>
            </a:r>
            <a:endParaRPr b="1" sz="1000">
              <a:highlight>
                <a:srgbClr val="FFE599"/>
              </a:highlight>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Especially during tax season, if there is anything we can do to make your life easier, do not hesitate to contact us.</a:t>
            </a:r>
            <a:endParaRPr sz="1000">
              <a:latin typeface="Roboto"/>
              <a:ea typeface="Roboto"/>
              <a:cs typeface="Roboto"/>
              <a:sym typeface="Roboto"/>
            </a:endParaRPr>
          </a:p>
        </p:txBody>
      </p:sp>
      <p:sp>
        <p:nvSpPr>
          <p:cNvPr id="3082" name="Shape 3082"/>
          <p:cNvSpPr txBox="1"/>
          <p:nvPr/>
        </p:nvSpPr>
        <p:spPr>
          <a:xfrm>
            <a:off x="4760875" y="865400"/>
            <a:ext cx="3903600" cy="280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00">
                <a:latin typeface="Roboto"/>
                <a:ea typeface="Roboto"/>
                <a:cs typeface="Roboto"/>
                <a:sym typeface="Roboto"/>
              </a:rPr>
              <a:t>We look forward to serving &lt;&lt;the client family&gt;&gt; alongside you.</a:t>
            </a:r>
            <a:endParaRPr b="1" sz="1000">
              <a:latin typeface="Roboto"/>
              <a:ea typeface="Roboto"/>
              <a:cs typeface="Roboto"/>
              <a:sym typeface="Roboto"/>
            </a:endParaRPr>
          </a:p>
          <a:p>
            <a:pPr indent="0" lvl="0" marL="0" rtl="0" algn="just">
              <a:spcBef>
                <a:spcPts val="0"/>
              </a:spcBef>
              <a:spcAft>
                <a:spcPts val="0"/>
              </a:spcAft>
              <a:buNone/>
            </a:pPr>
            <a:r>
              <a:t/>
            </a:r>
            <a:endParaRPr b="1" sz="1000">
              <a:latin typeface="Roboto"/>
              <a:ea typeface="Roboto"/>
              <a:cs typeface="Roboto"/>
              <a:sym typeface="Roboto"/>
            </a:endParaRPr>
          </a:p>
          <a:p>
            <a:pPr indent="0" lvl="0" marL="0" rtl="0" algn="just">
              <a:spcBef>
                <a:spcPts val="0"/>
              </a:spcBef>
              <a:spcAft>
                <a:spcPts val="0"/>
              </a:spcAft>
              <a:buNone/>
            </a:pPr>
            <a:r>
              <a:rPr b="1" lang="en" sz="1000">
                <a:highlight>
                  <a:srgbClr val="FFE599"/>
                </a:highlight>
                <a:latin typeface="Roboto"/>
                <a:ea typeface="Roboto"/>
                <a:cs typeface="Roboto"/>
                <a:sym typeface="Roboto"/>
              </a:rPr>
              <a:t>(Concluding statement for Tax Advisors)</a:t>
            </a:r>
            <a:endParaRPr b="1" sz="1000">
              <a:highlight>
                <a:srgbClr val="FFE599"/>
              </a:highlight>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The importance of keeping an updated will and the importance of estate planning is foundational to our practice.</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We also benefit from the expertise of our &lt;&lt;firm internal estate planning specialists&gt;&gt; who are able to advise on wealth transfer strategies and unique investment vehicles to protect our clients’ legacy goals such as &lt;&lt;trust products, etc. (e.g. Trusteed IRA)&gt;&gt;.</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We look forward to serving &lt;&lt;the client family&gt;&gt; alongside you.</a:t>
            </a:r>
            <a:endParaRPr sz="1000">
              <a:latin typeface="Roboto"/>
              <a:ea typeface="Roboto"/>
              <a:cs typeface="Roboto"/>
              <a:sym typeface="Roboto"/>
            </a:endParaRPr>
          </a:p>
          <a:p>
            <a:pPr indent="0" lvl="0" marL="0" rtl="0" algn="just">
              <a:spcBef>
                <a:spcPts val="0"/>
              </a:spcBef>
              <a:spcAft>
                <a:spcPts val="0"/>
              </a:spcAft>
              <a:buNone/>
            </a:pPr>
            <a:r>
              <a:t/>
            </a:r>
            <a:endParaRPr sz="1000">
              <a:latin typeface="Roboto"/>
              <a:ea typeface="Roboto"/>
              <a:cs typeface="Roboto"/>
              <a:sym typeface="Roboto"/>
            </a:endParaRPr>
          </a:p>
          <a:p>
            <a:pPr indent="0" lvl="0" marL="0" rtl="0" algn="just">
              <a:spcBef>
                <a:spcPts val="0"/>
              </a:spcBef>
              <a:spcAft>
                <a:spcPts val="0"/>
              </a:spcAft>
              <a:buNone/>
            </a:pPr>
            <a:r>
              <a:rPr lang="en" sz="1000">
                <a:latin typeface="Roboto"/>
                <a:ea typeface="Roboto"/>
                <a:cs typeface="Roboto"/>
                <a:sym typeface="Roboto"/>
              </a:rPr>
              <a:t>Sincerely,</a:t>
            </a:r>
            <a:endParaRPr sz="1000">
              <a:latin typeface="Roboto"/>
              <a:ea typeface="Roboto"/>
              <a:cs typeface="Roboto"/>
              <a:sym typeface="Roboto"/>
            </a:endParaRPr>
          </a:p>
          <a:p>
            <a:pPr indent="0" lvl="0" marL="0" marR="0" rtl="0" algn="just">
              <a:lnSpc>
                <a:spcPct val="100000"/>
              </a:lnSpc>
              <a:spcBef>
                <a:spcPts val="0"/>
              </a:spcBef>
              <a:spcAft>
                <a:spcPts val="0"/>
              </a:spcAft>
              <a:buNone/>
            </a:pPr>
            <a:r>
              <a:t/>
            </a:r>
            <a:endParaRPr sz="900">
              <a:latin typeface="Roboto"/>
              <a:ea typeface="Roboto"/>
              <a:cs typeface="Roboto"/>
              <a:sym typeface="Roboto"/>
            </a:endParaRPr>
          </a:p>
        </p:txBody>
      </p:sp>
      <p:pic>
        <p:nvPicPr>
          <p:cNvPr id="3083" name="Shape 3083"/>
          <p:cNvPicPr preferRelativeResize="0"/>
          <p:nvPr/>
        </p:nvPicPr>
        <p:blipFill>
          <a:blip r:embed="rId3">
            <a:alphaModFix amt="5000"/>
          </a:blip>
          <a:stretch>
            <a:fillRect/>
          </a:stretch>
        </p:blipFill>
        <p:spPr>
          <a:xfrm>
            <a:off x="7723900" y="0"/>
            <a:ext cx="1420100" cy="1457326"/>
          </a:xfrm>
          <a:prstGeom prst="rect">
            <a:avLst/>
          </a:prstGeom>
          <a:noFill/>
          <a:ln>
            <a:noFill/>
          </a:ln>
        </p:spPr>
      </p:pic>
      <p:sp>
        <p:nvSpPr>
          <p:cNvPr id="3084" name="Shape 3084"/>
          <p:cNvSpPr/>
          <p:nvPr/>
        </p:nvSpPr>
        <p:spPr>
          <a:xfrm>
            <a:off x="4855375" y="3517550"/>
            <a:ext cx="2331600" cy="15300"/>
          </a:xfrm>
          <a:prstGeom prst="rect">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85" name="Shape 3085"/>
          <p:cNvSpPr txBox="1"/>
          <p:nvPr/>
        </p:nvSpPr>
        <p:spPr>
          <a:xfrm>
            <a:off x="4855375" y="3683200"/>
            <a:ext cx="3681600" cy="533700"/>
          </a:xfrm>
          <a:prstGeom prst="rect">
            <a:avLst/>
          </a:prstGeom>
          <a:noFill/>
          <a:ln cap="flat" cmpd="sng" w="9525">
            <a:solidFill>
              <a:schemeClr val="dk2"/>
            </a:solidFill>
            <a:prstDash val="dot"/>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Roboto"/>
                <a:ea typeface="Roboto"/>
                <a:cs typeface="Roboto"/>
                <a:sym typeface="Roboto"/>
              </a:rPr>
              <a:t>Senior Producer/Lead Relationship Manager Signature</a:t>
            </a:r>
            <a:endParaRPr i="1" sz="1000">
              <a:latin typeface="Roboto"/>
              <a:ea typeface="Roboto"/>
              <a:cs typeface="Roboto"/>
              <a:sym typeface="Roboto"/>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89" name="Shape 3089"/>
        <p:cNvGrpSpPr/>
        <p:nvPr/>
      </p:nvGrpSpPr>
      <p:grpSpPr>
        <a:xfrm>
          <a:off x="0" y="0"/>
          <a:ext cx="0" cy="0"/>
          <a:chOff x="0" y="0"/>
          <a:chExt cx="0" cy="0"/>
        </a:xfrm>
      </p:grpSpPr>
      <p:sp>
        <p:nvSpPr>
          <p:cNvPr id="3090" name="Shape 3090"/>
          <p:cNvSpPr txBox="1"/>
          <p:nvPr>
            <p:ph type="title"/>
          </p:nvPr>
        </p:nvSpPr>
        <p:spPr>
          <a:xfrm>
            <a:off x="748350" y="1110300"/>
            <a:ext cx="7647300" cy="30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E65F0"/>
                </a:solidFill>
              </a:rPr>
              <a:t>The Art of the iPad Review —</a:t>
            </a:r>
            <a:endParaRPr b="1" sz="3600">
              <a:solidFill>
                <a:srgbClr val="0E65F0"/>
              </a:solidFill>
            </a:endParaRPr>
          </a:p>
          <a:p>
            <a:pPr indent="0" lvl="0" marL="0" rtl="0" algn="ctr">
              <a:spcBef>
                <a:spcPts val="0"/>
              </a:spcBef>
              <a:spcAft>
                <a:spcPts val="0"/>
              </a:spcAft>
              <a:buNone/>
            </a:pPr>
            <a:r>
              <a:rPr lang="en" sz="3600">
                <a:solidFill>
                  <a:srgbClr val="000000"/>
                </a:solidFill>
              </a:rPr>
              <a:t>Technology + Technique</a:t>
            </a:r>
            <a:endParaRPr sz="3600">
              <a:solidFill>
                <a:srgbClr val="000000"/>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4" name="Shape 3094"/>
        <p:cNvGrpSpPr/>
        <p:nvPr/>
      </p:nvGrpSpPr>
      <p:grpSpPr>
        <a:xfrm>
          <a:off x="0" y="0"/>
          <a:ext cx="0" cy="0"/>
          <a:chOff x="0" y="0"/>
          <a:chExt cx="0" cy="0"/>
        </a:xfrm>
      </p:grpSpPr>
      <p:sp>
        <p:nvSpPr>
          <p:cNvPr id="3095" name="Shape 3095"/>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The Art of the iPad Review —</a:t>
            </a:r>
            <a:endParaRPr b="1">
              <a:solidFill>
                <a:srgbClr val="0E65F0"/>
              </a:solidFill>
            </a:endParaRPr>
          </a:p>
        </p:txBody>
      </p:sp>
      <p:pic>
        <p:nvPicPr>
          <p:cNvPr id="3096" name="Shape 309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097" name="Shape 309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098" name="Shape 3098"/>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099" name="Shape 3099"/>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Technology needed: </a:t>
            </a:r>
            <a:endParaRPr>
              <a:latin typeface="Roboto"/>
              <a:ea typeface="Roboto"/>
              <a:cs typeface="Roboto"/>
              <a:sym typeface="Roboto"/>
            </a:endParaRPr>
          </a:p>
          <a:p>
            <a:pPr indent="-317500" lvl="0" marL="457200" rtl="0" algn="just">
              <a:lnSpc>
                <a:spcPct val="115000"/>
              </a:lnSpc>
              <a:spcBef>
                <a:spcPts val="1600"/>
              </a:spcBef>
              <a:spcAft>
                <a:spcPts val="0"/>
              </a:spcAft>
              <a:buSzPts val="1400"/>
              <a:buFont typeface="Roboto"/>
              <a:buChar char="➔"/>
            </a:pPr>
            <a:r>
              <a:rPr lang="en">
                <a:latin typeface="Roboto"/>
                <a:ea typeface="Roboto"/>
                <a:cs typeface="Roboto"/>
                <a:sym typeface="Roboto"/>
              </a:rPr>
              <a:t>TV</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iPad</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Connectivity (either a hardwired connection such as VGA or HDMI or a wireless connection which is accomplished via Apple TV).</a:t>
            </a:r>
            <a:endParaRPr>
              <a:latin typeface="Roboto"/>
              <a:ea typeface="Roboto"/>
              <a:cs typeface="Roboto"/>
              <a:sym typeface="Roboto"/>
            </a:endParaRPr>
          </a:p>
          <a:p>
            <a:pPr indent="0" lvl="0" marL="0" rtl="0" algn="just">
              <a:lnSpc>
                <a:spcPct val="115000"/>
              </a:lnSpc>
              <a:spcBef>
                <a:spcPts val="1600"/>
              </a:spcBef>
              <a:spcAft>
                <a:spcPts val="1600"/>
              </a:spcAft>
              <a:buNone/>
            </a:pPr>
            <a:r>
              <a:rPr b="1" lang="en">
                <a:latin typeface="Roboto"/>
                <a:ea typeface="Roboto"/>
                <a:cs typeface="Roboto"/>
                <a:sym typeface="Roboto"/>
              </a:rPr>
              <a:t>Wireless (Apple TV): </a:t>
            </a:r>
            <a:r>
              <a:rPr lang="en">
                <a:latin typeface="Roboto"/>
                <a:ea typeface="Roboto"/>
                <a:cs typeface="Roboto"/>
                <a:sym typeface="Roboto"/>
              </a:rPr>
              <a:t>You can get an Apple TV which will allow for a wireless experience — very impressive. Your Apple TV connects to your TV via HDMI cord. You then pair your iPad with the Apple TV and flick your finger up from the bottom of your iPad to reveal the quick settings menu. From here you should be able to choose the “AirPlay” functionality and “Mirror my iPad” — this will cast whatever is one your iPad to the TV screen. I have often experienced lag with this option, thus why I recommend a wired connection.</a:t>
            </a:r>
            <a:endParaRPr>
              <a:latin typeface="Roboto"/>
              <a:ea typeface="Roboto"/>
              <a:cs typeface="Roboto"/>
              <a:sym typeface="Roboto"/>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3" name="Shape 3103"/>
        <p:cNvGrpSpPr/>
        <p:nvPr/>
      </p:nvGrpSpPr>
      <p:grpSpPr>
        <a:xfrm>
          <a:off x="0" y="0"/>
          <a:ext cx="0" cy="0"/>
          <a:chOff x="0" y="0"/>
          <a:chExt cx="0" cy="0"/>
        </a:xfrm>
      </p:grpSpPr>
      <p:sp>
        <p:nvSpPr>
          <p:cNvPr id="3104" name="Shape 3104"/>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The Art of the iPad Review —</a:t>
            </a:r>
            <a:endParaRPr b="1">
              <a:solidFill>
                <a:srgbClr val="0E65F0"/>
              </a:solidFill>
            </a:endParaRPr>
          </a:p>
        </p:txBody>
      </p:sp>
      <p:pic>
        <p:nvPicPr>
          <p:cNvPr id="3105" name="Shape 310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106" name="Shape 310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107" name="Shape 3107"/>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108" name="Shape 3108"/>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Wired (VGA/HDMI): </a:t>
            </a:r>
            <a:r>
              <a:rPr lang="en">
                <a:latin typeface="Roboto"/>
                <a:ea typeface="Roboto"/>
                <a:cs typeface="Roboto"/>
                <a:sym typeface="Roboto"/>
              </a:rPr>
              <a:t>Your other options are “wired connections” such as VGA and HDMI. Both of these connections typically require a “dongle” or adapter to connect into your iPad — very annoying and an extra cost. </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I prefer hard wired connections such as VGA and HDMI, and I ultimately recommended VGA for two reasons. While the HDMI wire can transmit sound/audio in addition to the video connection, VGA is the standard connection in most conference rooms. Additionally I have found that the VGA connection makes the image bigger when transmitting from the iPad to the TV.</a:t>
            </a:r>
            <a:endParaRPr>
              <a:latin typeface="Roboto"/>
              <a:ea typeface="Roboto"/>
              <a:cs typeface="Roboto"/>
              <a:sym typeface="Roboto"/>
            </a:endParaRPr>
          </a:p>
          <a:p>
            <a:pPr indent="0" lvl="0" marL="0" rtl="0" algn="just">
              <a:lnSpc>
                <a:spcPct val="115000"/>
              </a:lnSpc>
              <a:spcBef>
                <a:spcPts val="1600"/>
              </a:spcBef>
              <a:spcAft>
                <a:spcPts val="0"/>
              </a:spcAft>
              <a:buNone/>
            </a:pPr>
            <a:r>
              <a:rPr lang="en">
                <a:latin typeface="Roboto"/>
                <a:ea typeface="Roboto"/>
                <a:cs typeface="Roboto"/>
                <a:sym typeface="Roboto"/>
              </a:rPr>
              <a:t>So your final purchasing list for this option is the following. Talk to a Best Buy associate if you feel the need to confirm any of the following:</a:t>
            </a:r>
            <a:endParaRPr>
              <a:latin typeface="Roboto"/>
              <a:ea typeface="Roboto"/>
              <a:cs typeface="Roboto"/>
              <a:sym typeface="Roboto"/>
            </a:endParaRPr>
          </a:p>
          <a:p>
            <a:pPr indent="-317500" lvl="0" marL="457200" rtl="0" algn="just">
              <a:lnSpc>
                <a:spcPct val="115000"/>
              </a:lnSpc>
              <a:spcBef>
                <a:spcPts val="1600"/>
              </a:spcBef>
              <a:spcAft>
                <a:spcPts val="0"/>
              </a:spcAft>
              <a:buSzPts val="1400"/>
              <a:buFont typeface="Roboto"/>
              <a:buChar char="➔"/>
            </a:pPr>
            <a:r>
              <a:rPr lang="en">
                <a:latin typeface="Roboto"/>
                <a:ea typeface="Roboto"/>
                <a:cs typeface="Roboto"/>
                <a:sym typeface="Roboto"/>
              </a:rPr>
              <a:t>iPad</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iPad adapter (“Lightning” to VGA version)</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VGA cord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387275" y="410000"/>
            <a:ext cx="8314200" cy="158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How to fire Bronze clients en masse</a:t>
            </a:r>
            <a:endParaRPr b="1" sz="2400">
              <a:solidFill>
                <a:srgbClr val="0D5DDF"/>
              </a:solidFill>
            </a:endParaRPr>
          </a:p>
          <a:p>
            <a:pPr indent="0" lvl="0" marL="0" rtl="0" algn="just">
              <a:spcBef>
                <a:spcPts val="0"/>
              </a:spcBef>
              <a:spcAft>
                <a:spcPts val="0"/>
              </a:spcAft>
              <a:buNone/>
            </a:pPr>
            <a:r>
              <a:t/>
            </a:r>
            <a:endParaRPr b="1" sz="1800">
              <a:solidFill>
                <a:srgbClr val="0D5DDF"/>
              </a:solidFill>
            </a:endParaRPr>
          </a:p>
          <a:p>
            <a:pPr indent="0" lvl="0" marL="0" rtl="0" algn="just">
              <a:lnSpc>
                <a:spcPct val="115000"/>
              </a:lnSpc>
              <a:spcBef>
                <a:spcPts val="0"/>
              </a:spcBef>
              <a:spcAft>
                <a:spcPts val="0"/>
              </a:spcAft>
              <a:buNone/>
            </a:pPr>
            <a:r>
              <a:rPr lang="en" sz="1400">
                <a:solidFill>
                  <a:srgbClr val="000000"/>
                </a:solidFill>
              </a:rPr>
              <a:t>Here’s the process I recommend for tailoring your book of business thus allowing you to finally scale a service model that grows your business. This is the product of working with countless advisors and observing what works and what doesn’t:</a:t>
            </a:r>
            <a:endParaRPr sz="1400">
              <a:solidFill>
                <a:srgbClr val="000000"/>
              </a:solidFill>
            </a:endParaRPr>
          </a:p>
          <a:p>
            <a:pPr indent="0" lvl="0" marL="0" rtl="0" algn="just">
              <a:lnSpc>
                <a:spcPct val="115000"/>
              </a:lnSpc>
              <a:spcBef>
                <a:spcPts val="1000"/>
              </a:spcBef>
              <a:spcAft>
                <a:spcPts val="0"/>
              </a:spcAft>
              <a:buNone/>
            </a:pPr>
            <a:r>
              <a:t/>
            </a:r>
            <a:endParaRPr sz="1400">
              <a:solidFill>
                <a:srgbClr val="000000"/>
              </a:solidFill>
            </a:endParaRPr>
          </a:p>
          <a:p>
            <a:pPr indent="0" lvl="0" marL="0" rtl="0" algn="just">
              <a:spcBef>
                <a:spcPts val="0"/>
              </a:spcBef>
              <a:spcAft>
                <a:spcPts val="0"/>
              </a:spcAft>
              <a:buNone/>
            </a:pPr>
            <a:r>
              <a:t/>
            </a:r>
            <a:endParaRPr b="1" sz="1400">
              <a:solidFill>
                <a:srgbClr val="0D5DDF"/>
              </a:solidFill>
            </a:endParaRPr>
          </a:p>
        </p:txBody>
      </p:sp>
      <p:grpSp>
        <p:nvGrpSpPr>
          <p:cNvPr id="411" name="Shape 411"/>
          <p:cNvGrpSpPr/>
          <p:nvPr/>
        </p:nvGrpSpPr>
        <p:grpSpPr>
          <a:xfrm>
            <a:off x="2283710" y="2230425"/>
            <a:ext cx="1606073" cy="1506400"/>
            <a:chOff x="2283710" y="2306625"/>
            <a:chExt cx="1606073" cy="1506400"/>
          </a:xfrm>
        </p:grpSpPr>
        <p:sp>
          <p:nvSpPr>
            <p:cNvPr id="412" name="Shape 412"/>
            <p:cNvSpPr/>
            <p:nvPr/>
          </p:nvSpPr>
          <p:spPr>
            <a:xfrm flipH="1">
              <a:off x="2283710" y="2306625"/>
              <a:ext cx="16059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413" name="Shape 413"/>
            <p:cNvSpPr/>
            <p:nvPr/>
          </p:nvSpPr>
          <p:spPr>
            <a:xfrm>
              <a:off x="2283883" y="2460450"/>
              <a:ext cx="16059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txBox="1"/>
            <p:nvPr/>
          </p:nvSpPr>
          <p:spPr>
            <a:xfrm>
              <a:off x="2326000" y="2695025"/>
              <a:ext cx="14877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900">
                  <a:solidFill>
                    <a:srgbClr val="0C58D3"/>
                  </a:solidFill>
                  <a:latin typeface="Roboto"/>
                  <a:ea typeface="Roboto"/>
                  <a:cs typeface="Roboto"/>
                  <a:sym typeface="Roboto"/>
                </a:rPr>
                <a:t>Discuss w/ “advisory center” management</a:t>
              </a:r>
              <a:endParaRPr b="1" sz="900">
                <a:solidFill>
                  <a:srgbClr val="0C58D3"/>
                </a:solidFill>
                <a:latin typeface="Roboto"/>
                <a:ea typeface="Roboto"/>
                <a:cs typeface="Roboto"/>
                <a:sym typeface="Roboto"/>
              </a:endParaRPr>
            </a:p>
          </p:txBody>
        </p:sp>
        <p:sp>
          <p:nvSpPr>
            <p:cNvPr id="415" name="Shape 415"/>
            <p:cNvSpPr txBox="1"/>
            <p:nvPr/>
          </p:nvSpPr>
          <p:spPr>
            <a:xfrm>
              <a:off x="2331175" y="3075625"/>
              <a:ext cx="1487700" cy="737400"/>
            </a:xfrm>
            <a:prstGeom prst="rect">
              <a:avLst/>
            </a:prstGeom>
            <a:noFill/>
            <a:ln>
              <a:noFill/>
            </a:ln>
          </p:spPr>
          <p:txBody>
            <a:bodyPr anchorCtr="0" anchor="t" bIns="91425" lIns="91425" spcFirstLastPara="1" rIns="91425" wrap="square" tIns="91425">
              <a:noAutofit/>
            </a:bodyPr>
            <a:lstStyle/>
            <a:p>
              <a:pPr indent="0" lvl="0" marL="0" algn="just">
                <a:lnSpc>
                  <a:spcPct val="115000"/>
                </a:lnSpc>
                <a:spcBef>
                  <a:spcPts val="0"/>
                </a:spcBef>
                <a:spcAft>
                  <a:spcPts val="1600"/>
                </a:spcAft>
                <a:buNone/>
              </a:pPr>
              <a:r>
                <a:rPr lang="en" sz="800">
                  <a:solidFill>
                    <a:srgbClr val="0C58D3"/>
                  </a:solidFill>
                  <a:latin typeface="Roboto"/>
                  <a:ea typeface="Roboto"/>
                  <a:cs typeface="Roboto"/>
                  <a:sym typeface="Roboto"/>
                </a:rPr>
                <a:t>Dealing with difficult clients during this transitional phase is the primary role of the advisory center including their management and associates. They are trained to handle such transitions including difficult or upset clients — let them do their job, so you can focus on next steps.</a:t>
              </a:r>
              <a:endParaRPr sz="800">
                <a:solidFill>
                  <a:srgbClr val="0C58D3"/>
                </a:solidFill>
                <a:latin typeface="Roboto"/>
                <a:ea typeface="Roboto"/>
                <a:cs typeface="Roboto"/>
                <a:sym typeface="Roboto"/>
              </a:endParaRPr>
            </a:p>
          </p:txBody>
        </p:sp>
      </p:grpSp>
      <p:grpSp>
        <p:nvGrpSpPr>
          <p:cNvPr id="416" name="Shape 416"/>
          <p:cNvGrpSpPr/>
          <p:nvPr/>
        </p:nvGrpSpPr>
        <p:grpSpPr>
          <a:xfrm>
            <a:off x="3768859" y="2230425"/>
            <a:ext cx="1606073" cy="1506400"/>
            <a:chOff x="3768859" y="2306625"/>
            <a:chExt cx="1606073" cy="1506400"/>
          </a:xfrm>
        </p:grpSpPr>
        <p:sp>
          <p:nvSpPr>
            <p:cNvPr id="417" name="Shape 417"/>
            <p:cNvSpPr/>
            <p:nvPr/>
          </p:nvSpPr>
          <p:spPr>
            <a:xfrm flipH="1">
              <a:off x="3768859"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418" name="Shape 418"/>
            <p:cNvSpPr/>
            <p:nvPr/>
          </p:nvSpPr>
          <p:spPr>
            <a:xfrm>
              <a:off x="3769032"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txBox="1"/>
            <p:nvPr/>
          </p:nvSpPr>
          <p:spPr>
            <a:xfrm>
              <a:off x="3813801" y="2695025"/>
              <a:ext cx="14202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900">
                  <a:solidFill>
                    <a:srgbClr val="858585"/>
                  </a:solidFill>
                  <a:latin typeface="Roboto"/>
                  <a:ea typeface="Roboto"/>
                  <a:cs typeface="Roboto"/>
                  <a:sym typeface="Roboto"/>
                </a:rPr>
                <a:t>Proactively call a select few Bronze clients</a:t>
              </a:r>
              <a:endParaRPr b="1" sz="900">
                <a:solidFill>
                  <a:srgbClr val="858585"/>
                </a:solidFill>
                <a:latin typeface="Roboto"/>
                <a:ea typeface="Roboto"/>
                <a:cs typeface="Roboto"/>
                <a:sym typeface="Roboto"/>
              </a:endParaRPr>
            </a:p>
          </p:txBody>
        </p:sp>
        <p:sp>
          <p:nvSpPr>
            <p:cNvPr id="420" name="Shape 420"/>
            <p:cNvSpPr txBox="1"/>
            <p:nvPr/>
          </p:nvSpPr>
          <p:spPr>
            <a:xfrm>
              <a:off x="3816251" y="3075625"/>
              <a:ext cx="1420200" cy="737400"/>
            </a:xfrm>
            <a:prstGeom prst="rect">
              <a:avLst/>
            </a:prstGeom>
            <a:noFill/>
            <a:ln>
              <a:noFill/>
            </a:ln>
          </p:spPr>
          <p:txBody>
            <a:bodyPr anchorCtr="0" anchor="t" bIns="91425" lIns="91425" spcFirstLastPara="1" rIns="91425" wrap="square" tIns="91425">
              <a:noAutofit/>
            </a:bodyPr>
            <a:lstStyle/>
            <a:p>
              <a:pPr indent="0" lvl="0" marL="0" algn="just">
                <a:lnSpc>
                  <a:spcPct val="115000"/>
                </a:lnSpc>
                <a:spcBef>
                  <a:spcPts val="0"/>
                </a:spcBef>
                <a:spcAft>
                  <a:spcPts val="1600"/>
                </a:spcAft>
                <a:buNone/>
              </a:pPr>
              <a:r>
                <a:rPr lang="en" sz="800">
                  <a:solidFill>
                    <a:srgbClr val="858585"/>
                  </a:solidFill>
                  <a:latin typeface="Roboto"/>
                  <a:ea typeface="Roboto"/>
                  <a:cs typeface="Roboto"/>
                  <a:sym typeface="Roboto"/>
                </a:rPr>
                <a:t>These are the clients you anticipate will need extra hand holding; or will save you time and headache in the long term by calling them proactively — they are still sent en masse.</a:t>
              </a:r>
              <a:endParaRPr sz="800">
                <a:solidFill>
                  <a:srgbClr val="858585"/>
                </a:solidFill>
                <a:latin typeface="Roboto"/>
                <a:ea typeface="Roboto"/>
                <a:cs typeface="Roboto"/>
                <a:sym typeface="Roboto"/>
              </a:endParaRPr>
            </a:p>
          </p:txBody>
        </p:sp>
      </p:grpSp>
      <p:grpSp>
        <p:nvGrpSpPr>
          <p:cNvPr id="421" name="Shape 421"/>
          <p:cNvGrpSpPr/>
          <p:nvPr/>
        </p:nvGrpSpPr>
        <p:grpSpPr>
          <a:xfrm>
            <a:off x="5256641" y="2230425"/>
            <a:ext cx="1606073" cy="1506400"/>
            <a:chOff x="5256641" y="2306625"/>
            <a:chExt cx="1606073" cy="1506400"/>
          </a:xfrm>
        </p:grpSpPr>
        <p:sp>
          <p:nvSpPr>
            <p:cNvPr id="422" name="Shape 422"/>
            <p:cNvSpPr/>
            <p:nvPr/>
          </p:nvSpPr>
          <p:spPr>
            <a:xfrm flipH="1">
              <a:off x="5256641"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423" name="Shape 423"/>
            <p:cNvSpPr/>
            <p:nvPr/>
          </p:nvSpPr>
          <p:spPr>
            <a:xfrm>
              <a:off x="5256813"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txBox="1"/>
            <p:nvPr/>
          </p:nvSpPr>
          <p:spPr>
            <a:xfrm>
              <a:off x="5377778" y="2618825"/>
              <a:ext cx="13242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900">
                  <a:solidFill>
                    <a:srgbClr val="858585"/>
                  </a:solidFill>
                  <a:latin typeface="Roboto"/>
                  <a:ea typeface="Roboto"/>
                  <a:cs typeface="Roboto"/>
                  <a:sym typeface="Roboto"/>
                </a:rPr>
                <a:t>“Click the button”</a:t>
              </a:r>
              <a:endParaRPr b="1" sz="900">
                <a:solidFill>
                  <a:srgbClr val="858585"/>
                </a:solidFill>
                <a:latin typeface="Roboto"/>
                <a:ea typeface="Roboto"/>
                <a:cs typeface="Roboto"/>
                <a:sym typeface="Roboto"/>
              </a:endParaRPr>
            </a:p>
          </p:txBody>
        </p:sp>
        <p:sp>
          <p:nvSpPr>
            <p:cNvPr id="425" name="Shape 425"/>
            <p:cNvSpPr txBox="1"/>
            <p:nvPr/>
          </p:nvSpPr>
          <p:spPr>
            <a:xfrm>
              <a:off x="5380229" y="3075625"/>
              <a:ext cx="1324200" cy="737400"/>
            </a:xfrm>
            <a:prstGeom prst="rect">
              <a:avLst/>
            </a:prstGeom>
            <a:noFill/>
            <a:ln>
              <a:noFill/>
            </a:ln>
          </p:spPr>
          <p:txBody>
            <a:bodyPr anchorCtr="0" anchor="t" bIns="91425" lIns="91425" spcFirstLastPara="1" rIns="91425" wrap="square" tIns="91425">
              <a:noAutofit/>
            </a:bodyPr>
            <a:lstStyle/>
            <a:p>
              <a:pPr indent="0" lvl="0" marL="0" algn="just">
                <a:lnSpc>
                  <a:spcPct val="115000"/>
                </a:lnSpc>
                <a:spcBef>
                  <a:spcPts val="0"/>
                </a:spcBef>
                <a:spcAft>
                  <a:spcPts val="1600"/>
                </a:spcAft>
                <a:buNone/>
              </a:pPr>
              <a:r>
                <a:rPr lang="en" sz="800">
                  <a:solidFill>
                    <a:srgbClr val="858585"/>
                  </a:solidFill>
                  <a:latin typeface="Roboto"/>
                  <a:ea typeface="Roboto"/>
                  <a:cs typeface="Roboto"/>
                  <a:sym typeface="Roboto"/>
                </a:rPr>
                <a:t>After your list of Bronze clients is prepared, simply send them all at once. Use the “recap” chart on the next page to address any hiccups you may and likely will have.</a:t>
              </a:r>
              <a:endParaRPr sz="800">
                <a:solidFill>
                  <a:srgbClr val="858585"/>
                </a:solidFill>
                <a:latin typeface="Roboto"/>
                <a:ea typeface="Roboto"/>
                <a:cs typeface="Roboto"/>
                <a:sym typeface="Roboto"/>
              </a:endParaRPr>
            </a:p>
          </p:txBody>
        </p:sp>
      </p:grpSp>
      <p:grpSp>
        <p:nvGrpSpPr>
          <p:cNvPr id="426" name="Shape 426"/>
          <p:cNvGrpSpPr/>
          <p:nvPr/>
        </p:nvGrpSpPr>
        <p:grpSpPr>
          <a:xfrm>
            <a:off x="6741789" y="2230425"/>
            <a:ext cx="1606073" cy="2077600"/>
            <a:chOff x="6741789" y="2306625"/>
            <a:chExt cx="1606073" cy="2077600"/>
          </a:xfrm>
        </p:grpSpPr>
        <p:sp>
          <p:nvSpPr>
            <p:cNvPr id="427" name="Shape 427"/>
            <p:cNvSpPr/>
            <p:nvPr/>
          </p:nvSpPr>
          <p:spPr>
            <a:xfrm flipH="1">
              <a:off x="6741789"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428" name="Shape 428"/>
            <p:cNvSpPr/>
            <p:nvPr/>
          </p:nvSpPr>
          <p:spPr>
            <a:xfrm>
              <a:off x="6741962"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txBox="1"/>
            <p:nvPr/>
          </p:nvSpPr>
          <p:spPr>
            <a:xfrm>
              <a:off x="6789500" y="2618825"/>
              <a:ext cx="14820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900">
                  <a:solidFill>
                    <a:srgbClr val="858585"/>
                  </a:solidFill>
                  <a:latin typeface="Roboto"/>
                  <a:ea typeface="Roboto"/>
                  <a:cs typeface="Roboto"/>
                  <a:sym typeface="Roboto"/>
                </a:rPr>
                <a:t>Handle client objections</a:t>
              </a:r>
              <a:endParaRPr b="1" sz="900">
                <a:solidFill>
                  <a:srgbClr val="858585"/>
                </a:solidFill>
                <a:latin typeface="Roboto"/>
                <a:ea typeface="Roboto"/>
                <a:cs typeface="Roboto"/>
                <a:sym typeface="Roboto"/>
              </a:endParaRPr>
            </a:p>
          </p:txBody>
        </p:sp>
        <p:sp>
          <p:nvSpPr>
            <p:cNvPr id="430" name="Shape 430"/>
            <p:cNvSpPr txBox="1"/>
            <p:nvPr/>
          </p:nvSpPr>
          <p:spPr>
            <a:xfrm>
              <a:off x="6791950" y="3075625"/>
              <a:ext cx="1420200" cy="1308600"/>
            </a:xfrm>
            <a:prstGeom prst="rect">
              <a:avLst/>
            </a:prstGeom>
            <a:noFill/>
            <a:ln>
              <a:noFill/>
            </a:ln>
          </p:spPr>
          <p:txBody>
            <a:bodyPr anchorCtr="0" anchor="t" bIns="91425" lIns="91425" spcFirstLastPara="1" rIns="91425" wrap="square" tIns="91425">
              <a:noAutofit/>
            </a:bodyPr>
            <a:lstStyle/>
            <a:p>
              <a:pPr indent="0" lvl="0" marL="0" algn="just">
                <a:lnSpc>
                  <a:spcPct val="115000"/>
                </a:lnSpc>
                <a:spcBef>
                  <a:spcPts val="0"/>
                </a:spcBef>
                <a:spcAft>
                  <a:spcPts val="1600"/>
                </a:spcAft>
                <a:buNone/>
              </a:pPr>
              <a:r>
                <a:rPr lang="en" sz="800">
                  <a:solidFill>
                    <a:srgbClr val="858585"/>
                  </a:solidFill>
                  <a:latin typeface="Roboto"/>
                  <a:ea typeface="Roboto"/>
                  <a:cs typeface="Roboto"/>
                  <a:sym typeface="Roboto"/>
                </a:rPr>
                <a:t>The bottom line here: 98% of most client objections should be handled at the advisory center level. For those that remain, or call in directly to your team prior to their contact with the advisory center, refer your Strategic Planner to the pg. X script.</a:t>
              </a:r>
              <a:endParaRPr sz="800">
                <a:solidFill>
                  <a:srgbClr val="858585"/>
                </a:solidFill>
                <a:latin typeface="Roboto"/>
                <a:ea typeface="Roboto"/>
                <a:cs typeface="Roboto"/>
                <a:sym typeface="Roboto"/>
              </a:endParaRPr>
            </a:p>
          </p:txBody>
        </p:sp>
      </p:grpSp>
      <p:grpSp>
        <p:nvGrpSpPr>
          <p:cNvPr id="431" name="Shape 431"/>
          <p:cNvGrpSpPr/>
          <p:nvPr/>
        </p:nvGrpSpPr>
        <p:grpSpPr>
          <a:xfrm>
            <a:off x="796138" y="2230425"/>
            <a:ext cx="1606073" cy="1506400"/>
            <a:chOff x="796138" y="2306625"/>
            <a:chExt cx="1606073" cy="1506400"/>
          </a:xfrm>
        </p:grpSpPr>
        <p:grpSp>
          <p:nvGrpSpPr>
            <p:cNvPr id="432" name="Shape 432"/>
            <p:cNvGrpSpPr/>
            <p:nvPr/>
          </p:nvGrpSpPr>
          <p:grpSpPr>
            <a:xfrm>
              <a:off x="796138" y="2306625"/>
              <a:ext cx="1606073" cy="297225"/>
              <a:chOff x="796138" y="2306625"/>
              <a:chExt cx="1606073" cy="297225"/>
            </a:xfrm>
          </p:grpSpPr>
          <p:sp>
            <p:nvSpPr>
              <p:cNvPr id="433" name="Shape 433"/>
              <p:cNvSpPr/>
              <p:nvPr/>
            </p:nvSpPr>
            <p:spPr>
              <a:xfrm flipH="1">
                <a:off x="796138" y="2306625"/>
                <a:ext cx="16059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434" name="Shape 434"/>
              <p:cNvSpPr/>
              <p:nvPr/>
            </p:nvSpPr>
            <p:spPr>
              <a:xfrm>
                <a:off x="796311" y="2460450"/>
                <a:ext cx="16059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5" name="Shape 435"/>
            <p:cNvSpPr txBox="1"/>
            <p:nvPr/>
          </p:nvSpPr>
          <p:spPr>
            <a:xfrm>
              <a:off x="839625" y="2618825"/>
              <a:ext cx="1484400" cy="4464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900">
                  <a:solidFill>
                    <a:srgbClr val="0C58D3"/>
                  </a:solidFill>
                  <a:latin typeface="Roboto"/>
                  <a:ea typeface="Roboto"/>
                  <a:cs typeface="Roboto"/>
                  <a:sym typeface="Roboto"/>
                </a:rPr>
                <a:t>Discuss w/ management </a:t>
              </a:r>
              <a:endParaRPr b="1" sz="900">
                <a:solidFill>
                  <a:srgbClr val="0C58D3"/>
                </a:solidFill>
                <a:latin typeface="Roboto"/>
                <a:ea typeface="Roboto"/>
                <a:cs typeface="Roboto"/>
                <a:sym typeface="Roboto"/>
              </a:endParaRPr>
            </a:p>
          </p:txBody>
        </p:sp>
        <p:sp>
          <p:nvSpPr>
            <p:cNvPr id="436" name="Shape 436"/>
            <p:cNvSpPr txBox="1"/>
            <p:nvPr/>
          </p:nvSpPr>
          <p:spPr>
            <a:xfrm>
              <a:off x="842075" y="3075625"/>
              <a:ext cx="14202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rgbClr val="0C58D3"/>
                  </a:solidFill>
                  <a:latin typeface="Roboto"/>
                  <a:ea typeface="Roboto"/>
                  <a:cs typeface="Roboto"/>
                  <a:sym typeface="Roboto"/>
                </a:rPr>
                <a:t>Have a conversation with senior management of your office and your region/complex. We want them knowing that we are taking proactive steps to grow our business — this will help in the future when asking for support and  even marketing dollars..</a:t>
              </a:r>
              <a:endParaRPr sz="800">
                <a:solidFill>
                  <a:srgbClr val="0C58D3"/>
                </a:solidFill>
                <a:latin typeface="Roboto"/>
                <a:ea typeface="Roboto"/>
                <a:cs typeface="Roboto"/>
                <a:sym typeface="Roboto"/>
              </a:endParaRPr>
            </a:p>
          </p:txBody>
        </p:sp>
      </p:grpSp>
      <p:pic>
        <p:nvPicPr>
          <p:cNvPr id="437" name="Shape 437"/>
          <p:cNvPicPr preferRelativeResize="0"/>
          <p:nvPr/>
        </p:nvPicPr>
        <p:blipFill>
          <a:blip r:embed="rId3">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2" name="Shape 3112"/>
        <p:cNvGrpSpPr/>
        <p:nvPr/>
      </p:nvGrpSpPr>
      <p:grpSpPr>
        <a:xfrm>
          <a:off x="0" y="0"/>
          <a:ext cx="0" cy="0"/>
          <a:chOff x="0" y="0"/>
          <a:chExt cx="0" cy="0"/>
        </a:xfrm>
      </p:grpSpPr>
      <p:sp>
        <p:nvSpPr>
          <p:cNvPr id="3113" name="Shape 3113"/>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The Art of the iPad Review —</a:t>
            </a:r>
            <a:endParaRPr b="1">
              <a:solidFill>
                <a:srgbClr val="0E65F0"/>
              </a:solidFill>
            </a:endParaRPr>
          </a:p>
        </p:txBody>
      </p:sp>
      <p:pic>
        <p:nvPicPr>
          <p:cNvPr id="3114" name="Shape 311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115" name="Shape 311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116" name="Shape 3116"/>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117" name="Shape 3117"/>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Best practices:</a:t>
            </a:r>
            <a:r>
              <a:rPr lang="en">
                <a:latin typeface="Roboto"/>
                <a:ea typeface="Roboto"/>
                <a:cs typeface="Roboto"/>
                <a:sym typeface="Roboto"/>
              </a:rPr>
              <a:t> </a:t>
            </a:r>
            <a:endParaRPr>
              <a:latin typeface="Roboto"/>
              <a:ea typeface="Roboto"/>
              <a:cs typeface="Roboto"/>
              <a:sym typeface="Roboto"/>
            </a:endParaRPr>
          </a:p>
          <a:p>
            <a:pPr indent="-317500" lvl="0" marL="457200" rtl="0" algn="just">
              <a:lnSpc>
                <a:spcPct val="115000"/>
              </a:lnSpc>
              <a:spcBef>
                <a:spcPts val="1600"/>
              </a:spcBef>
              <a:spcAft>
                <a:spcPts val="0"/>
              </a:spcAft>
              <a:buSzPts val="1400"/>
              <a:buFont typeface="Roboto"/>
              <a:buChar char="➔"/>
            </a:pPr>
            <a:r>
              <a:rPr lang="en">
                <a:latin typeface="Roboto"/>
                <a:ea typeface="Roboto"/>
                <a:cs typeface="Roboto"/>
                <a:sym typeface="Roboto"/>
              </a:rPr>
              <a:t>Save PDF versions of your reports...or confirm “pinch to zoom” functionality. This makes your client meetings more interactive and much easier to control the flow of information, bring crucial (often small text and figures) into greater focus,  as well as help your clients who are hard of sight.</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Have hard copies of all reports printed, but out of sight — no need to clutter the table. This makes for</a:t>
            </a:r>
            <a:r>
              <a:rPr lang="en">
                <a:latin typeface="Roboto"/>
                <a:ea typeface="Roboto"/>
                <a:cs typeface="Roboto"/>
                <a:sym typeface="Roboto"/>
              </a:rPr>
              <a:t> </a:t>
            </a:r>
            <a:r>
              <a:rPr lang="en">
                <a:latin typeface="Roboto"/>
                <a:ea typeface="Roboto"/>
                <a:cs typeface="Roboto"/>
                <a:sym typeface="Roboto"/>
              </a:rPr>
              <a:t>a highly organized presentation. Your Team Manager should have the entire room prepared including iPad and printed material. Only present the hard copies at the end of the meeting, if and only if the client requests copies for their records.</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When done properly, you should only have an iPad, water, plus a notepad and calculator on your conference table when presenting to a client. </a:t>
            </a:r>
            <a:endParaRPr>
              <a:latin typeface="Roboto"/>
              <a:ea typeface="Roboto"/>
              <a:cs typeface="Roboto"/>
              <a:sym typeface="Roboto"/>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21" name="Shape 3121"/>
        <p:cNvGrpSpPr/>
        <p:nvPr/>
      </p:nvGrpSpPr>
      <p:grpSpPr>
        <a:xfrm>
          <a:off x="0" y="0"/>
          <a:ext cx="0" cy="0"/>
          <a:chOff x="0" y="0"/>
          <a:chExt cx="0" cy="0"/>
        </a:xfrm>
      </p:grpSpPr>
      <p:sp>
        <p:nvSpPr>
          <p:cNvPr id="3122" name="Shape 3122"/>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E65F0"/>
                </a:solidFill>
              </a:rPr>
              <a:t>Team Showcase</a:t>
            </a:r>
            <a:r>
              <a:rPr b="1" lang="en" sz="3600">
                <a:solidFill>
                  <a:srgbClr val="0E65F0"/>
                </a:solidFill>
              </a:rPr>
              <a:t> —</a:t>
            </a:r>
            <a:endParaRPr b="1" sz="3600">
              <a:solidFill>
                <a:srgbClr val="0E65F0"/>
              </a:solidFill>
            </a:endParaRPr>
          </a:p>
          <a:p>
            <a:pPr indent="0" lvl="0" marL="0" rtl="0" algn="ctr">
              <a:spcBef>
                <a:spcPts val="0"/>
              </a:spcBef>
              <a:spcAft>
                <a:spcPts val="0"/>
              </a:spcAft>
              <a:buNone/>
            </a:pPr>
            <a:r>
              <a:rPr lang="en" sz="3600">
                <a:solidFill>
                  <a:srgbClr val="000000"/>
                </a:solidFill>
              </a:rPr>
              <a:t>Showcase your “best stuff”, impress your clients &amp; win more business</a:t>
            </a:r>
            <a:endParaRPr sz="3600">
              <a:solidFill>
                <a:srgbClr val="000000"/>
              </a:solidFill>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6" name="Shape 3126"/>
        <p:cNvGrpSpPr/>
        <p:nvPr/>
      </p:nvGrpSpPr>
      <p:grpSpPr>
        <a:xfrm>
          <a:off x="0" y="0"/>
          <a:ext cx="0" cy="0"/>
          <a:chOff x="0" y="0"/>
          <a:chExt cx="0" cy="0"/>
        </a:xfrm>
      </p:grpSpPr>
      <p:sp>
        <p:nvSpPr>
          <p:cNvPr id="3127" name="Shape 3127"/>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Team Showcase</a:t>
            </a:r>
            <a:endParaRPr b="1">
              <a:solidFill>
                <a:srgbClr val="0E65F0"/>
              </a:solidFill>
            </a:endParaRPr>
          </a:p>
        </p:txBody>
      </p:sp>
      <p:pic>
        <p:nvPicPr>
          <p:cNvPr id="3128" name="Shape 312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129" name="Shape 312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130" name="Shape 3130"/>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131" name="Shape 3131"/>
          <p:cNvSpPr txBox="1"/>
          <p:nvPr/>
        </p:nvSpPr>
        <p:spPr>
          <a:xfrm>
            <a:off x="451100" y="11196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Recommendations: </a:t>
            </a:r>
            <a:endParaRPr>
              <a:latin typeface="Roboto"/>
              <a:ea typeface="Roboto"/>
              <a:cs typeface="Roboto"/>
              <a:sym typeface="Roboto"/>
            </a:endParaRPr>
          </a:p>
          <a:p>
            <a:pPr indent="-317500" lvl="0" marL="457200" rtl="0" algn="just">
              <a:lnSpc>
                <a:spcPct val="115000"/>
              </a:lnSpc>
              <a:spcBef>
                <a:spcPts val="1000"/>
              </a:spcBef>
              <a:spcAft>
                <a:spcPts val="0"/>
              </a:spcAft>
              <a:buSzPts val="1400"/>
              <a:buFont typeface="Roboto"/>
              <a:buChar char="➔"/>
            </a:pPr>
            <a:r>
              <a:rPr lang="en">
                <a:latin typeface="Roboto"/>
                <a:ea typeface="Roboto"/>
                <a:cs typeface="Roboto"/>
                <a:sym typeface="Roboto"/>
              </a:rPr>
              <a:t>Be mindful of the room that you choose — we want intimate and impressive, never packed too tight. Bigger teams should be mindful to choose an appropriate-sized room. I usually recommend a mid-sized conference room with a big-screen, wall-mounted TV. Have your Team Manager present and operating the iPad to move the meeting along.</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Go through the entire planning process the same way you would with a client — this becomes your “discovery session” and your prospecting process. From the Client Interview onward, you are demonstrating what they will experience as a client.</a:t>
            </a:r>
            <a:endParaRPr>
              <a:latin typeface="Roboto"/>
              <a:ea typeface="Roboto"/>
              <a:cs typeface="Roboto"/>
              <a:sym typeface="Roboto"/>
            </a:endParaRPr>
          </a:p>
          <a:p>
            <a:pPr indent="0" lvl="0" marL="0" rtl="0" algn="just">
              <a:lnSpc>
                <a:spcPct val="115000"/>
              </a:lnSpc>
              <a:spcBef>
                <a:spcPts val="1600"/>
              </a:spcBef>
              <a:spcAft>
                <a:spcPts val="0"/>
              </a:spcAft>
              <a:buNone/>
            </a:pPr>
            <a:r>
              <a:rPr b="1" lang="en">
                <a:latin typeface="Roboto"/>
                <a:ea typeface="Roboto"/>
                <a:cs typeface="Roboto"/>
                <a:sym typeface="Roboto"/>
              </a:rPr>
              <a:t>Benefits:</a:t>
            </a:r>
            <a:endParaRPr b="1">
              <a:latin typeface="Roboto"/>
              <a:ea typeface="Roboto"/>
              <a:cs typeface="Roboto"/>
              <a:sym typeface="Roboto"/>
            </a:endParaRPr>
          </a:p>
          <a:p>
            <a:pPr indent="-317500" lvl="0" marL="457200" rtl="0" algn="just">
              <a:lnSpc>
                <a:spcPct val="115000"/>
              </a:lnSpc>
              <a:spcBef>
                <a:spcPts val="1000"/>
              </a:spcBef>
              <a:spcAft>
                <a:spcPts val="0"/>
              </a:spcAft>
              <a:buSzPts val="1400"/>
              <a:buFont typeface="Roboto"/>
              <a:buChar char="➔"/>
            </a:pPr>
            <a:r>
              <a:rPr lang="en">
                <a:latin typeface="Roboto"/>
                <a:ea typeface="Roboto"/>
                <a:cs typeface="Roboto"/>
                <a:sym typeface="Roboto"/>
              </a:rPr>
              <a:t>Showcase your team-based approach and how the client would benefit from the support of a wealth management team with specialized roles</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Demonstrate the power of the planning process</a:t>
            </a:r>
            <a:endParaRPr>
              <a:latin typeface="Roboto"/>
              <a:ea typeface="Roboto"/>
              <a:cs typeface="Roboto"/>
              <a:sym typeface="Roboto"/>
            </a:endParaRPr>
          </a:p>
          <a:p>
            <a:pPr indent="0" lvl="0" marL="0" rtl="0" algn="just">
              <a:lnSpc>
                <a:spcPct val="115000"/>
              </a:lnSpc>
              <a:spcBef>
                <a:spcPts val="1600"/>
              </a:spcBef>
              <a:spcAft>
                <a:spcPts val="1600"/>
              </a:spcAft>
              <a:buNone/>
            </a:pPr>
            <a:r>
              <a:t/>
            </a:r>
            <a:endParaRPr b="1">
              <a:latin typeface="Roboto"/>
              <a:ea typeface="Roboto"/>
              <a:cs typeface="Roboto"/>
              <a:sym typeface="Roboto"/>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5" name="Shape 3135"/>
        <p:cNvGrpSpPr/>
        <p:nvPr/>
      </p:nvGrpSpPr>
      <p:grpSpPr>
        <a:xfrm>
          <a:off x="0" y="0"/>
          <a:ext cx="0" cy="0"/>
          <a:chOff x="0" y="0"/>
          <a:chExt cx="0" cy="0"/>
        </a:xfrm>
      </p:grpSpPr>
      <p:sp>
        <p:nvSpPr>
          <p:cNvPr id="3136" name="Shape 3136"/>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Team Showcase</a:t>
            </a:r>
            <a:endParaRPr b="1">
              <a:solidFill>
                <a:srgbClr val="0E65F0"/>
              </a:solidFill>
            </a:endParaRPr>
          </a:p>
        </p:txBody>
      </p:sp>
      <p:pic>
        <p:nvPicPr>
          <p:cNvPr id="3137" name="Shape 313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138" name="Shape 313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139" name="Shape 3139"/>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140" name="Shape 3140"/>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Roboto"/>
                <a:ea typeface="Roboto"/>
                <a:cs typeface="Roboto"/>
                <a:sym typeface="Roboto"/>
              </a:rPr>
              <a:t>Closing the meeting: </a:t>
            </a:r>
            <a:r>
              <a:rPr lang="en">
                <a:latin typeface="Roboto"/>
                <a:ea typeface="Roboto"/>
                <a:cs typeface="Roboto"/>
                <a:sym typeface="Roboto"/>
              </a:rPr>
              <a:t>Closing this meeting and inviting the qualified prospects to become clients can go one of two ways and it is up to your personal style. Some million dollar producers I know will intentionally encourage the client to take a few days to make the decision of transferring accounts with something like this…</a:t>
            </a:r>
            <a:endParaRPr>
              <a:latin typeface="Roboto"/>
              <a:ea typeface="Roboto"/>
              <a:cs typeface="Roboto"/>
              <a:sym typeface="Roboto"/>
            </a:endParaRPr>
          </a:p>
          <a:p>
            <a:pPr indent="0" lvl="0" marL="0" rtl="0" algn="just">
              <a:lnSpc>
                <a:spcPct val="115000"/>
              </a:lnSpc>
              <a:spcBef>
                <a:spcPts val="1600"/>
              </a:spcBef>
              <a:spcAft>
                <a:spcPts val="0"/>
              </a:spcAft>
              <a:buNone/>
            </a:pPr>
            <a:r>
              <a:rPr b="1" lang="en">
                <a:highlight>
                  <a:srgbClr val="FFE599"/>
                </a:highlight>
                <a:latin typeface="Roboto"/>
                <a:ea typeface="Roboto"/>
                <a:cs typeface="Roboto"/>
                <a:sym typeface="Roboto"/>
              </a:rPr>
              <a:t>[Script]:</a:t>
            </a:r>
            <a:r>
              <a:rPr lang="en">
                <a:highlight>
                  <a:srgbClr val="FFE599"/>
                </a:highlight>
                <a:latin typeface="Roboto"/>
                <a:ea typeface="Roboto"/>
                <a:cs typeface="Roboto"/>
                <a:sym typeface="Roboto"/>
              </a:rPr>
              <a:t> “...if this is something you want assistance with, we would love to call you clients...that decision doesn’t have to be made today...in fact, it’s best that it isn’t...entrusting your wealth with a team is an important decision and we want you to feel completely confident and happy with the decision you make, so take some time, talk about it with your family, and if you think we can provide value and help you, just call in and we will give you the next steps on how to begin the process of transferring your accounts.”</a:t>
            </a:r>
            <a:endParaRPr>
              <a:highlight>
                <a:srgbClr val="FFE599"/>
              </a:highlight>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(continued next page)</a:t>
            </a:r>
            <a:endParaRPr>
              <a:latin typeface="Roboto"/>
              <a:ea typeface="Roboto"/>
              <a:cs typeface="Roboto"/>
              <a:sym typeface="Roboto"/>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4" name="Shape 3144"/>
        <p:cNvGrpSpPr/>
        <p:nvPr/>
      </p:nvGrpSpPr>
      <p:grpSpPr>
        <a:xfrm>
          <a:off x="0" y="0"/>
          <a:ext cx="0" cy="0"/>
          <a:chOff x="0" y="0"/>
          <a:chExt cx="0" cy="0"/>
        </a:xfrm>
      </p:grpSpPr>
      <p:sp>
        <p:nvSpPr>
          <p:cNvPr id="3145" name="Shape 3145"/>
          <p:cNvSpPr txBox="1"/>
          <p:nvPr>
            <p:ph type="title"/>
          </p:nvPr>
        </p:nvSpPr>
        <p:spPr>
          <a:xfrm>
            <a:off x="451100" y="500700"/>
            <a:ext cx="7943100" cy="4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E65F0"/>
                </a:solidFill>
              </a:rPr>
              <a:t>Team Showcase</a:t>
            </a:r>
            <a:endParaRPr b="1">
              <a:solidFill>
                <a:srgbClr val="0E65F0"/>
              </a:solidFill>
            </a:endParaRPr>
          </a:p>
        </p:txBody>
      </p:sp>
      <p:pic>
        <p:nvPicPr>
          <p:cNvPr id="3146" name="Shape 314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3147" name="Shape 314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3148" name="Shape 3148"/>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3149" name="Shape 3149"/>
          <p:cNvSpPr txBox="1"/>
          <p:nvPr/>
        </p:nvSpPr>
        <p:spPr>
          <a:xfrm>
            <a:off x="451100" y="1195800"/>
            <a:ext cx="8202600" cy="32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Roboto"/>
                <a:ea typeface="Roboto"/>
                <a:cs typeface="Roboto"/>
                <a:sym typeface="Roboto"/>
              </a:rPr>
              <a:t>I favor a more direct close and find after a Team Showcase meeting, most qualified prospects are already asking hypotheticals of “OK — how do I get the ball rolling”. You can get ahead of this and simply provide them that answer and “assume the close”:</a:t>
            </a:r>
            <a:endParaRPr>
              <a:latin typeface="Roboto"/>
              <a:ea typeface="Roboto"/>
              <a:cs typeface="Roboto"/>
              <a:sym typeface="Roboto"/>
            </a:endParaRPr>
          </a:p>
          <a:p>
            <a:pPr indent="0" lvl="0" marL="0" rtl="0" algn="just">
              <a:lnSpc>
                <a:spcPct val="115000"/>
              </a:lnSpc>
              <a:spcBef>
                <a:spcPts val="1600"/>
              </a:spcBef>
              <a:spcAft>
                <a:spcPts val="0"/>
              </a:spcAft>
              <a:buNone/>
            </a:pPr>
            <a:r>
              <a:rPr b="1" lang="en">
                <a:highlight>
                  <a:srgbClr val="FFE599"/>
                </a:highlight>
                <a:latin typeface="Roboto"/>
                <a:ea typeface="Roboto"/>
                <a:cs typeface="Roboto"/>
                <a:sym typeface="Roboto"/>
              </a:rPr>
              <a:t>[Script]:</a:t>
            </a:r>
            <a:r>
              <a:rPr lang="en">
                <a:highlight>
                  <a:srgbClr val="FFE599"/>
                </a:highlight>
                <a:latin typeface="Roboto"/>
                <a:ea typeface="Roboto"/>
                <a:cs typeface="Roboto"/>
                <a:sym typeface="Roboto"/>
              </a:rPr>
              <a:t> “Now if you decide that you want our team to manage these investments for you, the process is very simple and straightforward, you will sign some paperwork and our &lt;&lt;Client Associate Name&gt;&gt; will begin transferring in the accounts for you — there is no cost to doing this. We would really love to have you/your family as clients...you would be a perfect fit.”</a:t>
            </a:r>
            <a:endParaRPr>
              <a:highlight>
                <a:srgbClr val="FFE599"/>
              </a:highlight>
              <a:latin typeface="Roboto"/>
              <a:ea typeface="Roboto"/>
              <a:cs typeface="Roboto"/>
              <a:sym typeface="Roboto"/>
            </a:endParaRPr>
          </a:p>
          <a:p>
            <a:pPr indent="0" lvl="0" marL="0" rtl="0" algn="just">
              <a:lnSpc>
                <a:spcPct val="115000"/>
              </a:lnSpc>
              <a:spcBef>
                <a:spcPts val="1600"/>
              </a:spcBef>
              <a:spcAft>
                <a:spcPts val="1600"/>
              </a:spcAft>
              <a:buNone/>
            </a:pPr>
            <a:r>
              <a:rPr lang="en">
                <a:latin typeface="Roboto"/>
                <a:ea typeface="Roboto"/>
                <a:cs typeface="Roboto"/>
                <a:sym typeface="Roboto"/>
              </a:rPr>
              <a:t>At this point you can allow them to respond with “sounds great, let’s start now” and at that point you will present the transfer paperwork with “sign here” stickers that you have already prepared.</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1C4"/>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607025" y="1541105"/>
            <a:ext cx="82221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Action 3 —</a:t>
            </a:r>
            <a:endParaRPr b="1"/>
          </a:p>
          <a:p>
            <a:pPr indent="0" lvl="0" marL="0" rtl="0" algn="ctr">
              <a:spcBef>
                <a:spcPts val="0"/>
              </a:spcBef>
              <a:spcAft>
                <a:spcPts val="0"/>
              </a:spcAft>
              <a:buNone/>
            </a:pPr>
            <a:r>
              <a:rPr lang="en"/>
              <a:t>Expand the team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6" name="Shape 446"/>
        <p:cNvGrpSpPr/>
        <p:nvPr/>
      </p:nvGrpSpPr>
      <p:grpSpPr>
        <a:xfrm>
          <a:off x="0" y="0"/>
          <a:ext cx="0" cy="0"/>
          <a:chOff x="0" y="0"/>
          <a:chExt cx="0" cy="0"/>
        </a:xfrm>
      </p:grpSpPr>
      <p:sp>
        <p:nvSpPr>
          <p:cNvPr id="447" name="Shape 447"/>
          <p:cNvSpPr txBox="1"/>
          <p:nvPr>
            <p:ph type="title"/>
          </p:nvPr>
        </p:nvSpPr>
        <p:spPr>
          <a:xfrm>
            <a:off x="389600" y="457200"/>
            <a:ext cx="8318100" cy="4424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D5DDF"/>
                </a:solidFill>
              </a:rPr>
              <a:t>Guiding Principles —</a:t>
            </a:r>
            <a:endParaRPr b="1" sz="2800">
              <a:solidFill>
                <a:srgbClr val="0D5DDF"/>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2200">
                <a:solidFill>
                  <a:srgbClr val="000000"/>
                </a:solidFill>
                <a:highlight>
                  <a:srgbClr val="FFE599"/>
                </a:highlight>
              </a:rPr>
              <a:t>Hyperfocus:</a:t>
            </a:r>
            <a:r>
              <a:rPr b="1" lang="en" sz="2200">
                <a:solidFill>
                  <a:srgbClr val="000000"/>
                </a:solidFill>
              </a:rPr>
              <a:t> </a:t>
            </a:r>
            <a:r>
              <a:rPr lang="en" sz="2200">
                <a:solidFill>
                  <a:srgbClr val="000000"/>
                </a:solidFill>
              </a:rPr>
              <a:t>Team members only flourish when they clearly grasp and feel in control of their primary tasks and expectations. </a:t>
            </a:r>
            <a:endParaRPr i="1" sz="2200">
              <a:solidFill>
                <a:srgbClr val="000000"/>
              </a:solidFill>
            </a:endParaRPr>
          </a:p>
          <a:p>
            <a:pPr indent="0" lvl="0" marL="0" rtl="0">
              <a:spcBef>
                <a:spcPts val="0"/>
              </a:spcBef>
              <a:spcAft>
                <a:spcPts val="0"/>
              </a:spcAft>
              <a:buNone/>
            </a:pPr>
            <a:r>
              <a:t/>
            </a:r>
            <a:endParaRPr sz="2200">
              <a:solidFill>
                <a:srgbClr val="000000"/>
              </a:solidFill>
            </a:endParaRPr>
          </a:p>
          <a:p>
            <a:pPr indent="0" lvl="0" marL="0" rtl="0">
              <a:spcBef>
                <a:spcPts val="0"/>
              </a:spcBef>
              <a:spcAft>
                <a:spcPts val="0"/>
              </a:spcAft>
              <a:buNone/>
            </a:pPr>
            <a:r>
              <a:rPr b="1" lang="en" sz="2200">
                <a:solidFill>
                  <a:srgbClr val="000000"/>
                </a:solidFill>
                <a:highlight>
                  <a:srgbClr val="FFE599"/>
                </a:highlight>
              </a:rPr>
              <a:t>Health &amp; Wellness:</a:t>
            </a:r>
            <a:r>
              <a:rPr lang="en" sz="2200">
                <a:solidFill>
                  <a:srgbClr val="000000"/>
                </a:solidFill>
              </a:rPr>
              <a:t> We want to position our team for success. We align their unique talents and incentivize performance. Our focus is to treat team members as people first while fostering idea sharing &amp; openness.</a:t>
            </a:r>
            <a:endParaRPr b="1" sz="2200">
              <a:solidFill>
                <a:srgbClr val="0D5DDF"/>
              </a:solidFill>
            </a:endParaRPr>
          </a:p>
        </p:txBody>
      </p:sp>
      <p:pic>
        <p:nvPicPr>
          <p:cNvPr id="448" name="Shape 448"/>
          <p:cNvPicPr preferRelativeResize="0"/>
          <p:nvPr/>
        </p:nvPicPr>
        <p:blipFill>
          <a:blip r:embed="rId3">
            <a:alphaModFix amt="5000"/>
          </a:blip>
          <a:stretch>
            <a:fillRect/>
          </a:stretch>
        </p:blipFill>
        <p:spPr>
          <a:xfrm>
            <a:off x="0" y="0"/>
            <a:ext cx="1420100" cy="1457326"/>
          </a:xfrm>
          <a:prstGeom prst="rect">
            <a:avLst/>
          </a:prstGeom>
          <a:noFill/>
          <a:ln>
            <a:noFill/>
          </a:ln>
        </p:spPr>
      </p:pic>
      <p:pic>
        <p:nvPicPr>
          <p:cNvPr id="449" name="Shape 449"/>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3" name="Shape 453"/>
        <p:cNvGrpSpPr/>
        <p:nvPr/>
      </p:nvGrpSpPr>
      <p:grpSpPr>
        <a:xfrm>
          <a:off x="0" y="0"/>
          <a:ext cx="0" cy="0"/>
          <a:chOff x="0" y="0"/>
          <a:chExt cx="0" cy="0"/>
        </a:xfrm>
      </p:grpSpPr>
      <p:sp>
        <p:nvSpPr>
          <p:cNvPr id="454" name="Shape 454"/>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1 —</a:t>
            </a:r>
            <a:endParaRPr b="1" sz="3600">
              <a:solidFill>
                <a:srgbClr val="0D5DDF"/>
              </a:solidFill>
            </a:endParaRPr>
          </a:p>
          <a:p>
            <a:pPr indent="0" lvl="0" marL="0" rtl="0" algn="ctr">
              <a:spcBef>
                <a:spcPts val="1000"/>
              </a:spcBef>
              <a:spcAft>
                <a:spcPts val="0"/>
              </a:spcAft>
              <a:buNone/>
            </a:pPr>
            <a:r>
              <a:rPr lang="en" sz="3600">
                <a:solidFill>
                  <a:srgbClr val="000000"/>
                </a:solidFill>
              </a:rPr>
              <a:t>Understand team overview</a:t>
            </a:r>
            <a:endParaRPr sz="3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8" name="Shape 458"/>
        <p:cNvGrpSpPr/>
        <p:nvPr/>
      </p:nvGrpSpPr>
      <p:grpSpPr>
        <a:xfrm>
          <a:off x="0" y="0"/>
          <a:ext cx="0" cy="0"/>
          <a:chOff x="0" y="0"/>
          <a:chExt cx="0" cy="0"/>
        </a:xfrm>
      </p:grpSpPr>
      <p:grpSp>
        <p:nvGrpSpPr>
          <p:cNvPr id="459" name="Shape 459"/>
          <p:cNvGrpSpPr/>
          <p:nvPr/>
        </p:nvGrpSpPr>
        <p:grpSpPr>
          <a:xfrm>
            <a:off x="5263825" y="823823"/>
            <a:ext cx="2740225" cy="2232050"/>
            <a:chOff x="6254425" y="1662023"/>
            <a:chExt cx="2740225" cy="2232050"/>
          </a:xfrm>
        </p:grpSpPr>
        <p:sp>
          <p:nvSpPr>
            <p:cNvPr id="460" name="Shape 460"/>
            <p:cNvSpPr/>
            <p:nvPr/>
          </p:nvSpPr>
          <p:spPr>
            <a:xfrm rot="2700000">
              <a:off x="7067874" y="1468482"/>
              <a:ext cx="489601" cy="2503582"/>
            </a:xfrm>
            <a:prstGeom prst="roundRect">
              <a:avLst>
                <a:gd fmla="val 50000" name="adj"/>
              </a:avLst>
            </a:prstGeom>
            <a:solidFill>
              <a:srgbClr val="6AA84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4</a:t>
              </a:r>
              <a:endParaRPr b="1" sz="900">
                <a:solidFill>
                  <a:srgbClr val="434343"/>
                </a:solidFill>
                <a:latin typeface="Roboto"/>
                <a:ea typeface="Roboto"/>
                <a:cs typeface="Roboto"/>
                <a:sym typeface="Roboto"/>
              </a:endParaRPr>
            </a:p>
          </p:txBody>
        </p:sp>
        <p:sp>
          <p:nvSpPr>
            <p:cNvPr id="462" name="Shape 462"/>
            <p:cNvSpPr txBox="1"/>
            <p:nvPr/>
          </p:nvSpPr>
          <p:spPr>
            <a:xfrm rot="-2700000">
              <a:off x="6511522" y="2624850"/>
              <a:ext cx="1451407"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sp>
          <p:nvSpPr>
            <p:cNvPr id="463" name="Shape 463"/>
            <p:cNvSpPr txBox="1"/>
            <p:nvPr/>
          </p:nvSpPr>
          <p:spPr>
            <a:xfrm rot="-2700000">
              <a:off x="6576324" y="2579469"/>
              <a:ext cx="2649953"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SalesForce Tasking  &amp; WebEx Scheduling</a:t>
              </a:r>
              <a:endParaRPr b="1" sz="1000">
                <a:latin typeface="Roboto"/>
                <a:ea typeface="Roboto"/>
                <a:cs typeface="Roboto"/>
                <a:sym typeface="Roboto"/>
              </a:endParaRPr>
            </a:p>
          </p:txBody>
        </p:sp>
      </p:grpSp>
      <p:grpSp>
        <p:nvGrpSpPr>
          <p:cNvPr id="464" name="Shape 464"/>
          <p:cNvGrpSpPr/>
          <p:nvPr/>
        </p:nvGrpSpPr>
        <p:grpSpPr>
          <a:xfrm>
            <a:off x="3923175" y="825000"/>
            <a:ext cx="2689175" cy="2230873"/>
            <a:chOff x="4761375" y="1663200"/>
            <a:chExt cx="2689175" cy="2230873"/>
          </a:xfrm>
        </p:grpSpPr>
        <p:sp>
          <p:nvSpPr>
            <p:cNvPr id="465" name="Shape 465"/>
            <p:cNvSpPr/>
            <p:nvPr/>
          </p:nvSpPr>
          <p:spPr>
            <a:xfrm rot="2700000">
              <a:off x="5574225" y="1469907"/>
              <a:ext cx="489601" cy="2501885"/>
            </a:xfrm>
            <a:prstGeom prst="roundRect">
              <a:avLst>
                <a:gd fmla="val 50000" name="adj"/>
              </a:avLst>
            </a:prstGeom>
            <a:solidFill>
              <a:srgbClr val="3876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3</a:t>
              </a:r>
              <a:endParaRPr b="1" sz="900">
                <a:solidFill>
                  <a:srgbClr val="434343"/>
                </a:solidFill>
                <a:latin typeface="Roboto"/>
                <a:ea typeface="Roboto"/>
                <a:cs typeface="Roboto"/>
                <a:sym typeface="Roboto"/>
              </a:endParaRPr>
            </a:p>
          </p:txBody>
        </p:sp>
        <p:sp>
          <p:nvSpPr>
            <p:cNvPr id="467" name="Shape 467"/>
            <p:cNvSpPr txBox="1"/>
            <p:nvPr/>
          </p:nvSpPr>
          <p:spPr>
            <a:xfrm rot="-2700000">
              <a:off x="5003601" y="2561548"/>
              <a:ext cx="1630447"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Strategic Planner</a:t>
              </a:r>
              <a:endParaRPr b="1" sz="1200">
                <a:solidFill>
                  <a:srgbClr val="FFFFFF"/>
                </a:solidFill>
                <a:latin typeface="Roboto"/>
                <a:ea typeface="Roboto"/>
                <a:cs typeface="Roboto"/>
                <a:sym typeface="Roboto"/>
              </a:endParaRPr>
            </a:p>
          </p:txBody>
        </p:sp>
        <p:sp>
          <p:nvSpPr>
            <p:cNvPr id="468" name="Shape 468"/>
            <p:cNvSpPr txBox="1"/>
            <p:nvPr/>
          </p:nvSpPr>
          <p:spPr>
            <a:xfrm rot="-2700000">
              <a:off x="5093786" y="2604969"/>
              <a:ext cx="2577828"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Client Interviews &amp; Live What-If Modeling</a:t>
              </a:r>
              <a:endParaRPr b="1" sz="1000">
                <a:latin typeface="Roboto"/>
                <a:ea typeface="Roboto"/>
                <a:cs typeface="Roboto"/>
                <a:sym typeface="Roboto"/>
              </a:endParaRPr>
            </a:p>
          </p:txBody>
        </p:sp>
      </p:grpSp>
      <p:grpSp>
        <p:nvGrpSpPr>
          <p:cNvPr id="469" name="Shape 469"/>
          <p:cNvGrpSpPr/>
          <p:nvPr/>
        </p:nvGrpSpPr>
        <p:grpSpPr>
          <a:xfrm>
            <a:off x="361300" y="827226"/>
            <a:ext cx="2451981" cy="2152439"/>
            <a:chOff x="285100" y="1665426"/>
            <a:chExt cx="2451981" cy="2152439"/>
          </a:xfrm>
        </p:grpSpPr>
        <p:sp>
          <p:nvSpPr>
            <p:cNvPr id="470" name="Shape 470"/>
            <p:cNvSpPr/>
            <p:nvPr/>
          </p:nvSpPr>
          <p:spPr>
            <a:xfrm rot="2700000">
              <a:off x="1096750" y="1472630"/>
              <a:ext cx="489601" cy="2498491"/>
            </a:xfrm>
            <a:prstGeom prst="roundRect">
              <a:avLst>
                <a:gd fmla="val 50000" name="adj"/>
              </a:avLst>
            </a:prstGeom>
            <a:solidFill>
              <a:srgbClr val="1155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1</a:t>
              </a:r>
              <a:endParaRPr b="1" sz="900">
                <a:solidFill>
                  <a:srgbClr val="434343"/>
                </a:solidFill>
                <a:latin typeface="Roboto"/>
                <a:ea typeface="Roboto"/>
                <a:cs typeface="Roboto"/>
                <a:sym typeface="Roboto"/>
              </a:endParaRPr>
            </a:p>
          </p:txBody>
        </p:sp>
        <p:sp>
          <p:nvSpPr>
            <p:cNvPr id="472" name="Shape 472"/>
            <p:cNvSpPr txBox="1"/>
            <p:nvPr/>
          </p:nvSpPr>
          <p:spPr>
            <a:xfrm rot="-2700000">
              <a:off x="545043" y="2616150"/>
              <a:ext cx="147601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sp>
          <p:nvSpPr>
            <p:cNvPr id="473" name="Shape 473"/>
            <p:cNvSpPr txBox="1"/>
            <p:nvPr/>
          </p:nvSpPr>
          <p:spPr>
            <a:xfrm rot="-2700000">
              <a:off x="666401" y="2647261"/>
              <a:ext cx="2242660"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WebEx Annual Reviews &amp; Platinum Relationships</a:t>
              </a:r>
              <a:endParaRPr b="1" sz="1000">
                <a:latin typeface="Roboto"/>
                <a:ea typeface="Roboto"/>
                <a:cs typeface="Roboto"/>
                <a:sym typeface="Roboto"/>
              </a:endParaRPr>
            </a:p>
          </p:txBody>
        </p:sp>
      </p:grpSp>
      <p:grpSp>
        <p:nvGrpSpPr>
          <p:cNvPr id="474" name="Shape 474"/>
          <p:cNvGrpSpPr/>
          <p:nvPr/>
        </p:nvGrpSpPr>
        <p:grpSpPr>
          <a:xfrm>
            <a:off x="6635452" y="832775"/>
            <a:ext cx="2452187" cy="2223090"/>
            <a:chOff x="6254452" y="1670975"/>
            <a:chExt cx="2452187" cy="2223090"/>
          </a:xfrm>
        </p:grpSpPr>
        <p:sp>
          <p:nvSpPr>
            <p:cNvPr id="475" name="Shape 475"/>
            <p:cNvSpPr/>
            <p:nvPr/>
          </p:nvSpPr>
          <p:spPr>
            <a:xfrm rot="2700000">
              <a:off x="7063401" y="1479297"/>
              <a:ext cx="489601" cy="2490854"/>
            </a:xfrm>
            <a:prstGeom prst="roundRect">
              <a:avLst>
                <a:gd fmla="val 50000" name="adj"/>
              </a:avLst>
            </a:prstGeom>
            <a:solidFill>
              <a:srgbClr val="674EA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5</a:t>
              </a:r>
              <a:endParaRPr b="1" sz="900">
                <a:solidFill>
                  <a:srgbClr val="434343"/>
                </a:solidFill>
                <a:latin typeface="Roboto"/>
                <a:ea typeface="Roboto"/>
                <a:cs typeface="Roboto"/>
                <a:sym typeface="Roboto"/>
              </a:endParaRPr>
            </a:p>
          </p:txBody>
        </p:sp>
        <p:sp>
          <p:nvSpPr>
            <p:cNvPr id="477" name="Shape 477"/>
            <p:cNvSpPr txBox="1"/>
            <p:nvPr/>
          </p:nvSpPr>
          <p:spPr>
            <a:xfrm rot="-2700000">
              <a:off x="6483873" y="2558099"/>
              <a:ext cx="16402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Client Associate</a:t>
              </a:r>
              <a:endParaRPr b="1" sz="1200">
                <a:solidFill>
                  <a:srgbClr val="FFFFFF"/>
                </a:solidFill>
                <a:latin typeface="Roboto"/>
                <a:ea typeface="Roboto"/>
                <a:cs typeface="Roboto"/>
                <a:sym typeface="Roboto"/>
              </a:endParaRPr>
            </a:p>
          </p:txBody>
        </p:sp>
        <p:sp>
          <p:nvSpPr>
            <p:cNvPr id="478" name="Shape 478"/>
            <p:cNvSpPr txBox="1"/>
            <p:nvPr/>
          </p:nvSpPr>
          <p:spPr>
            <a:xfrm rot="-2700000">
              <a:off x="6635958" y="2723461"/>
              <a:ext cx="2242660"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Personalized, Proactive Experience</a:t>
              </a:r>
              <a:endParaRPr b="1" sz="1000">
                <a:latin typeface="Roboto"/>
                <a:ea typeface="Roboto"/>
                <a:cs typeface="Roboto"/>
                <a:sym typeface="Roboto"/>
              </a:endParaRPr>
            </a:p>
          </p:txBody>
        </p:sp>
      </p:grpSp>
      <p:cxnSp>
        <p:nvCxnSpPr>
          <p:cNvPr id="479" name="Shape 479"/>
          <p:cNvCxnSpPr/>
          <p:nvPr/>
        </p:nvCxnSpPr>
        <p:spPr>
          <a:xfrm>
            <a:off x="2389400" y="1804600"/>
            <a:ext cx="696600" cy="0"/>
          </a:xfrm>
          <a:prstGeom prst="straightConnector1">
            <a:avLst/>
          </a:prstGeom>
          <a:noFill/>
          <a:ln cap="flat" cmpd="sng" w="9525">
            <a:solidFill>
              <a:srgbClr val="000000"/>
            </a:solidFill>
            <a:prstDash val="solid"/>
            <a:round/>
            <a:headEnd len="med" w="med" type="none"/>
            <a:tailEnd len="lg" w="lg" type="oval"/>
          </a:ln>
        </p:spPr>
      </p:cxnSp>
      <p:cxnSp>
        <p:nvCxnSpPr>
          <p:cNvPr id="480" name="Shape 480"/>
          <p:cNvCxnSpPr/>
          <p:nvPr/>
        </p:nvCxnSpPr>
        <p:spPr>
          <a:xfrm>
            <a:off x="1135921" y="3415150"/>
            <a:ext cx="1321500" cy="13800"/>
          </a:xfrm>
          <a:prstGeom prst="straightConnector1">
            <a:avLst/>
          </a:prstGeom>
          <a:noFill/>
          <a:ln cap="flat" cmpd="sng" w="9525">
            <a:solidFill>
              <a:srgbClr val="000000"/>
            </a:solidFill>
            <a:prstDash val="solid"/>
            <a:round/>
            <a:headEnd len="med" w="med" type="none"/>
            <a:tailEnd len="lg" w="lg" type="oval"/>
          </a:ln>
        </p:spPr>
      </p:cxnSp>
      <p:pic>
        <p:nvPicPr>
          <p:cNvPr id="481" name="Shape 48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482" name="Shape 48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483" name="Shape 483"/>
          <p:cNvGrpSpPr/>
          <p:nvPr/>
        </p:nvGrpSpPr>
        <p:grpSpPr>
          <a:xfrm>
            <a:off x="2627826" y="834500"/>
            <a:ext cx="2689124" cy="2145173"/>
            <a:chOff x="4761426" y="1672700"/>
            <a:chExt cx="2689124" cy="2145173"/>
          </a:xfrm>
        </p:grpSpPr>
        <p:sp>
          <p:nvSpPr>
            <p:cNvPr id="484" name="Shape 484"/>
            <p:cNvSpPr/>
            <p:nvPr/>
          </p:nvSpPr>
          <p:spPr>
            <a:xfrm rot="2700000">
              <a:off x="5569476" y="1481395"/>
              <a:ext cx="489601" cy="2488309"/>
            </a:xfrm>
            <a:prstGeom prst="roundRect">
              <a:avLst>
                <a:gd fmla="val 50000" name="adj"/>
              </a:avLst>
            </a:prstGeom>
            <a:solidFill>
              <a:srgbClr val="741B4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2</a:t>
              </a:r>
              <a:endParaRPr b="1" sz="900">
                <a:solidFill>
                  <a:srgbClr val="434343"/>
                </a:solidFill>
                <a:latin typeface="Roboto"/>
                <a:ea typeface="Roboto"/>
                <a:cs typeface="Roboto"/>
                <a:sym typeface="Roboto"/>
              </a:endParaRPr>
            </a:p>
          </p:txBody>
        </p:sp>
        <p:sp>
          <p:nvSpPr>
            <p:cNvPr id="486" name="Shape 486"/>
            <p:cNvSpPr txBox="1"/>
            <p:nvPr/>
          </p:nvSpPr>
          <p:spPr>
            <a:xfrm rot="-2700000">
              <a:off x="4991113" y="2531398"/>
              <a:ext cx="1715724"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Portfolio Manager</a:t>
              </a:r>
              <a:endParaRPr b="1" sz="1200">
                <a:solidFill>
                  <a:srgbClr val="FFFFFF"/>
                </a:solidFill>
                <a:latin typeface="Roboto"/>
                <a:ea typeface="Roboto"/>
                <a:cs typeface="Roboto"/>
                <a:sym typeface="Roboto"/>
              </a:endParaRPr>
            </a:p>
          </p:txBody>
        </p:sp>
        <p:sp>
          <p:nvSpPr>
            <p:cNvPr id="487" name="Shape 487"/>
            <p:cNvSpPr txBox="1"/>
            <p:nvPr/>
          </p:nvSpPr>
          <p:spPr>
            <a:xfrm rot="-2700000">
              <a:off x="5093786" y="2528769"/>
              <a:ext cx="2577828"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Delegated Investment Due Diligence &amp; Reporting</a:t>
              </a:r>
              <a:endParaRPr b="1" sz="1000">
                <a:latin typeface="Roboto"/>
                <a:ea typeface="Roboto"/>
                <a:cs typeface="Roboto"/>
                <a:sym typeface="Roboto"/>
              </a:endParaRPr>
            </a:p>
          </p:txBody>
        </p:sp>
      </p:grpSp>
      <p:pic>
        <p:nvPicPr>
          <p:cNvPr id="488" name="Shape 488"/>
          <p:cNvPicPr preferRelativeResize="0"/>
          <p:nvPr/>
        </p:nvPicPr>
        <p:blipFill>
          <a:blip r:embed="rId4">
            <a:alphaModFix/>
          </a:blip>
          <a:stretch>
            <a:fillRect/>
          </a:stretch>
        </p:blipFill>
        <p:spPr>
          <a:xfrm>
            <a:off x="2627821" y="3121338"/>
            <a:ext cx="587625" cy="587625"/>
          </a:xfrm>
          <a:prstGeom prst="rect">
            <a:avLst/>
          </a:prstGeom>
          <a:noFill/>
          <a:ln>
            <a:noFill/>
          </a:ln>
        </p:spPr>
      </p:pic>
      <p:pic>
        <p:nvPicPr>
          <p:cNvPr id="489" name="Shape 489"/>
          <p:cNvPicPr preferRelativeResize="0"/>
          <p:nvPr/>
        </p:nvPicPr>
        <p:blipFill>
          <a:blip r:embed="rId5">
            <a:alphaModFix/>
          </a:blip>
          <a:stretch>
            <a:fillRect/>
          </a:stretch>
        </p:blipFill>
        <p:spPr>
          <a:xfrm>
            <a:off x="361300" y="3134974"/>
            <a:ext cx="546125" cy="560414"/>
          </a:xfrm>
          <a:prstGeom prst="rect">
            <a:avLst/>
          </a:prstGeom>
          <a:noFill/>
          <a:ln>
            <a:noFill/>
          </a:ln>
        </p:spPr>
      </p:pic>
      <p:pic>
        <p:nvPicPr>
          <p:cNvPr id="490" name="Shape 490"/>
          <p:cNvPicPr preferRelativeResize="0"/>
          <p:nvPr/>
        </p:nvPicPr>
        <p:blipFill>
          <a:blip r:embed="rId6">
            <a:alphaModFix/>
          </a:blip>
          <a:stretch>
            <a:fillRect/>
          </a:stretch>
        </p:blipFill>
        <p:spPr>
          <a:xfrm>
            <a:off x="4004777" y="3133317"/>
            <a:ext cx="546125" cy="563745"/>
          </a:xfrm>
          <a:prstGeom prst="rect">
            <a:avLst/>
          </a:prstGeom>
          <a:noFill/>
          <a:ln>
            <a:noFill/>
          </a:ln>
        </p:spPr>
      </p:pic>
      <p:pic>
        <p:nvPicPr>
          <p:cNvPr id="491" name="Shape 491"/>
          <p:cNvPicPr preferRelativeResize="0"/>
          <p:nvPr/>
        </p:nvPicPr>
        <p:blipFill>
          <a:blip r:embed="rId7">
            <a:alphaModFix/>
          </a:blip>
          <a:stretch>
            <a:fillRect/>
          </a:stretch>
        </p:blipFill>
        <p:spPr>
          <a:xfrm>
            <a:off x="5395650" y="3121369"/>
            <a:ext cx="486650" cy="587656"/>
          </a:xfrm>
          <a:prstGeom prst="rect">
            <a:avLst/>
          </a:prstGeom>
          <a:noFill/>
          <a:ln>
            <a:noFill/>
          </a:ln>
        </p:spPr>
      </p:pic>
      <p:pic>
        <p:nvPicPr>
          <p:cNvPr id="492" name="Shape 492"/>
          <p:cNvPicPr preferRelativeResize="0"/>
          <p:nvPr/>
        </p:nvPicPr>
        <p:blipFill>
          <a:blip r:embed="rId8">
            <a:alphaModFix/>
          </a:blip>
          <a:stretch>
            <a:fillRect/>
          </a:stretch>
        </p:blipFill>
        <p:spPr>
          <a:xfrm>
            <a:off x="6727050" y="3132676"/>
            <a:ext cx="486650" cy="564974"/>
          </a:xfrm>
          <a:prstGeom prst="rect">
            <a:avLst/>
          </a:prstGeom>
          <a:noFill/>
          <a:ln>
            <a:noFill/>
          </a:ln>
        </p:spPr>
      </p:pic>
      <p:sp>
        <p:nvSpPr>
          <p:cNvPr id="493" name="Shape 493"/>
          <p:cNvSpPr txBox="1"/>
          <p:nvPr>
            <p:ph type="title"/>
          </p:nvPr>
        </p:nvSpPr>
        <p:spPr>
          <a:xfrm>
            <a:off x="246450" y="4460575"/>
            <a:ext cx="35901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Team Roles &amp; Responsibilities </a:t>
            </a:r>
            <a:endParaRPr b="1" sz="1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7" name="Shape 497"/>
        <p:cNvGrpSpPr/>
        <p:nvPr/>
      </p:nvGrpSpPr>
      <p:grpSpPr>
        <a:xfrm>
          <a:off x="0" y="0"/>
          <a:ext cx="0" cy="0"/>
          <a:chOff x="0" y="0"/>
          <a:chExt cx="0" cy="0"/>
        </a:xfrm>
      </p:grpSpPr>
      <p:pic>
        <p:nvPicPr>
          <p:cNvPr id="498" name="Shape 498"/>
          <p:cNvPicPr preferRelativeResize="0"/>
          <p:nvPr/>
        </p:nvPicPr>
        <p:blipFill>
          <a:blip r:embed="rId3">
            <a:alphaModFix/>
          </a:blip>
          <a:stretch>
            <a:fillRect/>
          </a:stretch>
        </p:blipFill>
        <p:spPr>
          <a:xfrm>
            <a:off x="8202663" y="4239819"/>
            <a:ext cx="486650" cy="587656"/>
          </a:xfrm>
          <a:prstGeom prst="rect">
            <a:avLst/>
          </a:prstGeom>
          <a:noFill/>
          <a:ln>
            <a:noFill/>
          </a:ln>
        </p:spPr>
      </p:pic>
      <p:sp>
        <p:nvSpPr>
          <p:cNvPr id="499" name="Shape 499"/>
          <p:cNvSpPr txBox="1"/>
          <p:nvPr>
            <p:ph type="title"/>
          </p:nvPr>
        </p:nvSpPr>
        <p:spPr>
          <a:xfrm>
            <a:off x="367350" y="271050"/>
            <a:ext cx="7647300" cy="96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600">
                <a:solidFill>
                  <a:srgbClr val="0D5DDF"/>
                </a:solidFill>
              </a:rPr>
              <a:t>Senior Producer</a:t>
            </a:r>
            <a:endParaRPr sz="3600">
              <a:solidFill>
                <a:srgbClr val="0D5DDF"/>
              </a:solidFill>
            </a:endParaRPr>
          </a:p>
        </p:txBody>
      </p:sp>
      <p:sp>
        <p:nvSpPr>
          <p:cNvPr id="500" name="Shape 500"/>
          <p:cNvSpPr txBox="1"/>
          <p:nvPr/>
        </p:nvSpPr>
        <p:spPr>
          <a:xfrm>
            <a:off x="367350" y="1127725"/>
            <a:ext cx="8351700" cy="33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latin typeface="Roboto"/>
                <a:ea typeface="Roboto"/>
                <a:cs typeface="Roboto"/>
                <a:sym typeface="Roboto"/>
              </a:rPr>
              <a:t>Responsibility #1</a:t>
            </a:r>
            <a:r>
              <a:rPr lang="en" sz="1600">
                <a:latin typeface="Roboto"/>
                <a:ea typeface="Roboto"/>
                <a:cs typeface="Roboto"/>
                <a:sym typeface="Roboto"/>
              </a:rPr>
              <a:t> — </a:t>
            </a:r>
            <a:r>
              <a:rPr lang="en" sz="1600">
                <a:latin typeface="Roboto"/>
                <a:ea typeface="Roboto"/>
                <a:cs typeface="Roboto"/>
                <a:sym typeface="Roboto"/>
              </a:rPr>
              <a:t>Leadership &amp; Relationship Management.</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Responsibility #2</a:t>
            </a:r>
            <a:r>
              <a:rPr lang="en" sz="1600">
                <a:latin typeface="Roboto"/>
                <a:ea typeface="Roboto"/>
                <a:cs typeface="Roboto"/>
                <a:sym typeface="Roboto"/>
              </a:rPr>
              <a:t> — </a:t>
            </a:r>
            <a:r>
              <a:rPr lang="en" sz="1600">
                <a:latin typeface="Roboto"/>
                <a:ea typeface="Roboto"/>
                <a:cs typeface="Roboto"/>
                <a:sym typeface="Roboto"/>
              </a:rPr>
              <a:t>Drive new business through consistent WebEx annual reviews &amp; hosting the monthly Platinum Club.</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Qualities</a:t>
            </a:r>
            <a:r>
              <a:rPr lang="en" sz="1600">
                <a:latin typeface="Roboto"/>
                <a:ea typeface="Roboto"/>
                <a:cs typeface="Roboto"/>
                <a:sym typeface="Roboto"/>
              </a:rPr>
              <a:t> — Honest, proactive with team members; perceptive of team chemistry and new business opportunities; accepts </a:t>
            </a:r>
            <a:r>
              <a:rPr lang="en" sz="1600">
                <a:latin typeface="Roboto"/>
                <a:ea typeface="Roboto"/>
                <a:cs typeface="Roboto"/>
                <a:sym typeface="Roboto"/>
              </a:rPr>
              <a:t>responsibility</a:t>
            </a:r>
            <a:r>
              <a:rPr lang="en" sz="1600">
                <a:latin typeface="Roboto"/>
                <a:ea typeface="Roboto"/>
                <a:cs typeface="Roboto"/>
                <a:sym typeface="Roboto"/>
              </a:rPr>
              <a:t> of leader and primary new business driver.</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Vision</a:t>
            </a:r>
            <a:r>
              <a:rPr lang="en" sz="1600">
                <a:latin typeface="Roboto"/>
                <a:ea typeface="Roboto"/>
                <a:cs typeface="Roboto"/>
                <a:sym typeface="Roboto"/>
              </a:rPr>
              <a:t> — Operates relationship management and business development from multiple locations &amp; markets; can “just show up” at workstation and meet with clients — everything else from appointment setting, to CRM documentation, to tasking, to investment due </a:t>
            </a:r>
            <a:r>
              <a:rPr lang="en" sz="1600">
                <a:latin typeface="Roboto"/>
                <a:ea typeface="Roboto"/>
                <a:cs typeface="Roboto"/>
                <a:sym typeface="Roboto"/>
              </a:rPr>
              <a:t>diligence</a:t>
            </a:r>
            <a:r>
              <a:rPr lang="en" sz="1600">
                <a:latin typeface="Roboto"/>
                <a:ea typeface="Roboto"/>
                <a:cs typeface="Roboto"/>
                <a:sym typeface="Roboto"/>
              </a:rPr>
              <a:t> is delegated.</a:t>
            </a:r>
            <a:endParaRPr sz="16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4" name="Shape 504"/>
        <p:cNvGrpSpPr/>
        <p:nvPr/>
      </p:nvGrpSpPr>
      <p:grpSpPr>
        <a:xfrm>
          <a:off x="0" y="0"/>
          <a:ext cx="0" cy="0"/>
          <a:chOff x="0" y="0"/>
          <a:chExt cx="0" cy="0"/>
        </a:xfrm>
      </p:grpSpPr>
      <p:pic>
        <p:nvPicPr>
          <p:cNvPr id="505" name="Shape 505"/>
          <p:cNvPicPr preferRelativeResize="0"/>
          <p:nvPr/>
        </p:nvPicPr>
        <p:blipFill>
          <a:blip r:embed="rId3">
            <a:alphaModFix/>
          </a:blip>
          <a:stretch>
            <a:fillRect/>
          </a:stretch>
        </p:blipFill>
        <p:spPr>
          <a:xfrm>
            <a:off x="8202681" y="4251160"/>
            <a:ext cx="486650" cy="564996"/>
          </a:xfrm>
          <a:prstGeom prst="rect">
            <a:avLst/>
          </a:prstGeom>
          <a:noFill/>
          <a:ln>
            <a:noFill/>
          </a:ln>
        </p:spPr>
      </p:pic>
      <p:sp>
        <p:nvSpPr>
          <p:cNvPr id="506" name="Shape 506"/>
          <p:cNvSpPr txBox="1"/>
          <p:nvPr>
            <p:ph type="title"/>
          </p:nvPr>
        </p:nvSpPr>
        <p:spPr>
          <a:xfrm>
            <a:off x="367350" y="271050"/>
            <a:ext cx="7647300" cy="96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600">
                <a:solidFill>
                  <a:srgbClr val="351C75"/>
                </a:solidFill>
              </a:rPr>
              <a:t>Client Associate</a:t>
            </a:r>
            <a:endParaRPr sz="3600">
              <a:solidFill>
                <a:srgbClr val="351C75"/>
              </a:solidFill>
            </a:endParaRPr>
          </a:p>
        </p:txBody>
      </p:sp>
      <p:sp>
        <p:nvSpPr>
          <p:cNvPr id="507" name="Shape 507"/>
          <p:cNvSpPr txBox="1"/>
          <p:nvPr/>
        </p:nvSpPr>
        <p:spPr>
          <a:xfrm>
            <a:off x="367350" y="1127725"/>
            <a:ext cx="8351700" cy="33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latin typeface="Roboto"/>
                <a:ea typeface="Roboto"/>
                <a:cs typeface="Roboto"/>
                <a:sym typeface="Roboto"/>
              </a:rPr>
              <a:t>Responsibility #1</a:t>
            </a:r>
            <a:r>
              <a:rPr lang="en" sz="1600">
                <a:latin typeface="Roboto"/>
                <a:ea typeface="Roboto"/>
                <a:cs typeface="Roboto"/>
                <a:sym typeface="Roboto"/>
              </a:rPr>
              <a:t> — </a:t>
            </a:r>
            <a:r>
              <a:rPr lang="en" sz="1600">
                <a:latin typeface="Roboto"/>
                <a:ea typeface="Roboto"/>
                <a:cs typeface="Roboto"/>
                <a:sym typeface="Roboto"/>
              </a:rPr>
              <a:t>Provide high-level, personalized attention to platinum clients.</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Responsibility #2</a:t>
            </a:r>
            <a:r>
              <a:rPr lang="en" sz="1600">
                <a:latin typeface="Roboto"/>
                <a:ea typeface="Roboto"/>
                <a:cs typeface="Roboto"/>
                <a:sym typeface="Roboto"/>
              </a:rPr>
              <a:t> — </a:t>
            </a:r>
            <a:r>
              <a:rPr lang="en" sz="1600">
                <a:latin typeface="Roboto"/>
                <a:ea typeface="Roboto"/>
                <a:cs typeface="Roboto"/>
                <a:sym typeface="Roboto"/>
              </a:rPr>
              <a:t>Enroll all new clients into SMA platform and execute client orders.</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Qualities</a:t>
            </a:r>
            <a:r>
              <a:rPr lang="en" sz="1600">
                <a:latin typeface="Roboto"/>
                <a:ea typeface="Roboto"/>
                <a:cs typeface="Roboto"/>
                <a:sym typeface="Roboto"/>
              </a:rPr>
              <a:t> — Proactive, personable, problem solver.</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Vision</a:t>
            </a:r>
            <a:r>
              <a:rPr lang="en" sz="1600">
                <a:latin typeface="Roboto"/>
                <a:ea typeface="Roboto"/>
                <a:cs typeface="Roboto"/>
                <a:sym typeface="Roboto"/>
              </a:rPr>
              <a:t> — Focused only on a select group of high-net-worth families. The book should be so tailored that the Client Associate feels in complete control to provide the high level of service that HNW families pay for and expect. The moment the HNW client group the CA is </a:t>
            </a:r>
            <a:r>
              <a:rPr lang="en" sz="1600">
                <a:latin typeface="Roboto"/>
                <a:ea typeface="Roboto"/>
                <a:cs typeface="Roboto"/>
                <a:sym typeface="Roboto"/>
              </a:rPr>
              <a:t>responsible</a:t>
            </a:r>
            <a:r>
              <a:rPr lang="en" sz="1600">
                <a:latin typeface="Roboto"/>
                <a:ea typeface="Roboto"/>
                <a:cs typeface="Roboto"/>
                <a:sym typeface="Roboto"/>
              </a:rPr>
              <a:t> for becomes too large to provide this experience to, another CA with the same </a:t>
            </a:r>
            <a:r>
              <a:rPr lang="en" sz="1600">
                <a:latin typeface="Roboto"/>
                <a:ea typeface="Roboto"/>
                <a:cs typeface="Roboto"/>
                <a:sym typeface="Roboto"/>
              </a:rPr>
              <a:t>responsibility</a:t>
            </a:r>
            <a:r>
              <a:rPr lang="en" sz="1600">
                <a:latin typeface="Roboto"/>
                <a:ea typeface="Roboto"/>
                <a:cs typeface="Roboto"/>
                <a:sym typeface="Roboto"/>
              </a:rPr>
              <a:t> should be added. No greater than a 50 client to 1 Client Associate ratio; ideally closer to 30 client to 1 Client Associate ratio.</a:t>
            </a:r>
            <a:endParaRPr sz="16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1" name="Shape 511"/>
        <p:cNvGrpSpPr/>
        <p:nvPr/>
      </p:nvGrpSpPr>
      <p:grpSpPr>
        <a:xfrm>
          <a:off x="0" y="0"/>
          <a:ext cx="0" cy="0"/>
          <a:chOff x="0" y="0"/>
          <a:chExt cx="0" cy="0"/>
        </a:xfrm>
      </p:grpSpPr>
      <p:sp>
        <p:nvSpPr>
          <p:cNvPr id="512" name="Shape 512"/>
          <p:cNvSpPr txBox="1"/>
          <p:nvPr>
            <p:ph type="title"/>
          </p:nvPr>
        </p:nvSpPr>
        <p:spPr>
          <a:xfrm>
            <a:off x="367350" y="271050"/>
            <a:ext cx="7647300" cy="96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600">
                <a:solidFill>
                  <a:srgbClr val="38761D"/>
                </a:solidFill>
              </a:rPr>
              <a:t>Strategic Planner</a:t>
            </a:r>
            <a:endParaRPr sz="3600">
              <a:solidFill>
                <a:srgbClr val="38761D"/>
              </a:solidFill>
            </a:endParaRPr>
          </a:p>
        </p:txBody>
      </p:sp>
      <p:sp>
        <p:nvSpPr>
          <p:cNvPr id="513" name="Shape 513"/>
          <p:cNvSpPr txBox="1"/>
          <p:nvPr/>
        </p:nvSpPr>
        <p:spPr>
          <a:xfrm>
            <a:off x="367350" y="1127725"/>
            <a:ext cx="8351700" cy="33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600">
                <a:latin typeface="Roboto"/>
                <a:ea typeface="Roboto"/>
                <a:cs typeface="Roboto"/>
                <a:sym typeface="Roboto"/>
              </a:rPr>
              <a:t>Responsibility #1</a:t>
            </a:r>
            <a:r>
              <a:rPr lang="en" sz="1600">
                <a:latin typeface="Roboto"/>
                <a:ea typeface="Roboto"/>
                <a:cs typeface="Roboto"/>
                <a:sym typeface="Roboto"/>
              </a:rPr>
              <a:t> — Strategic team extension tasked with client interviews, goals-based reporting &amp; live what-if scenario modeling.</a:t>
            </a:r>
            <a:endParaRPr sz="1600">
              <a:latin typeface="Roboto"/>
              <a:ea typeface="Roboto"/>
              <a:cs typeface="Roboto"/>
              <a:sym typeface="Roboto"/>
            </a:endParaRPr>
          </a:p>
          <a:p>
            <a:pPr indent="0" lvl="0" marL="0">
              <a:spcBef>
                <a:spcPts val="0"/>
              </a:spcBef>
              <a:spcAft>
                <a:spcPts val="0"/>
              </a:spcAft>
              <a:buNone/>
            </a:pPr>
            <a:r>
              <a:t/>
            </a:r>
            <a:endParaRPr sz="1600">
              <a:latin typeface="Roboto"/>
              <a:ea typeface="Roboto"/>
              <a:cs typeface="Roboto"/>
              <a:sym typeface="Roboto"/>
            </a:endParaRPr>
          </a:p>
          <a:p>
            <a:pPr indent="0" lvl="0" marL="0">
              <a:spcBef>
                <a:spcPts val="0"/>
              </a:spcBef>
              <a:spcAft>
                <a:spcPts val="0"/>
              </a:spcAft>
              <a:buNone/>
            </a:pPr>
            <a:r>
              <a:rPr b="1" lang="en" sz="1600">
                <a:latin typeface="Roboto"/>
                <a:ea typeface="Roboto"/>
                <a:cs typeface="Roboto"/>
                <a:sym typeface="Roboto"/>
              </a:rPr>
              <a:t>Responsibility #2</a:t>
            </a:r>
            <a:r>
              <a:rPr lang="en" sz="1600">
                <a:latin typeface="Roboto"/>
                <a:ea typeface="Roboto"/>
                <a:cs typeface="Roboto"/>
                <a:sym typeface="Roboto"/>
              </a:rPr>
              <a:t> — Serves as primary point of contact for Silver Clients; has 1 year to screen Silver Clients and either move them up to Gold level or release from book.</a:t>
            </a:r>
            <a:endParaRPr sz="1600">
              <a:latin typeface="Roboto"/>
              <a:ea typeface="Roboto"/>
              <a:cs typeface="Roboto"/>
              <a:sym typeface="Roboto"/>
            </a:endParaRPr>
          </a:p>
          <a:p>
            <a:pPr indent="0" lvl="0" marL="0">
              <a:spcBef>
                <a:spcPts val="0"/>
              </a:spcBef>
              <a:spcAft>
                <a:spcPts val="0"/>
              </a:spcAft>
              <a:buNone/>
            </a:pPr>
            <a:r>
              <a:t/>
            </a:r>
            <a:endParaRPr sz="1600">
              <a:latin typeface="Roboto"/>
              <a:ea typeface="Roboto"/>
              <a:cs typeface="Roboto"/>
              <a:sym typeface="Roboto"/>
            </a:endParaRPr>
          </a:p>
          <a:p>
            <a:pPr indent="0" lvl="0" marL="0">
              <a:spcBef>
                <a:spcPts val="0"/>
              </a:spcBef>
              <a:spcAft>
                <a:spcPts val="0"/>
              </a:spcAft>
              <a:buNone/>
            </a:pPr>
            <a:r>
              <a:rPr b="1" lang="en" sz="1600">
                <a:latin typeface="Roboto"/>
                <a:ea typeface="Roboto"/>
                <a:cs typeface="Roboto"/>
                <a:sym typeface="Roboto"/>
              </a:rPr>
              <a:t>Qualities</a:t>
            </a:r>
            <a:r>
              <a:rPr lang="en" sz="1600">
                <a:latin typeface="Roboto"/>
                <a:ea typeface="Roboto"/>
                <a:cs typeface="Roboto"/>
                <a:sym typeface="Roboto"/>
              </a:rPr>
              <a:t> — Personable, proven asset-gatherer, tech-savvy and capable of leveraging the planning process as a business development tactic.</a:t>
            </a:r>
            <a:endParaRPr sz="1600">
              <a:latin typeface="Roboto"/>
              <a:ea typeface="Roboto"/>
              <a:cs typeface="Roboto"/>
              <a:sym typeface="Roboto"/>
            </a:endParaRPr>
          </a:p>
          <a:p>
            <a:pPr indent="0" lvl="0" marL="0">
              <a:spcBef>
                <a:spcPts val="0"/>
              </a:spcBef>
              <a:spcAft>
                <a:spcPts val="0"/>
              </a:spcAft>
              <a:buNone/>
            </a:pPr>
            <a:r>
              <a:t/>
            </a:r>
            <a:endParaRPr sz="1600">
              <a:latin typeface="Roboto"/>
              <a:ea typeface="Roboto"/>
              <a:cs typeface="Roboto"/>
              <a:sym typeface="Roboto"/>
            </a:endParaRPr>
          </a:p>
          <a:p>
            <a:pPr indent="0" lvl="0" marL="0">
              <a:spcBef>
                <a:spcPts val="0"/>
              </a:spcBef>
              <a:spcAft>
                <a:spcPts val="0"/>
              </a:spcAft>
              <a:buNone/>
            </a:pPr>
            <a:r>
              <a:rPr b="1" lang="en" sz="1600">
                <a:latin typeface="Roboto"/>
                <a:ea typeface="Roboto"/>
                <a:cs typeface="Roboto"/>
                <a:sym typeface="Roboto"/>
              </a:rPr>
              <a:t>Vision</a:t>
            </a:r>
            <a:r>
              <a:rPr lang="en" sz="1600">
                <a:latin typeface="Roboto"/>
                <a:ea typeface="Roboto"/>
                <a:cs typeface="Roboto"/>
                <a:sym typeface="Roboto"/>
              </a:rPr>
              <a:t> — Fold into the primary team production pool and eliminate Silver Client segment all together. The end goal is to have assembled an optimal practice and have only two client segments: Platinum &amp; Gold.</a:t>
            </a:r>
            <a:endParaRPr sz="1600">
              <a:latin typeface="Roboto"/>
              <a:ea typeface="Roboto"/>
              <a:cs typeface="Roboto"/>
              <a:sym typeface="Roboto"/>
            </a:endParaRPr>
          </a:p>
        </p:txBody>
      </p:sp>
      <p:pic>
        <p:nvPicPr>
          <p:cNvPr id="514" name="Shape 514"/>
          <p:cNvPicPr preferRelativeResize="0"/>
          <p:nvPr/>
        </p:nvPicPr>
        <p:blipFill>
          <a:blip r:embed="rId3">
            <a:alphaModFix/>
          </a:blip>
          <a:stretch>
            <a:fillRect/>
          </a:stretch>
        </p:blipFill>
        <p:spPr>
          <a:xfrm>
            <a:off x="8172915" y="4251767"/>
            <a:ext cx="546125" cy="5637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1C4"/>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598100" y="2018677"/>
            <a:ext cx="8222100" cy="13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Action 1 —</a:t>
            </a:r>
            <a:endParaRPr b="1"/>
          </a:p>
          <a:p>
            <a:pPr indent="0" lvl="0" marL="0" rtl="0" algn="ctr">
              <a:spcBef>
                <a:spcPts val="0"/>
              </a:spcBef>
              <a:spcAft>
                <a:spcPts val="0"/>
              </a:spcAft>
              <a:buNone/>
            </a:pPr>
            <a:r>
              <a:rPr lang="en"/>
              <a:t>Set the vision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8" name="Shape 518"/>
        <p:cNvGrpSpPr/>
        <p:nvPr/>
      </p:nvGrpSpPr>
      <p:grpSpPr>
        <a:xfrm>
          <a:off x="0" y="0"/>
          <a:ext cx="0" cy="0"/>
          <a:chOff x="0" y="0"/>
          <a:chExt cx="0" cy="0"/>
        </a:xfrm>
      </p:grpSpPr>
      <p:grpSp>
        <p:nvGrpSpPr>
          <p:cNvPr id="519" name="Shape 519"/>
          <p:cNvGrpSpPr/>
          <p:nvPr/>
        </p:nvGrpSpPr>
        <p:grpSpPr>
          <a:xfrm>
            <a:off x="5263825" y="823823"/>
            <a:ext cx="2740225" cy="2232050"/>
            <a:chOff x="6254425" y="1662023"/>
            <a:chExt cx="2740225" cy="2232050"/>
          </a:xfrm>
        </p:grpSpPr>
        <p:sp>
          <p:nvSpPr>
            <p:cNvPr id="520" name="Shape 520"/>
            <p:cNvSpPr/>
            <p:nvPr/>
          </p:nvSpPr>
          <p:spPr>
            <a:xfrm rot="2700000">
              <a:off x="7067874" y="1468482"/>
              <a:ext cx="489601" cy="2503582"/>
            </a:xfrm>
            <a:prstGeom prst="roundRect">
              <a:avLst>
                <a:gd fmla="val 50000" name="adj"/>
              </a:avLst>
            </a:prstGeom>
            <a:solidFill>
              <a:srgbClr val="6AA84F">
                <a:alpha val="2769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6443962" y="3255512"/>
              <a:ext cx="326100" cy="326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4</a:t>
              </a:r>
              <a:endParaRPr b="1" sz="900">
                <a:solidFill>
                  <a:srgbClr val="434343"/>
                </a:solidFill>
                <a:latin typeface="Roboto"/>
                <a:ea typeface="Roboto"/>
                <a:cs typeface="Roboto"/>
                <a:sym typeface="Roboto"/>
              </a:endParaRPr>
            </a:p>
          </p:txBody>
        </p:sp>
        <p:sp>
          <p:nvSpPr>
            <p:cNvPr id="522" name="Shape 522"/>
            <p:cNvSpPr txBox="1"/>
            <p:nvPr/>
          </p:nvSpPr>
          <p:spPr>
            <a:xfrm rot="-2700000">
              <a:off x="6511522" y="2624850"/>
              <a:ext cx="1451407"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sp>
          <p:nvSpPr>
            <p:cNvPr id="523" name="Shape 523"/>
            <p:cNvSpPr txBox="1"/>
            <p:nvPr/>
          </p:nvSpPr>
          <p:spPr>
            <a:xfrm rot="-2700000">
              <a:off x="6576324" y="2579469"/>
              <a:ext cx="2649953"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SalesForce Tasking  &amp; WebEx Scheduling</a:t>
              </a:r>
              <a:endParaRPr b="1" sz="1000">
                <a:latin typeface="Roboto"/>
                <a:ea typeface="Roboto"/>
                <a:cs typeface="Roboto"/>
                <a:sym typeface="Roboto"/>
              </a:endParaRPr>
            </a:p>
          </p:txBody>
        </p:sp>
      </p:grpSp>
      <p:grpSp>
        <p:nvGrpSpPr>
          <p:cNvPr id="524" name="Shape 524"/>
          <p:cNvGrpSpPr/>
          <p:nvPr/>
        </p:nvGrpSpPr>
        <p:grpSpPr>
          <a:xfrm>
            <a:off x="3923175" y="825000"/>
            <a:ext cx="2689175" cy="2230873"/>
            <a:chOff x="4761375" y="1663200"/>
            <a:chExt cx="2689175" cy="2230873"/>
          </a:xfrm>
        </p:grpSpPr>
        <p:sp>
          <p:nvSpPr>
            <p:cNvPr id="525" name="Shape 525"/>
            <p:cNvSpPr/>
            <p:nvPr/>
          </p:nvSpPr>
          <p:spPr>
            <a:xfrm rot="2700000">
              <a:off x="5574225" y="1469907"/>
              <a:ext cx="489601" cy="2501885"/>
            </a:xfrm>
            <a:prstGeom prst="roundRect">
              <a:avLst>
                <a:gd fmla="val 50000" name="adj"/>
              </a:avLst>
            </a:prstGeom>
            <a:solidFill>
              <a:srgbClr val="3876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6" name="Shape 526"/>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3</a:t>
              </a:r>
              <a:endParaRPr b="1" sz="900">
                <a:solidFill>
                  <a:srgbClr val="434343"/>
                </a:solidFill>
                <a:latin typeface="Roboto"/>
                <a:ea typeface="Roboto"/>
                <a:cs typeface="Roboto"/>
                <a:sym typeface="Roboto"/>
              </a:endParaRPr>
            </a:p>
          </p:txBody>
        </p:sp>
        <p:sp>
          <p:nvSpPr>
            <p:cNvPr id="527" name="Shape 527"/>
            <p:cNvSpPr txBox="1"/>
            <p:nvPr/>
          </p:nvSpPr>
          <p:spPr>
            <a:xfrm rot="-2700000">
              <a:off x="5003601" y="2561548"/>
              <a:ext cx="1630447"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Strategic Planner</a:t>
              </a:r>
              <a:endParaRPr b="1" sz="1200">
                <a:solidFill>
                  <a:srgbClr val="FFFFFF"/>
                </a:solidFill>
                <a:latin typeface="Roboto"/>
                <a:ea typeface="Roboto"/>
                <a:cs typeface="Roboto"/>
                <a:sym typeface="Roboto"/>
              </a:endParaRPr>
            </a:p>
          </p:txBody>
        </p:sp>
        <p:sp>
          <p:nvSpPr>
            <p:cNvPr id="528" name="Shape 528"/>
            <p:cNvSpPr txBox="1"/>
            <p:nvPr/>
          </p:nvSpPr>
          <p:spPr>
            <a:xfrm rot="-2700000">
              <a:off x="5093786" y="2604969"/>
              <a:ext cx="2577828"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Client Interviews &amp; Live What-If Modeling</a:t>
              </a:r>
              <a:endParaRPr b="1" sz="1000">
                <a:latin typeface="Roboto"/>
                <a:ea typeface="Roboto"/>
                <a:cs typeface="Roboto"/>
                <a:sym typeface="Roboto"/>
              </a:endParaRPr>
            </a:p>
          </p:txBody>
        </p:sp>
      </p:grpSp>
      <p:grpSp>
        <p:nvGrpSpPr>
          <p:cNvPr id="529" name="Shape 529"/>
          <p:cNvGrpSpPr/>
          <p:nvPr/>
        </p:nvGrpSpPr>
        <p:grpSpPr>
          <a:xfrm>
            <a:off x="361300" y="827226"/>
            <a:ext cx="2451981" cy="2152439"/>
            <a:chOff x="285100" y="1665426"/>
            <a:chExt cx="2451981" cy="2152439"/>
          </a:xfrm>
        </p:grpSpPr>
        <p:sp>
          <p:nvSpPr>
            <p:cNvPr id="530" name="Shape 530"/>
            <p:cNvSpPr/>
            <p:nvPr/>
          </p:nvSpPr>
          <p:spPr>
            <a:xfrm rot="2700000">
              <a:off x="1096750" y="1472630"/>
              <a:ext cx="489601" cy="2498491"/>
            </a:xfrm>
            <a:prstGeom prst="roundRect">
              <a:avLst>
                <a:gd fmla="val 50000" name="adj"/>
              </a:avLst>
            </a:prstGeom>
            <a:solidFill>
              <a:srgbClr val="1155CC">
                <a:alpha val="2615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1" name="Shape 531"/>
            <p:cNvSpPr/>
            <p:nvPr/>
          </p:nvSpPr>
          <p:spPr>
            <a:xfrm>
              <a:off x="472955" y="3255512"/>
              <a:ext cx="326100" cy="326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1</a:t>
              </a:r>
              <a:endParaRPr b="1" sz="900">
                <a:solidFill>
                  <a:srgbClr val="434343"/>
                </a:solidFill>
                <a:latin typeface="Roboto"/>
                <a:ea typeface="Roboto"/>
                <a:cs typeface="Roboto"/>
                <a:sym typeface="Roboto"/>
              </a:endParaRPr>
            </a:p>
          </p:txBody>
        </p:sp>
        <p:sp>
          <p:nvSpPr>
            <p:cNvPr id="532" name="Shape 532"/>
            <p:cNvSpPr txBox="1"/>
            <p:nvPr/>
          </p:nvSpPr>
          <p:spPr>
            <a:xfrm rot="-2700000">
              <a:off x="545043" y="2616150"/>
              <a:ext cx="147601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sp>
          <p:nvSpPr>
            <p:cNvPr id="533" name="Shape 533"/>
            <p:cNvSpPr txBox="1"/>
            <p:nvPr/>
          </p:nvSpPr>
          <p:spPr>
            <a:xfrm rot="-2700000">
              <a:off x="666401" y="2647261"/>
              <a:ext cx="2242660"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WebEx Annual Reviews &amp; Platinum Relationships</a:t>
              </a:r>
              <a:endParaRPr b="1" sz="1000">
                <a:latin typeface="Roboto"/>
                <a:ea typeface="Roboto"/>
                <a:cs typeface="Roboto"/>
                <a:sym typeface="Roboto"/>
              </a:endParaRPr>
            </a:p>
          </p:txBody>
        </p:sp>
      </p:grpSp>
      <p:grpSp>
        <p:nvGrpSpPr>
          <p:cNvPr id="534" name="Shape 534"/>
          <p:cNvGrpSpPr/>
          <p:nvPr/>
        </p:nvGrpSpPr>
        <p:grpSpPr>
          <a:xfrm>
            <a:off x="6635452" y="832775"/>
            <a:ext cx="2452187" cy="2223090"/>
            <a:chOff x="6254452" y="1670975"/>
            <a:chExt cx="2452187" cy="2223090"/>
          </a:xfrm>
        </p:grpSpPr>
        <p:sp>
          <p:nvSpPr>
            <p:cNvPr id="535" name="Shape 535"/>
            <p:cNvSpPr/>
            <p:nvPr/>
          </p:nvSpPr>
          <p:spPr>
            <a:xfrm rot="2700000">
              <a:off x="7063401" y="1479297"/>
              <a:ext cx="489601" cy="2490854"/>
            </a:xfrm>
            <a:prstGeom prst="roundRect">
              <a:avLst>
                <a:gd fmla="val 50000" name="adj"/>
              </a:avLst>
            </a:prstGeom>
            <a:solidFill>
              <a:srgbClr val="674EA7">
                <a:alpha val="2615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6" name="Shape 536"/>
            <p:cNvSpPr/>
            <p:nvPr/>
          </p:nvSpPr>
          <p:spPr>
            <a:xfrm>
              <a:off x="6443962" y="3255512"/>
              <a:ext cx="326100" cy="326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5</a:t>
              </a:r>
              <a:endParaRPr b="1" sz="900">
                <a:solidFill>
                  <a:srgbClr val="434343"/>
                </a:solidFill>
                <a:latin typeface="Roboto"/>
                <a:ea typeface="Roboto"/>
                <a:cs typeface="Roboto"/>
                <a:sym typeface="Roboto"/>
              </a:endParaRPr>
            </a:p>
          </p:txBody>
        </p:sp>
        <p:sp>
          <p:nvSpPr>
            <p:cNvPr id="537" name="Shape 537"/>
            <p:cNvSpPr txBox="1"/>
            <p:nvPr/>
          </p:nvSpPr>
          <p:spPr>
            <a:xfrm rot="-2700000">
              <a:off x="6483873" y="2558099"/>
              <a:ext cx="16402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Client Associate</a:t>
              </a:r>
              <a:endParaRPr b="1" sz="1200">
                <a:solidFill>
                  <a:srgbClr val="FFFFFF"/>
                </a:solidFill>
                <a:latin typeface="Roboto"/>
                <a:ea typeface="Roboto"/>
                <a:cs typeface="Roboto"/>
                <a:sym typeface="Roboto"/>
              </a:endParaRPr>
            </a:p>
          </p:txBody>
        </p:sp>
        <p:sp>
          <p:nvSpPr>
            <p:cNvPr id="538" name="Shape 538"/>
            <p:cNvSpPr txBox="1"/>
            <p:nvPr/>
          </p:nvSpPr>
          <p:spPr>
            <a:xfrm rot="-2700000">
              <a:off x="6635958" y="2723461"/>
              <a:ext cx="2242660"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Personalized, Proactive Experience</a:t>
              </a:r>
              <a:endParaRPr b="1" sz="1000">
                <a:latin typeface="Roboto"/>
                <a:ea typeface="Roboto"/>
                <a:cs typeface="Roboto"/>
                <a:sym typeface="Roboto"/>
              </a:endParaRPr>
            </a:p>
          </p:txBody>
        </p:sp>
      </p:grpSp>
      <p:cxnSp>
        <p:nvCxnSpPr>
          <p:cNvPr id="539" name="Shape 539"/>
          <p:cNvCxnSpPr/>
          <p:nvPr/>
        </p:nvCxnSpPr>
        <p:spPr>
          <a:xfrm>
            <a:off x="2389400" y="1804600"/>
            <a:ext cx="696600" cy="0"/>
          </a:xfrm>
          <a:prstGeom prst="straightConnector1">
            <a:avLst/>
          </a:prstGeom>
          <a:noFill/>
          <a:ln cap="flat" cmpd="sng" w="9525">
            <a:solidFill>
              <a:srgbClr val="000000"/>
            </a:solidFill>
            <a:prstDash val="solid"/>
            <a:round/>
            <a:headEnd len="med" w="med" type="none"/>
            <a:tailEnd len="lg" w="lg" type="oval"/>
          </a:ln>
        </p:spPr>
      </p:cxnSp>
      <p:cxnSp>
        <p:nvCxnSpPr>
          <p:cNvPr id="540" name="Shape 540"/>
          <p:cNvCxnSpPr/>
          <p:nvPr/>
        </p:nvCxnSpPr>
        <p:spPr>
          <a:xfrm>
            <a:off x="1135921" y="3415150"/>
            <a:ext cx="1321500" cy="13800"/>
          </a:xfrm>
          <a:prstGeom prst="straightConnector1">
            <a:avLst/>
          </a:prstGeom>
          <a:noFill/>
          <a:ln cap="flat" cmpd="sng" w="9525">
            <a:solidFill>
              <a:srgbClr val="000000"/>
            </a:solidFill>
            <a:prstDash val="solid"/>
            <a:round/>
            <a:headEnd len="med" w="med" type="none"/>
            <a:tailEnd len="lg" w="lg" type="oval"/>
          </a:ln>
        </p:spPr>
      </p:cxnSp>
      <p:pic>
        <p:nvPicPr>
          <p:cNvPr id="541" name="Shape 54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542" name="Shape 54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543" name="Shape 543"/>
          <p:cNvGrpSpPr/>
          <p:nvPr/>
        </p:nvGrpSpPr>
        <p:grpSpPr>
          <a:xfrm>
            <a:off x="2627826" y="834500"/>
            <a:ext cx="2689124" cy="2145173"/>
            <a:chOff x="4761426" y="1672700"/>
            <a:chExt cx="2689124" cy="2145173"/>
          </a:xfrm>
        </p:grpSpPr>
        <p:sp>
          <p:nvSpPr>
            <p:cNvPr id="544" name="Shape 544"/>
            <p:cNvSpPr/>
            <p:nvPr/>
          </p:nvSpPr>
          <p:spPr>
            <a:xfrm rot="2700000">
              <a:off x="5569476" y="1481395"/>
              <a:ext cx="489601" cy="2488309"/>
            </a:xfrm>
            <a:prstGeom prst="roundRect">
              <a:avLst>
                <a:gd fmla="val 50000" name="adj"/>
              </a:avLst>
            </a:prstGeom>
            <a:solidFill>
              <a:srgbClr val="741B47">
                <a:alpha val="2538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4950863" y="3255512"/>
              <a:ext cx="326100" cy="326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2</a:t>
              </a:r>
              <a:endParaRPr b="1" sz="900">
                <a:solidFill>
                  <a:srgbClr val="434343"/>
                </a:solidFill>
                <a:latin typeface="Roboto"/>
                <a:ea typeface="Roboto"/>
                <a:cs typeface="Roboto"/>
                <a:sym typeface="Roboto"/>
              </a:endParaRPr>
            </a:p>
          </p:txBody>
        </p:sp>
        <p:sp>
          <p:nvSpPr>
            <p:cNvPr id="546" name="Shape 546"/>
            <p:cNvSpPr txBox="1"/>
            <p:nvPr/>
          </p:nvSpPr>
          <p:spPr>
            <a:xfrm rot="-2700000">
              <a:off x="4991113" y="2531398"/>
              <a:ext cx="1715724"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Portfolio Manager</a:t>
              </a:r>
              <a:endParaRPr b="1" sz="1200">
                <a:solidFill>
                  <a:srgbClr val="FFFFFF"/>
                </a:solidFill>
                <a:latin typeface="Roboto"/>
                <a:ea typeface="Roboto"/>
                <a:cs typeface="Roboto"/>
                <a:sym typeface="Roboto"/>
              </a:endParaRPr>
            </a:p>
          </p:txBody>
        </p:sp>
        <p:sp>
          <p:nvSpPr>
            <p:cNvPr id="547" name="Shape 547"/>
            <p:cNvSpPr txBox="1"/>
            <p:nvPr/>
          </p:nvSpPr>
          <p:spPr>
            <a:xfrm rot="-2700000">
              <a:off x="5093786" y="2528769"/>
              <a:ext cx="2577828"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Delegated Investment Due Diligence &amp; Reporting</a:t>
              </a:r>
              <a:endParaRPr b="1" sz="1000">
                <a:latin typeface="Roboto"/>
                <a:ea typeface="Roboto"/>
                <a:cs typeface="Roboto"/>
                <a:sym typeface="Roboto"/>
              </a:endParaRPr>
            </a:p>
          </p:txBody>
        </p:sp>
      </p:grpSp>
      <p:pic>
        <p:nvPicPr>
          <p:cNvPr id="548" name="Shape 548"/>
          <p:cNvPicPr preferRelativeResize="0"/>
          <p:nvPr/>
        </p:nvPicPr>
        <p:blipFill>
          <a:blip r:embed="rId4">
            <a:alphaModFix amt="50000"/>
          </a:blip>
          <a:stretch>
            <a:fillRect/>
          </a:stretch>
        </p:blipFill>
        <p:spPr>
          <a:xfrm>
            <a:off x="2627821" y="3121338"/>
            <a:ext cx="587625" cy="587625"/>
          </a:xfrm>
          <a:prstGeom prst="rect">
            <a:avLst/>
          </a:prstGeom>
          <a:noFill/>
          <a:ln>
            <a:noFill/>
          </a:ln>
        </p:spPr>
      </p:pic>
      <p:pic>
        <p:nvPicPr>
          <p:cNvPr id="549" name="Shape 549"/>
          <p:cNvPicPr preferRelativeResize="0"/>
          <p:nvPr/>
        </p:nvPicPr>
        <p:blipFill>
          <a:blip r:embed="rId5">
            <a:alphaModFix amt="51000"/>
          </a:blip>
          <a:stretch>
            <a:fillRect/>
          </a:stretch>
        </p:blipFill>
        <p:spPr>
          <a:xfrm>
            <a:off x="361300" y="3134974"/>
            <a:ext cx="546125" cy="560414"/>
          </a:xfrm>
          <a:prstGeom prst="rect">
            <a:avLst/>
          </a:prstGeom>
          <a:noFill/>
          <a:ln>
            <a:noFill/>
          </a:ln>
        </p:spPr>
      </p:pic>
      <p:pic>
        <p:nvPicPr>
          <p:cNvPr id="550" name="Shape 550"/>
          <p:cNvPicPr preferRelativeResize="0"/>
          <p:nvPr/>
        </p:nvPicPr>
        <p:blipFill>
          <a:blip r:embed="rId6">
            <a:alphaModFix/>
          </a:blip>
          <a:stretch>
            <a:fillRect/>
          </a:stretch>
        </p:blipFill>
        <p:spPr>
          <a:xfrm>
            <a:off x="4004777" y="3133317"/>
            <a:ext cx="546125" cy="563745"/>
          </a:xfrm>
          <a:prstGeom prst="rect">
            <a:avLst/>
          </a:prstGeom>
          <a:noFill/>
          <a:ln>
            <a:noFill/>
          </a:ln>
        </p:spPr>
      </p:pic>
      <p:pic>
        <p:nvPicPr>
          <p:cNvPr id="551" name="Shape 551"/>
          <p:cNvPicPr preferRelativeResize="0"/>
          <p:nvPr/>
        </p:nvPicPr>
        <p:blipFill>
          <a:blip r:embed="rId7">
            <a:alphaModFix amt="50000"/>
          </a:blip>
          <a:stretch>
            <a:fillRect/>
          </a:stretch>
        </p:blipFill>
        <p:spPr>
          <a:xfrm>
            <a:off x="5395650" y="3121369"/>
            <a:ext cx="486650" cy="587656"/>
          </a:xfrm>
          <a:prstGeom prst="rect">
            <a:avLst/>
          </a:prstGeom>
          <a:noFill/>
          <a:ln>
            <a:noFill/>
          </a:ln>
        </p:spPr>
      </p:pic>
      <p:pic>
        <p:nvPicPr>
          <p:cNvPr id="552" name="Shape 552"/>
          <p:cNvPicPr preferRelativeResize="0"/>
          <p:nvPr/>
        </p:nvPicPr>
        <p:blipFill>
          <a:blip r:embed="rId8">
            <a:alphaModFix amt="52000"/>
          </a:blip>
          <a:stretch>
            <a:fillRect/>
          </a:stretch>
        </p:blipFill>
        <p:spPr>
          <a:xfrm>
            <a:off x="6727050" y="3132676"/>
            <a:ext cx="486650" cy="564974"/>
          </a:xfrm>
          <a:prstGeom prst="rect">
            <a:avLst/>
          </a:prstGeom>
          <a:noFill/>
          <a:ln>
            <a:noFill/>
          </a:ln>
        </p:spPr>
      </p:pic>
      <p:sp>
        <p:nvSpPr>
          <p:cNvPr id="553" name="Shape 553"/>
          <p:cNvSpPr txBox="1"/>
          <p:nvPr>
            <p:ph type="title"/>
          </p:nvPr>
        </p:nvSpPr>
        <p:spPr>
          <a:xfrm>
            <a:off x="246450" y="4231975"/>
            <a:ext cx="35901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000000"/>
                </a:solidFill>
                <a:latin typeface="Open Sans"/>
                <a:ea typeface="Open Sans"/>
                <a:cs typeface="Open Sans"/>
                <a:sym typeface="Open Sans"/>
              </a:rPr>
              <a:t>Expanding The Team —</a:t>
            </a:r>
            <a:endParaRPr b="1" sz="1800">
              <a:solidFill>
                <a:srgbClr val="000000"/>
              </a:solidFill>
              <a:latin typeface="Open Sans"/>
              <a:ea typeface="Open Sans"/>
              <a:cs typeface="Open Sans"/>
              <a:sym typeface="Open Sans"/>
            </a:endParaRPr>
          </a:p>
          <a:p>
            <a:pPr indent="0" lvl="0" marL="0" rtl="0">
              <a:spcBef>
                <a:spcPts val="0"/>
              </a:spcBef>
              <a:spcAft>
                <a:spcPts val="0"/>
              </a:spcAft>
              <a:buNone/>
            </a:pPr>
            <a:r>
              <a:rPr lang="en" sz="1800">
                <a:solidFill>
                  <a:srgbClr val="000000"/>
                </a:solidFill>
                <a:latin typeface="Open Sans"/>
                <a:ea typeface="Open Sans"/>
                <a:cs typeface="Open Sans"/>
                <a:sym typeface="Open Sans"/>
              </a:rPr>
              <a:t>Strategic Planner Role</a:t>
            </a:r>
            <a:endParaRPr sz="1800">
              <a:solidFill>
                <a:srgbClr val="000000"/>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7" name="Shape 557"/>
        <p:cNvGrpSpPr/>
        <p:nvPr/>
      </p:nvGrpSpPr>
      <p:grpSpPr>
        <a:xfrm>
          <a:off x="0" y="0"/>
          <a:ext cx="0" cy="0"/>
          <a:chOff x="0" y="0"/>
          <a:chExt cx="0" cy="0"/>
        </a:xfrm>
      </p:grpSpPr>
      <p:sp>
        <p:nvSpPr>
          <p:cNvPr id="558" name="Shape 558"/>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latin typeface="Open Sans"/>
                <a:ea typeface="Open Sans"/>
                <a:cs typeface="Open Sans"/>
                <a:sym typeface="Open Sans"/>
              </a:rPr>
              <a:t>Step 2 —</a:t>
            </a:r>
            <a:endParaRPr b="1" sz="3600">
              <a:solidFill>
                <a:srgbClr val="0D5DDF"/>
              </a:solidFill>
              <a:latin typeface="Open Sans"/>
              <a:ea typeface="Open Sans"/>
              <a:cs typeface="Open Sans"/>
              <a:sym typeface="Open Sans"/>
            </a:endParaRPr>
          </a:p>
          <a:p>
            <a:pPr indent="0" lvl="0" marL="0" rtl="0" algn="ctr">
              <a:spcBef>
                <a:spcPts val="1000"/>
              </a:spcBef>
              <a:spcAft>
                <a:spcPts val="0"/>
              </a:spcAft>
              <a:buNone/>
            </a:pPr>
            <a:r>
              <a:rPr lang="en" sz="3600">
                <a:solidFill>
                  <a:srgbClr val="000000"/>
                </a:solidFill>
                <a:latin typeface="Open Sans"/>
                <a:ea typeface="Open Sans"/>
                <a:cs typeface="Open Sans"/>
                <a:sym typeface="Open Sans"/>
              </a:rPr>
              <a:t>Focus on the Strategic Planner</a:t>
            </a:r>
            <a:endParaRPr sz="3600">
              <a:solidFill>
                <a:srgbClr val="000000"/>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2" name="Shape 562"/>
        <p:cNvGrpSpPr/>
        <p:nvPr/>
      </p:nvGrpSpPr>
      <p:grpSpPr>
        <a:xfrm>
          <a:off x="0" y="0"/>
          <a:ext cx="0" cy="0"/>
          <a:chOff x="0" y="0"/>
          <a:chExt cx="0" cy="0"/>
        </a:xfrm>
      </p:grpSpPr>
      <p:sp>
        <p:nvSpPr>
          <p:cNvPr id="563" name="Shape 563"/>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choosing a Strategic Planner...</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lang="en" sz="1400">
                <a:solidFill>
                  <a:srgbClr val="000000"/>
                </a:solidFill>
              </a:rPr>
              <a:t>Here are a few qualities a potential Strategic Planner should possess. Keep these in mind when interviewing candidates: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AutoNum type="arabicPeriod"/>
            </a:pPr>
            <a:r>
              <a:rPr b="1" lang="en" sz="1400">
                <a:solidFill>
                  <a:srgbClr val="000000"/>
                </a:solidFill>
              </a:rPr>
              <a:t>Proven Asset Gatherer: </a:t>
            </a:r>
            <a:r>
              <a:rPr lang="en" sz="1400">
                <a:solidFill>
                  <a:srgbClr val="000000"/>
                </a:solidFill>
              </a:rPr>
              <a:t>Not a desperate person — someone who you can see as a long term team member. </a:t>
            </a:r>
            <a:endParaRPr sz="1400">
              <a:solidFill>
                <a:srgbClr val="000000"/>
              </a:solidFill>
            </a:endParaRPr>
          </a:p>
          <a:p>
            <a:pPr indent="-317500" lvl="0" marL="457200" rtl="0" algn="just">
              <a:spcBef>
                <a:spcPts val="1000"/>
              </a:spcBef>
              <a:spcAft>
                <a:spcPts val="0"/>
              </a:spcAft>
              <a:buClr>
                <a:srgbClr val="000000"/>
              </a:buClr>
              <a:buSzPts val="1400"/>
              <a:buAutoNum type="arabicPeriod"/>
            </a:pPr>
            <a:r>
              <a:rPr b="1" lang="en" sz="1400">
                <a:solidFill>
                  <a:srgbClr val="000000"/>
                </a:solidFill>
              </a:rPr>
              <a:t>Tech Savvy: </a:t>
            </a:r>
            <a:r>
              <a:rPr lang="en" sz="1400">
                <a:solidFill>
                  <a:srgbClr val="000000"/>
                </a:solidFill>
              </a:rPr>
              <a:t>Will be operating all financial planning tools which require strong technology background and experience. This is why we favor a younger financial planner who is used to manipulating these computer programs..</a:t>
            </a:r>
            <a:endParaRPr sz="1400">
              <a:solidFill>
                <a:srgbClr val="000000"/>
              </a:solidFill>
            </a:endParaRPr>
          </a:p>
          <a:p>
            <a:pPr indent="-317500" lvl="0" marL="457200" rtl="0" algn="just">
              <a:spcBef>
                <a:spcPts val="1000"/>
              </a:spcBef>
              <a:spcAft>
                <a:spcPts val="0"/>
              </a:spcAft>
              <a:buClr>
                <a:srgbClr val="000000"/>
              </a:buClr>
              <a:buSzPts val="1400"/>
              <a:buAutoNum type="arabicPeriod"/>
            </a:pPr>
            <a:r>
              <a:rPr b="1" lang="en" sz="1400">
                <a:solidFill>
                  <a:srgbClr val="000000"/>
                </a:solidFill>
              </a:rPr>
              <a:t>Highly Organized</a:t>
            </a:r>
            <a:endParaRPr sz="1400">
              <a:solidFill>
                <a:srgbClr val="000000"/>
              </a:solidFill>
            </a:endParaRPr>
          </a:p>
          <a:p>
            <a:pPr indent="-317500" lvl="0" marL="457200" rtl="0" algn="just">
              <a:spcBef>
                <a:spcPts val="1000"/>
              </a:spcBef>
              <a:spcAft>
                <a:spcPts val="0"/>
              </a:spcAft>
              <a:buClr>
                <a:srgbClr val="000000"/>
              </a:buClr>
              <a:buSzPts val="1400"/>
              <a:buAutoNum type="arabicPeriod"/>
            </a:pPr>
            <a:r>
              <a:rPr b="1" lang="en" sz="1400">
                <a:solidFill>
                  <a:srgbClr val="000000"/>
                </a:solidFill>
              </a:rPr>
              <a:t>Personable &amp; Strong Presenter: </a:t>
            </a:r>
            <a:r>
              <a:rPr lang="en" sz="1400">
                <a:solidFill>
                  <a:srgbClr val="000000"/>
                </a:solidFill>
              </a:rPr>
              <a:t>Important to remember that this strategic hire is another face of your team that will eventually be incorporated in your branding and marketing. Also think about your Platinum Club and platinum client meetings — this has to be a person you are confident and excited about presenting to your legacy client base.</a:t>
            </a:r>
            <a:endParaRPr sz="1400">
              <a:solidFill>
                <a:srgbClr val="000000"/>
              </a:solidFill>
            </a:endParaRPr>
          </a:p>
        </p:txBody>
      </p:sp>
      <p:pic>
        <p:nvPicPr>
          <p:cNvPr id="564" name="Shape 56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565" name="Shape 56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9" name="Shape 569"/>
        <p:cNvGrpSpPr/>
        <p:nvPr/>
      </p:nvGrpSpPr>
      <p:grpSpPr>
        <a:xfrm>
          <a:off x="0" y="0"/>
          <a:ext cx="0" cy="0"/>
          <a:chOff x="0" y="0"/>
          <a:chExt cx="0" cy="0"/>
        </a:xfrm>
      </p:grpSpPr>
      <p:sp>
        <p:nvSpPr>
          <p:cNvPr id="570" name="Shape 570"/>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latin typeface="Open Sans"/>
                <a:ea typeface="Open Sans"/>
                <a:cs typeface="Open Sans"/>
                <a:sym typeface="Open Sans"/>
              </a:rPr>
              <a:t>Step 3 —</a:t>
            </a:r>
            <a:endParaRPr b="1" sz="3600">
              <a:solidFill>
                <a:srgbClr val="0D5DDF"/>
              </a:solidFill>
              <a:latin typeface="Open Sans"/>
              <a:ea typeface="Open Sans"/>
              <a:cs typeface="Open Sans"/>
              <a:sym typeface="Open Sans"/>
            </a:endParaRPr>
          </a:p>
          <a:p>
            <a:pPr indent="0" lvl="0" marL="0" rtl="0" algn="ctr">
              <a:spcBef>
                <a:spcPts val="1000"/>
              </a:spcBef>
              <a:spcAft>
                <a:spcPts val="0"/>
              </a:spcAft>
              <a:buNone/>
            </a:pPr>
            <a:r>
              <a:rPr lang="en" sz="3600">
                <a:solidFill>
                  <a:srgbClr val="000000"/>
                </a:solidFill>
                <a:latin typeface="Open Sans"/>
                <a:ea typeface="Open Sans"/>
                <a:cs typeface="Open Sans"/>
                <a:sym typeface="Open Sans"/>
              </a:rPr>
              <a:t>Understand the vision &amp; expectations</a:t>
            </a:r>
            <a:endParaRPr sz="3600">
              <a:solidFill>
                <a:srgbClr val="0000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4" name="Shape 574"/>
        <p:cNvGrpSpPr/>
        <p:nvPr/>
      </p:nvGrpSpPr>
      <p:grpSpPr>
        <a:xfrm>
          <a:off x="0" y="0"/>
          <a:ext cx="0" cy="0"/>
          <a:chOff x="0" y="0"/>
          <a:chExt cx="0" cy="0"/>
        </a:xfrm>
      </p:grpSpPr>
      <p:sp>
        <p:nvSpPr>
          <p:cNvPr id="575" name="Shape 575"/>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choosing a Strategic Planner...</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b="1" lang="en" sz="1400">
                <a:solidFill>
                  <a:srgbClr val="000000"/>
                </a:solidFill>
              </a:rPr>
              <a:t>Promote Transparency: </a:t>
            </a:r>
            <a:r>
              <a:rPr lang="en" sz="1400">
                <a:solidFill>
                  <a:srgbClr val="000000"/>
                </a:solidFill>
              </a:rPr>
              <a:t>The biggest misstep is not involving this individual in your long term plans, not sharing them upfront transparently including your hopes as well as expectations. Senior Producers tend to hold many of their plans close to the chest, this will not bode well during this process — transparency is key.</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Strategic Planner will not open and honest feedback including how he fits into your long term vision should your initial business partnership succeed.</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Important Expectation: </a:t>
            </a:r>
            <a:r>
              <a:rPr lang="en" sz="1400">
                <a:solidFill>
                  <a:srgbClr val="000000"/>
                </a:solidFill>
              </a:rPr>
              <a:t>The Strategic Planner is not to make a book of business out of these Silver Clients. He/she is to screen these clients and identify where there is opportunity to move clients up to the Gold segment and who will be removed to the Advisory Center along with the other Bronze Clients. Remember, we only want two client segments. We remove these Silver clients initially and completely from any legacy production pool to boost your book’s “numbers”. We give the Strategic Planner 12 months to do this task and it will consume much of their time.</a:t>
            </a:r>
            <a:endParaRPr sz="1400">
              <a:solidFill>
                <a:srgbClr val="000000"/>
              </a:solidFill>
            </a:endParaRPr>
          </a:p>
        </p:txBody>
      </p:sp>
      <p:pic>
        <p:nvPicPr>
          <p:cNvPr id="576" name="Shape 57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577" name="Shape 57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1" name="Shape 581"/>
        <p:cNvGrpSpPr/>
        <p:nvPr/>
      </p:nvGrpSpPr>
      <p:grpSpPr>
        <a:xfrm>
          <a:off x="0" y="0"/>
          <a:ext cx="0" cy="0"/>
          <a:chOff x="0" y="0"/>
          <a:chExt cx="0" cy="0"/>
        </a:xfrm>
      </p:grpSpPr>
      <p:sp>
        <p:nvSpPr>
          <p:cNvPr id="582" name="Shape 582"/>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latin typeface="Open Sans"/>
                <a:ea typeface="Open Sans"/>
                <a:cs typeface="Open Sans"/>
                <a:sym typeface="Open Sans"/>
              </a:rPr>
              <a:t>Step 4 —</a:t>
            </a:r>
            <a:endParaRPr b="1" sz="3600">
              <a:solidFill>
                <a:srgbClr val="0D5DDF"/>
              </a:solidFill>
              <a:latin typeface="Open Sans"/>
              <a:ea typeface="Open Sans"/>
              <a:cs typeface="Open Sans"/>
              <a:sym typeface="Open Sans"/>
            </a:endParaRPr>
          </a:p>
          <a:p>
            <a:pPr indent="0" lvl="0" marL="0" rtl="0" algn="ctr">
              <a:spcBef>
                <a:spcPts val="1000"/>
              </a:spcBef>
              <a:spcAft>
                <a:spcPts val="0"/>
              </a:spcAft>
              <a:buNone/>
            </a:pPr>
            <a:r>
              <a:rPr lang="en" sz="3600">
                <a:solidFill>
                  <a:srgbClr val="000000"/>
                </a:solidFill>
                <a:latin typeface="Open Sans"/>
                <a:ea typeface="Open Sans"/>
                <a:cs typeface="Open Sans"/>
                <a:sym typeface="Open Sans"/>
              </a:rPr>
              <a:t>Transfer all Silver Clients to Strategic Planner</a:t>
            </a:r>
            <a:endParaRPr sz="3600">
              <a:solidFill>
                <a:srgbClr val="000000"/>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6" name="Shape 586"/>
        <p:cNvGrpSpPr/>
        <p:nvPr/>
      </p:nvGrpSpPr>
      <p:grpSpPr>
        <a:xfrm>
          <a:off x="0" y="0"/>
          <a:ext cx="0" cy="0"/>
          <a:chOff x="0" y="0"/>
          <a:chExt cx="0" cy="0"/>
        </a:xfrm>
      </p:grpSpPr>
      <p:sp>
        <p:nvSpPr>
          <p:cNvPr id="587" name="Shape 587"/>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latin typeface="Open Sans"/>
                <a:ea typeface="Open Sans"/>
                <a:cs typeface="Open Sans"/>
                <a:sym typeface="Open Sans"/>
              </a:rPr>
              <a:t>Long-term considerations for Strategic Planner — </a:t>
            </a:r>
            <a:endParaRPr b="1" sz="3600">
              <a:solidFill>
                <a:srgbClr val="0D5DDF"/>
              </a:solidFill>
              <a:latin typeface="Open Sans"/>
              <a:ea typeface="Open Sans"/>
              <a:cs typeface="Open Sans"/>
              <a:sym typeface="Open Sans"/>
            </a:endParaRPr>
          </a:p>
          <a:p>
            <a:pPr indent="0" lvl="0" marL="0" rtl="0" algn="ctr">
              <a:spcBef>
                <a:spcPts val="1000"/>
              </a:spcBef>
              <a:spcAft>
                <a:spcPts val="0"/>
              </a:spcAft>
              <a:buNone/>
            </a:pPr>
            <a:r>
              <a:rPr lang="en" sz="3600">
                <a:solidFill>
                  <a:srgbClr val="000000"/>
                </a:solidFill>
                <a:latin typeface="Open Sans"/>
                <a:ea typeface="Open Sans"/>
                <a:cs typeface="Open Sans"/>
                <a:sym typeface="Open Sans"/>
              </a:rPr>
              <a:t>Remove Silver Client segment &amp; fold Strategic Planner into team production pool</a:t>
            </a:r>
            <a:endParaRPr sz="3600">
              <a:solidFill>
                <a:srgbClr val="000000"/>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1" name="Shape 591"/>
        <p:cNvGrpSpPr/>
        <p:nvPr/>
      </p:nvGrpSpPr>
      <p:grpSpPr>
        <a:xfrm>
          <a:off x="0" y="0"/>
          <a:ext cx="0" cy="0"/>
          <a:chOff x="0" y="0"/>
          <a:chExt cx="0" cy="0"/>
        </a:xfrm>
      </p:grpSpPr>
      <p:sp>
        <p:nvSpPr>
          <p:cNvPr id="592" name="Shape 592"/>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latin typeface="Open Sans"/>
                <a:ea typeface="Open Sans"/>
                <a:cs typeface="Open Sans"/>
                <a:sym typeface="Open Sans"/>
              </a:rPr>
              <a:t>Step 5 —</a:t>
            </a:r>
            <a:endParaRPr b="1" sz="3600">
              <a:solidFill>
                <a:srgbClr val="0D5DDF"/>
              </a:solidFill>
              <a:latin typeface="Open Sans"/>
              <a:ea typeface="Open Sans"/>
              <a:cs typeface="Open Sans"/>
              <a:sym typeface="Open Sans"/>
            </a:endParaRPr>
          </a:p>
          <a:p>
            <a:pPr indent="0" lvl="0" marL="0" rtl="0" algn="ctr">
              <a:spcBef>
                <a:spcPts val="1000"/>
              </a:spcBef>
              <a:spcAft>
                <a:spcPts val="0"/>
              </a:spcAft>
              <a:buNone/>
            </a:pPr>
            <a:r>
              <a:rPr lang="en" sz="3600">
                <a:solidFill>
                  <a:srgbClr val="000000"/>
                </a:solidFill>
                <a:latin typeface="Open Sans"/>
                <a:ea typeface="Open Sans"/>
                <a:cs typeface="Open Sans"/>
                <a:sym typeface="Open Sans"/>
              </a:rPr>
              <a:t>Focus on Portfolio Manager &amp; Team Manager Roles</a:t>
            </a:r>
            <a:endParaRPr sz="3600">
              <a:solidFill>
                <a:srgbClr val="000000"/>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6" name="Shape 596"/>
        <p:cNvGrpSpPr/>
        <p:nvPr/>
      </p:nvGrpSpPr>
      <p:grpSpPr>
        <a:xfrm>
          <a:off x="0" y="0"/>
          <a:ext cx="0" cy="0"/>
          <a:chOff x="0" y="0"/>
          <a:chExt cx="0" cy="0"/>
        </a:xfrm>
      </p:grpSpPr>
      <p:grpSp>
        <p:nvGrpSpPr>
          <p:cNvPr id="597" name="Shape 597"/>
          <p:cNvGrpSpPr/>
          <p:nvPr/>
        </p:nvGrpSpPr>
        <p:grpSpPr>
          <a:xfrm>
            <a:off x="5263825" y="823823"/>
            <a:ext cx="2740225" cy="2232050"/>
            <a:chOff x="6254425" y="1662023"/>
            <a:chExt cx="2740225" cy="2232050"/>
          </a:xfrm>
        </p:grpSpPr>
        <p:sp>
          <p:nvSpPr>
            <p:cNvPr id="598" name="Shape 598"/>
            <p:cNvSpPr/>
            <p:nvPr/>
          </p:nvSpPr>
          <p:spPr>
            <a:xfrm rot="2700000">
              <a:off x="7067874" y="1468482"/>
              <a:ext cx="489601" cy="2503582"/>
            </a:xfrm>
            <a:prstGeom prst="roundRect">
              <a:avLst>
                <a:gd fmla="val 50000" name="adj"/>
              </a:avLst>
            </a:prstGeom>
            <a:solidFill>
              <a:srgbClr val="6AA84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4</a:t>
              </a:r>
              <a:endParaRPr b="1" sz="900">
                <a:solidFill>
                  <a:srgbClr val="434343"/>
                </a:solidFill>
                <a:latin typeface="Roboto"/>
                <a:ea typeface="Roboto"/>
                <a:cs typeface="Roboto"/>
                <a:sym typeface="Roboto"/>
              </a:endParaRPr>
            </a:p>
          </p:txBody>
        </p:sp>
        <p:sp>
          <p:nvSpPr>
            <p:cNvPr id="600" name="Shape 600"/>
            <p:cNvSpPr txBox="1"/>
            <p:nvPr/>
          </p:nvSpPr>
          <p:spPr>
            <a:xfrm rot="-2700000">
              <a:off x="6511522" y="2624850"/>
              <a:ext cx="1451407"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a:t>
              </a:r>
              <a:r>
                <a:rPr b="1" lang="en" sz="1200">
                  <a:solidFill>
                    <a:srgbClr val="FFFFFF"/>
                  </a:solidFill>
                  <a:latin typeface="Roboto"/>
                  <a:ea typeface="Roboto"/>
                  <a:cs typeface="Roboto"/>
                  <a:sym typeface="Roboto"/>
                </a:rPr>
                <a:t> Manager</a:t>
              </a:r>
              <a:endParaRPr b="1" sz="1200">
                <a:solidFill>
                  <a:srgbClr val="FFFFFF"/>
                </a:solidFill>
                <a:latin typeface="Roboto"/>
                <a:ea typeface="Roboto"/>
                <a:cs typeface="Roboto"/>
                <a:sym typeface="Roboto"/>
              </a:endParaRPr>
            </a:p>
          </p:txBody>
        </p:sp>
        <p:sp>
          <p:nvSpPr>
            <p:cNvPr id="601" name="Shape 601"/>
            <p:cNvSpPr txBox="1"/>
            <p:nvPr/>
          </p:nvSpPr>
          <p:spPr>
            <a:xfrm rot="-2700000">
              <a:off x="6576324" y="2579469"/>
              <a:ext cx="2649953"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SalesForce Tasking  &amp; WebEx Scheduling</a:t>
              </a:r>
              <a:endParaRPr b="1" sz="1000">
                <a:latin typeface="Roboto"/>
                <a:ea typeface="Roboto"/>
                <a:cs typeface="Roboto"/>
                <a:sym typeface="Roboto"/>
              </a:endParaRPr>
            </a:p>
          </p:txBody>
        </p:sp>
      </p:grpSp>
      <p:grpSp>
        <p:nvGrpSpPr>
          <p:cNvPr id="602" name="Shape 602"/>
          <p:cNvGrpSpPr/>
          <p:nvPr/>
        </p:nvGrpSpPr>
        <p:grpSpPr>
          <a:xfrm>
            <a:off x="3923175" y="825000"/>
            <a:ext cx="2689175" cy="2230873"/>
            <a:chOff x="4761375" y="1663200"/>
            <a:chExt cx="2689175" cy="2230873"/>
          </a:xfrm>
        </p:grpSpPr>
        <p:sp>
          <p:nvSpPr>
            <p:cNvPr id="603" name="Shape 603"/>
            <p:cNvSpPr/>
            <p:nvPr/>
          </p:nvSpPr>
          <p:spPr>
            <a:xfrm rot="2700000">
              <a:off x="5574225" y="1469907"/>
              <a:ext cx="489601" cy="2501885"/>
            </a:xfrm>
            <a:prstGeom prst="roundRect">
              <a:avLst>
                <a:gd fmla="val 50000" name="adj"/>
              </a:avLst>
            </a:prstGeom>
            <a:solidFill>
              <a:srgbClr val="38761D">
                <a:alpha val="269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4950863" y="3255512"/>
              <a:ext cx="326100" cy="326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3</a:t>
              </a:r>
              <a:endParaRPr b="1" sz="900">
                <a:solidFill>
                  <a:srgbClr val="434343"/>
                </a:solidFill>
                <a:latin typeface="Roboto"/>
                <a:ea typeface="Roboto"/>
                <a:cs typeface="Roboto"/>
                <a:sym typeface="Roboto"/>
              </a:endParaRPr>
            </a:p>
          </p:txBody>
        </p:sp>
        <p:sp>
          <p:nvSpPr>
            <p:cNvPr id="605" name="Shape 605"/>
            <p:cNvSpPr txBox="1"/>
            <p:nvPr/>
          </p:nvSpPr>
          <p:spPr>
            <a:xfrm rot="-2700000">
              <a:off x="5003601" y="2561548"/>
              <a:ext cx="1630447"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Strategic Planner</a:t>
              </a:r>
              <a:endParaRPr b="1" sz="1200">
                <a:solidFill>
                  <a:srgbClr val="FFFFFF"/>
                </a:solidFill>
                <a:latin typeface="Roboto"/>
                <a:ea typeface="Roboto"/>
                <a:cs typeface="Roboto"/>
                <a:sym typeface="Roboto"/>
              </a:endParaRPr>
            </a:p>
          </p:txBody>
        </p:sp>
        <p:sp>
          <p:nvSpPr>
            <p:cNvPr id="606" name="Shape 606"/>
            <p:cNvSpPr txBox="1"/>
            <p:nvPr/>
          </p:nvSpPr>
          <p:spPr>
            <a:xfrm rot="-2700000">
              <a:off x="5093786" y="2604969"/>
              <a:ext cx="2577828"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Client Interviews &amp; Live What-If Modeling</a:t>
              </a:r>
              <a:endParaRPr b="1" sz="1000">
                <a:latin typeface="Roboto"/>
                <a:ea typeface="Roboto"/>
                <a:cs typeface="Roboto"/>
                <a:sym typeface="Roboto"/>
              </a:endParaRPr>
            </a:p>
          </p:txBody>
        </p:sp>
      </p:grpSp>
      <p:grpSp>
        <p:nvGrpSpPr>
          <p:cNvPr id="607" name="Shape 607"/>
          <p:cNvGrpSpPr/>
          <p:nvPr/>
        </p:nvGrpSpPr>
        <p:grpSpPr>
          <a:xfrm>
            <a:off x="361300" y="827226"/>
            <a:ext cx="2451981" cy="2152439"/>
            <a:chOff x="285100" y="1665426"/>
            <a:chExt cx="2451981" cy="2152439"/>
          </a:xfrm>
        </p:grpSpPr>
        <p:sp>
          <p:nvSpPr>
            <p:cNvPr id="608" name="Shape 608"/>
            <p:cNvSpPr/>
            <p:nvPr/>
          </p:nvSpPr>
          <p:spPr>
            <a:xfrm rot="2700000">
              <a:off x="1096750" y="1472630"/>
              <a:ext cx="489601" cy="2498491"/>
            </a:xfrm>
            <a:prstGeom prst="roundRect">
              <a:avLst>
                <a:gd fmla="val 50000" name="adj"/>
              </a:avLst>
            </a:prstGeom>
            <a:solidFill>
              <a:srgbClr val="1155CC">
                <a:alpha val="2615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472955" y="3255512"/>
              <a:ext cx="326100" cy="326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1</a:t>
              </a:r>
              <a:endParaRPr b="1" sz="900">
                <a:solidFill>
                  <a:srgbClr val="434343"/>
                </a:solidFill>
                <a:latin typeface="Roboto"/>
                <a:ea typeface="Roboto"/>
                <a:cs typeface="Roboto"/>
                <a:sym typeface="Roboto"/>
              </a:endParaRPr>
            </a:p>
          </p:txBody>
        </p:sp>
        <p:sp>
          <p:nvSpPr>
            <p:cNvPr id="610" name="Shape 610"/>
            <p:cNvSpPr txBox="1"/>
            <p:nvPr/>
          </p:nvSpPr>
          <p:spPr>
            <a:xfrm rot="-2700000">
              <a:off x="545043" y="2616150"/>
              <a:ext cx="147601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sp>
          <p:nvSpPr>
            <p:cNvPr id="611" name="Shape 611"/>
            <p:cNvSpPr txBox="1"/>
            <p:nvPr/>
          </p:nvSpPr>
          <p:spPr>
            <a:xfrm rot="-2700000">
              <a:off x="666401" y="2647261"/>
              <a:ext cx="2242660"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WebEx Annual Reviews &amp; Platinum Relationships</a:t>
              </a:r>
              <a:endParaRPr b="1" sz="1000">
                <a:latin typeface="Roboto"/>
                <a:ea typeface="Roboto"/>
                <a:cs typeface="Roboto"/>
                <a:sym typeface="Roboto"/>
              </a:endParaRPr>
            </a:p>
          </p:txBody>
        </p:sp>
      </p:grpSp>
      <p:grpSp>
        <p:nvGrpSpPr>
          <p:cNvPr id="612" name="Shape 612"/>
          <p:cNvGrpSpPr/>
          <p:nvPr/>
        </p:nvGrpSpPr>
        <p:grpSpPr>
          <a:xfrm>
            <a:off x="6635452" y="832775"/>
            <a:ext cx="2452187" cy="2223090"/>
            <a:chOff x="6254452" y="1670975"/>
            <a:chExt cx="2452187" cy="2223090"/>
          </a:xfrm>
        </p:grpSpPr>
        <p:sp>
          <p:nvSpPr>
            <p:cNvPr id="613" name="Shape 613"/>
            <p:cNvSpPr/>
            <p:nvPr/>
          </p:nvSpPr>
          <p:spPr>
            <a:xfrm rot="2700000">
              <a:off x="7063401" y="1479297"/>
              <a:ext cx="489601" cy="2490854"/>
            </a:xfrm>
            <a:prstGeom prst="roundRect">
              <a:avLst>
                <a:gd fmla="val 50000" name="adj"/>
              </a:avLst>
            </a:prstGeom>
            <a:solidFill>
              <a:srgbClr val="674EA7">
                <a:alpha val="2615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6443962" y="3255512"/>
              <a:ext cx="326100" cy="326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5</a:t>
              </a:r>
              <a:endParaRPr b="1" sz="900">
                <a:solidFill>
                  <a:srgbClr val="434343"/>
                </a:solidFill>
                <a:latin typeface="Roboto"/>
                <a:ea typeface="Roboto"/>
                <a:cs typeface="Roboto"/>
                <a:sym typeface="Roboto"/>
              </a:endParaRPr>
            </a:p>
          </p:txBody>
        </p:sp>
        <p:sp>
          <p:nvSpPr>
            <p:cNvPr id="615" name="Shape 615"/>
            <p:cNvSpPr txBox="1"/>
            <p:nvPr/>
          </p:nvSpPr>
          <p:spPr>
            <a:xfrm rot="-2700000">
              <a:off x="6483873" y="2558099"/>
              <a:ext cx="16402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Client Associate</a:t>
              </a:r>
              <a:endParaRPr b="1" sz="1200">
                <a:solidFill>
                  <a:srgbClr val="FFFFFF"/>
                </a:solidFill>
                <a:latin typeface="Roboto"/>
                <a:ea typeface="Roboto"/>
                <a:cs typeface="Roboto"/>
                <a:sym typeface="Roboto"/>
              </a:endParaRPr>
            </a:p>
          </p:txBody>
        </p:sp>
        <p:sp>
          <p:nvSpPr>
            <p:cNvPr id="616" name="Shape 616"/>
            <p:cNvSpPr txBox="1"/>
            <p:nvPr/>
          </p:nvSpPr>
          <p:spPr>
            <a:xfrm rot="-2700000">
              <a:off x="6635958" y="2723461"/>
              <a:ext cx="2242660"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Personalized, Proactive Experience</a:t>
              </a:r>
              <a:endParaRPr b="1" sz="1000">
                <a:latin typeface="Roboto"/>
                <a:ea typeface="Roboto"/>
                <a:cs typeface="Roboto"/>
                <a:sym typeface="Roboto"/>
              </a:endParaRPr>
            </a:p>
          </p:txBody>
        </p:sp>
      </p:grpSp>
      <p:cxnSp>
        <p:nvCxnSpPr>
          <p:cNvPr id="617" name="Shape 617"/>
          <p:cNvCxnSpPr/>
          <p:nvPr/>
        </p:nvCxnSpPr>
        <p:spPr>
          <a:xfrm>
            <a:off x="2389400" y="1804600"/>
            <a:ext cx="696600" cy="0"/>
          </a:xfrm>
          <a:prstGeom prst="straightConnector1">
            <a:avLst/>
          </a:prstGeom>
          <a:noFill/>
          <a:ln cap="flat" cmpd="sng" w="9525">
            <a:solidFill>
              <a:srgbClr val="000000"/>
            </a:solidFill>
            <a:prstDash val="solid"/>
            <a:round/>
            <a:headEnd len="med" w="med" type="none"/>
            <a:tailEnd len="lg" w="lg" type="oval"/>
          </a:ln>
        </p:spPr>
      </p:cxnSp>
      <p:cxnSp>
        <p:nvCxnSpPr>
          <p:cNvPr id="618" name="Shape 618"/>
          <p:cNvCxnSpPr/>
          <p:nvPr/>
        </p:nvCxnSpPr>
        <p:spPr>
          <a:xfrm>
            <a:off x="1135921" y="3415150"/>
            <a:ext cx="1321500" cy="13800"/>
          </a:xfrm>
          <a:prstGeom prst="straightConnector1">
            <a:avLst/>
          </a:prstGeom>
          <a:noFill/>
          <a:ln cap="flat" cmpd="sng" w="9525">
            <a:solidFill>
              <a:srgbClr val="000000"/>
            </a:solidFill>
            <a:prstDash val="solid"/>
            <a:round/>
            <a:headEnd len="med" w="med" type="none"/>
            <a:tailEnd len="lg" w="lg" type="oval"/>
          </a:ln>
        </p:spPr>
      </p:cxnSp>
      <p:pic>
        <p:nvPicPr>
          <p:cNvPr id="619" name="Shape 61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620" name="Shape 62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621" name="Shape 621"/>
          <p:cNvGrpSpPr/>
          <p:nvPr/>
        </p:nvGrpSpPr>
        <p:grpSpPr>
          <a:xfrm>
            <a:off x="2627826" y="834500"/>
            <a:ext cx="2689124" cy="2145173"/>
            <a:chOff x="4761426" y="1672700"/>
            <a:chExt cx="2689124" cy="2145173"/>
          </a:xfrm>
        </p:grpSpPr>
        <p:sp>
          <p:nvSpPr>
            <p:cNvPr id="622" name="Shape 622"/>
            <p:cNvSpPr/>
            <p:nvPr/>
          </p:nvSpPr>
          <p:spPr>
            <a:xfrm rot="2700000">
              <a:off x="5569476" y="1481395"/>
              <a:ext cx="489601" cy="2488309"/>
            </a:xfrm>
            <a:prstGeom prst="roundRect">
              <a:avLst>
                <a:gd fmla="val 50000" name="adj"/>
              </a:avLst>
            </a:prstGeom>
            <a:solidFill>
              <a:srgbClr val="741B4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b="1" lang="en" sz="900">
                  <a:solidFill>
                    <a:srgbClr val="434343"/>
                  </a:solidFill>
                  <a:latin typeface="Roboto"/>
                  <a:ea typeface="Roboto"/>
                  <a:cs typeface="Roboto"/>
                  <a:sym typeface="Roboto"/>
                </a:rPr>
                <a:t>2</a:t>
              </a:r>
              <a:endParaRPr b="1" sz="900">
                <a:solidFill>
                  <a:srgbClr val="434343"/>
                </a:solidFill>
                <a:latin typeface="Roboto"/>
                <a:ea typeface="Roboto"/>
                <a:cs typeface="Roboto"/>
                <a:sym typeface="Roboto"/>
              </a:endParaRPr>
            </a:p>
          </p:txBody>
        </p:sp>
        <p:sp>
          <p:nvSpPr>
            <p:cNvPr id="624" name="Shape 624"/>
            <p:cNvSpPr txBox="1"/>
            <p:nvPr/>
          </p:nvSpPr>
          <p:spPr>
            <a:xfrm rot="-2700000">
              <a:off x="4991113" y="2531398"/>
              <a:ext cx="1715724"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Portfolio Manager</a:t>
              </a:r>
              <a:endParaRPr b="1" sz="1200">
                <a:solidFill>
                  <a:srgbClr val="FFFFFF"/>
                </a:solidFill>
                <a:latin typeface="Roboto"/>
                <a:ea typeface="Roboto"/>
                <a:cs typeface="Roboto"/>
                <a:sym typeface="Roboto"/>
              </a:endParaRPr>
            </a:p>
          </p:txBody>
        </p:sp>
        <p:sp>
          <p:nvSpPr>
            <p:cNvPr id="625" name="Shape 625"/>
            <p:cNvSpPr txBox="1"/>
            <p:nvPr/>
          </p:nvSpPr>
          <p:spPr>
            <a:xfrm rot="-2700000">
              <a:off x="5093786" y="2528769"/>
              <a:ext cx="2577828" cy="442507"/>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SzPts val="1100"/>
                <a:buNone/>
              </a:pPr>
              <a:r>
                <a:rPr lang="en" sz="1000">
                  <a:latin typeface="Roboto"/>
                  <a:ea typeface="Roboto"/>
                  <a:cs typeface="Roboto"/>
                  <a:sym typeface="Roboto"/>
                </a:rPr>
                <a:t>Delegated Investment Due Diligence &amp; Reporting</a:t>
              </a:r>
              <a:endParaRPr b="1" sz="1000">
                <a:latin typeface="Roboto"/>
                <a:ea typeface="Roboto"/>
                <a:cs typeface="Roboto"/>
                <a:sym typeface="Roboto"/>
              </a:endParaRPr>
            </a:p>
          </p:txBody>
        </p:sp>
      </p:grpSp>
      <p:pic>
        <p:nvPicPr>
          <p:cNvPr id="626" name="Shape 626"/>
          <p:cNvPicPr preferRelativeResize="0"/>
          <p:nvPr/>
        </p:nvPicPr>
        <p:blipFill>
          <a:blip r:embed="rId4">
            <a:alphaModFix/>
          </a:blip>
          <a:stretch>
            <a:fillRect/>
          </a:stretch>
        </p:blipFill>
        <p:spPr>
          <a:xfrm>
            <a:off x="2627821" y="3121338"/>
            <a:ext cx="587625" cy="587625"/>
          </a:xfrm>
          <a:prstGeom prst="rect">
            <a:avLst/>
          </a:prstGeom>
          <a:noFill/>
          <a:ln>
            <a:noFill/>
          </a:ln>
        </p:spPr>
      </p:pic>
      <p:pic>
        <p:nvPicPr>
          <p:cNvPr id="627" name="Shape 627"/>
          <p:cNvPicPr preferRelativeResize="0"/>
          <p:nvPr/>
        </p:nvPicPr>
        <p:blipFill>
          <a:blip r:embed="rId5">
            <a:alphaModFix amt="50000"/>
          </a:blip>
          <a:stretch>
            <a:fillRect/>
          </a:stretch>
        </p:blipFill>
        <p:spPr>
          <a:xfrm>
            <a:off x="361300" y="3134974"/>
            <a:ext cx="546125" cy="560414"/>
          </a:xfrm>
          <a:prstGeom prst="rect">
            <a:avLst/>
          </a:prstGeom>
          <a:noFill/>
          <a:ln>
            <a:noFill/>
          </a:ln>
        </p:spPr>
      </p:pic>
      <p:pic>
        <p:nvPicPr>
          <p:cNvPr id="628" name="Shape 628"/>
          <p:cNvPicPr preferRelativeResize="0"/>
          <p:nvPr/>
        </p:nvPicPr>
        <p:blipFill>
          <a:blip r:embed="rId6">
            <a:alphaModFix amt="50000"/>
          </a:blip>
          <a:stretch>
            <a:fillRect/>
          </a:stretch>
        </p:blipFill>
        <p:spPr>
          <a:xfrm>
            <a:off x="4004777" y="3133317"/>
            <a:ext cx="546125" cy="563745"/>
          </a:xfrm>
          <a:prstGeom prst="rect">
            <a:avLst/>
          </a:prstGeom>
          <a:noFill/>
          <a:ln>
            <a:noFill/>
          </a:ln>
        </p:spPr>
      </p:pic>
      <p:pic>
        <p:nvPicPr>
          <p:cNvPr id="629" name="Shape 629"/>
          <p:cNvPicPr preferRelativeResize="0"/>
          <p:nvPr/>
        </p:nvPicPr>
        <p:blipFill>
          <a:blip r:embed="rId7">
            <a:alphaModFix/>
          </a:blip>
          <a:stretch>
            <a:fillRect/>
          </a:stretch>
        </p:blipFill>
        <p:spPr>
          <a:xfrm>
            <a:off x="5395650" y="3121369"/>
            <a:ext cx="486650" cy="587656"/>
          </a:xfrm>
          <a:prstGeom prst="rect">
            <a:avLst/>
          </a:prstGeom>
          <a:noFill/>
          <a:ln>
            <a:noFill/>
          </a:ln>
        </p:spPr>
      </p:pic>
      <p:pic>
        <p:nvPicPr>
          <p:cNvPr id="630" name="Shape 630"/>
          <p:cNvPicPr preferRelativeResize="0"/>
          <p:nvPr/>
        </p:nvPicPr>
        <p:blipFill>
          <a:blip r:embed="rId8">
            <a:alphaModFix amt="49000"/>
          </a:blip>
          <a:stretch>
            <a:fillRect/>
          </a:stretch>
        </p:blipFill>
        <p:spPr>
          <a:xfrm>
            <a:off x="6727050" y="3132676"/>
            <a:ext cx="486650" cy="564974"/>
          </a:xfrm>
          <a:prstGeom prst="rect">
            <a:avLst/>
          </a:prstGeom>
          <a:noFill/>
          <a:ln>
            <a:noFill/>
          </a:ln>
        </p:spPr>
      </p:pic>
      <p:sp>
        <p:nvSpPr>
          <p:cNvPr id="631" name="Shape 631"/>
          <p:cNvSpPr txBox="1"/>
          <p:nvPr>
            <p:ph type="title"/>
          </p:nvPr>
        </p:nvSpPr>
        <p:spPr>
          <a:xfrm>
            <a:off x="246450" y="4231975"/>
            <a:ext cx="58530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000000"/>
                </a:solidFill>
                <a:latin typeface="Open Sans"/>
                <a:ea typeface="Open Sans"/>
                <a:cs typeface="Open Sans"/>
                <a:sym typeface="Open Sans"/>
              </a:rPr>
              <a:t>Expanding The Team —</a:t>
            </a:r>
            <a:endParaRPr b="1" sz="1800">
              <a:solidFill>
                <a:srgbClr val="000000"/>
              </a:solidFill>
              <a:latin typeface="Open Sans"/>
              <a:ea typeface="Open Sans"/>
              <a:cs typeface="Open Sans"/>
              <a:sym typeface="Open Sans"/>
            </a:endParaRPr>
          </a:p>
          <a:p>
            <a:pPr indent="0" lvl="0" marL="0" rtl="0">
              <a:spcBef>
                <a:spcPts val="0"/>
              </a:spcBef>
              <a:spcAft>
                <a:spcPts val="0"/>
              </a:spcAft>
              <a:buNone/>
            </a:pPr>
            <a:r>
              <a:rPr lang="en" sz="1800">
                <a:solidFill>
                  <a:srgbClr val="000000"/>
                </a:solidFill>
                <a:latin typeface="Open Sans"/>
                <a:ea typeface="Open Sans"/>
                <a:cs typeface="Open Sans"/>
                <a:sym typeface="Open Sans"/>
              </a:rPr>
              <a:t>Portfolio &amp; Team Manager Roles</a:t>
            </a:r>
            <a:endParaRPr sz="1800">
              <a:solidFill>
                <a:srgbClr val="000000"/>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5" name="Shape 635"/>
        <p:cNvGrpSpPr/>
        <p:nvPr/>
      </p:nvGrpSpPr>
      <p:grpSpPr>
        <a:xfrm>
          <a:off x="0" y="0"/>
          <a:ext cx="0" cy="0"/>
          <a:chOff x="0" y="0"/>
          <a:chExt cx="0" cy="0"/>
        </a:xfrm>
      </p:grpSpPr>
      <p:sp>
        <p:nvSpPr>
          <p:cNvPr id="636" name="Shape 636"/>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6 —</a:t>
            </a:r>
            <a:endParaRPr b="1" sz="3600">
              <a:solidFill>
                <a:srgbClr val="0D5DDF"/>
              </a:solidFill>
            </a:endParaRPr>
          </a:p>
          <a:p>
            <a:pPr indent="0" lvl="0" marL="0" rtl="0" algn="ctr">
              <a:spcBef>
                <a:spcPts val="1000"/>
              </a:spcBef>
              <a:spcAft>
                <a:spcPts val="0"/>
              </a:spcAft>
              <a:buNone/>
            </a:pPr>
            <a:r>
              <a:rPr lang="en" sz="3600">
                <a:solidFill>
                  <a:srgbClr val="000000"/>
                </a:solidFill>
              </a:rPr>
              <a:t>Understand roles &amp; responsibilities </a:t>
            </a:r>
            <a:endParaRPr sz="3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0" name="Shape 150"/>
        <p:cNvGrpSpPr/>
        <p:nvPr/>
      </p:nvGrpSpPr>
      <p:grpSpPr>
        <a:xfrm>
          <a:off x="0" y="0"/>
          <a:ext cx="0" cy="0"/>
          <a:chOff x="0" y="0"/>
          <a:chExt cx="0" cy="0"/>
        </a:xfrm>
      </p:grpSpPr>
      <p:sp>
        <p:nvSpPr>
          <p:cNvPr id="151" name="Shape 151"/>
          <p:cNvSpPr txBox="1"/>
          <p:nvPr>
            <p:ph type="title"/>
          </p:nvPr>
        </p:nvSpPr>
        <p:spPr>
          <a:xfrm>
            <a:off x="389600" y="640325"/>
            <a:ext cx="8318100" cy="359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D5DDF"/>
                </a:solidFill>
              </a:rPr>
              <a:t>Guiding Principles —</a:t>
            </a:r>
            <a:endParaRPr b="1" sz="2800">
              <a:solidFill>
                <a:srgbClr val="0D5DDF"/>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2200">
                <a:solidFill>
                  <a:srgbClr val="000000"/>
                </a:solidFill>
                <a:highlight>
                  <a:srgbClr val="FFE599"/>
                </a:highlight>
              </a:rPr>
              <a:t>Momentum Learning:</a:t>
            </a:r>
            <a:r>
              <a:rPr b="1" lang="en" sz="2200">
                <a:solidFill>
                  <a:srgbClr val="000000"/>
                </a:solidFill>
              </a:rPr>
              <a:t> </a:t>
            </a:r>
            <a:r>
              <a:rPr lang="en" sz="2200">
                <a:solidFill>
                  <a:srgbClr val="000000"/>
                </a:solidFill>
              </a:rPr>
              <a:t>Anything that hinders progress—no matter how trivial—is eliminated. This is a pull method.</a:t>
            </a:r>
            <a:endParaRPr sz="2200">
              <a:solidFill>
                <a:srgbClr val="000000"/>
              </a:solidFill>
            </a:endParaRPr>
          </a:p>
          <a:p>
            <a:pPr indent="0" lvl="0" marL="0" rtl="0">
              <a:spcBef>
                <a:spcPts val="0"/>
              </a:spcBef>
              <a:spcAft>
                <a:spcPts val="0"/>
              </a:spcAft>
              <a:buNone/>
            </a:pPr>
            <a:r>
              <a:t/>
            </a:r>
            <a:endParaRPr sz="2200">
              <a:solidFill>
                <a:srgbClr val="000000"/>
              </a:solidFill>
            </a:endParaRPr>
          </a:p>
          <a:p>
            <a:pPr indent="0" lvl="0" marL="0" rtl="0">
              <a:spcBef>
                <a:spcPts val="0"/>
              </a:spcBef>
              <a:spcAft>
                <a:spcPts val="0"/>
              </a:spcAft>
              <a:buNone/>
            </a:pPr>
            <a:r>
              <a:rPr b="1" lang="en" sz="2200">
                <a:solidFill>
                  <a:srgbClr val="000000"/>
                </a:solidFill>
                <a:highlight>
                  <a:srgbClr val="FFE599"/>
                </a:highlight>
              </a:rPr>
              <a:t>Parkinson’s Law:</a:t>
            </a:r>
            <a:r>
              <a:rPr lang="en" sz="2200">
                <a:solidFill>
                  <a:srgbClr val="000000"/>
                </a:solidFill>
              </a:rPr>
              <a:t> </a:t>
            </a:r>
            <a:r>
              <a:rPr i="1" lang="en" sz="2200">
                <a:solidFill>
                  <a:srgbClr val="000000"/>
                </a:solidFill>
              </a:rPr>
              <a:t>Our greatest productivity is compelled by pressure (i.e. “jump without a rope”). This is a push method.</a:t>
            </a:r>
            <a:endParaRPr b="1" sz="2200">
              <a:solidFill>
                <a:srgbClr val="0D5DDF"/>
              </a:solidFill>
            </a:endParaRPr>
          </a:p>
        </p:txBody>
      </p:sp>
      <p:pic>
        <p:nvPicPr>
          <p:cNvPr id="152" name="Shape 152"/>
          <p:cNvPicPr preferRelativeResize="0"/>
          <p:nvPr/>
        </p:nvPicPr>
        <p:blipFill>
          <a:blip r:embed="rId3">
            <a:alphaModFix amt="5000"/>
          </a:blip>
          <a:stretch>
            <a:fillRect/>
          </a:stretch>
        </p:blipFill>
        <p:spPr>
          <a:xfrm>
            <a:off x="0" y="0"/>
            <a:ext cx="1420100" cy="1457326"/>
          </a:xfrm>
          <a:prstGeom prst="rect">
            <a:avLst/>
          </a:prstGeom>
          <a:noFill/>
          <a:ln>
            <a:noFill/>
          </a:ln>
        </p:spPr>
      </p:pic>
      <p:pic>
        <p:nvPicPr>
          <p:cNvPr id="153" name="Shape 153"/>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0" name="Shape 640"/>
        <p:cNvGrpSpPr/>
        <p:nvPr/>
      </p:nvGrpSpPr>
      <p:grpSpPr>
        <a:xfrm>
          <a:off x="0" y="0"/>
          <a:ext cx="0" cy="0"/>
          <a:chOff x="0" y="0"/>
          <a:chExt cx="0" cy="0"/>
        </a:xfrm>
      </p:grpSpPr>
      <p:pic>
        <p:nvPicPr>
          <p:cNvPr id="641" name="Shape 641"/>
          <p:cNvPicPr preferRelativeResize="0"/>
          <p:nvPr/>
        </p:nvPicPr>
        <p:blipFill>
          <a:blip r:embed="rId3">
            <a:alphaModFix/>
          </a:blip>
          <a:stretch>
            <a:fillRect/>
          </a:stretch>
        </p:blipFill>
        <p:spPr>
          <a:xfrm>
            <a:off x="8152171" y="4239825"/>
            <a:ext cx="587625" cy="587625"/>
          </a:xfrm>
          <a:prstGeom prst="rect">
            <a:avLst/>
          </a:prstGeom>
          <a:noFill/>
          <a:ln>
            <a:noFill/>
          </a:ln>
        </p:spPr>
      </p:pic>
      <p:sp>
        <p:nvSpPr>
          <p:cNvPr id="642" name="Shape 642"/>
          <p:cNvSpPr txBox="1"/>
          <p:nvPr>
            <p:ph type="title"/>
          </p:nvPr>
        </p:nvSpPr>
        <p:spPr>
          <a:xfrm>
            <a:off x="367350" y="271050"/>
            <a:ext cx="7647300" cy="96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600">
                <a:solidFill>
                  <a:schemeClr val="accent3"/>
                </a:solidFill>
              </a:rPr>
              <a:t>Portfolio Manager</a:t>
            </a:r>
            <a:endParaRPr sz="3600">
              <a:solidFill>
                <a:schemeClr val="accent3"/>
              </a:solidFill>
            </a:endParaRPr>
          </a:p>
        </p:txBody>
      </p:sp>
      <p:sp>
        <p:nvSpPr>
          <p:cNvPr id="643" name="Shape 643"/>
          <p:cNvSpPr txBox="1"/>
          <p:nvPr/>
        </p:nvSpPr>
        <p:spPr>
          <a:xfrm>
            <a:off x="367350" y="1127725"/>
            <a:ext cx="8351700" cy="33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latin typeface="Roboto"/>
                <a:ea typeface="Roboto"/>
                <a:cs typeface="Roboto"/>
                <a:sym typeface="Roboto"/>
              </a:rPr>
              <a:t>Responsibility #1</a:t>
            </a:r>
            <a:r>
              <a:rPr lang="en" sz="1600">
                <a:latin typeface="Roboto"/>
                <a:ea typeface="Roboto"/>
                <a:cs typeface="Roboto"/>
                <a:sym typeface="Roboto"/>
              </a:rPr>
              <a:t> — Allows Senior Producer to focus on client reviews, reduce meeting prep &amp; leverage marketing $</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Qualities</a:t>
            </a:r>
            <a:r>
              <a:rPr lang="en" sz="1600">
                <a:latin typeface="Roboto"/>
                <a:ea typeface="Roboto"/>
                <a:cs typeface="Roboto"/>
                <a:sym typeface="Roboto"/>
              </a:rPr>
              <a:t> — ...knowledgeable, grateful/always competing for your business, chemistry with client base, chemistry/friendship/long term friendship with you on a personal level patient/willing to troubleshoot client concerns...</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Vision</a:t>
            </a:r>
            <a:r>
              <a:rPr lang="en" sz="1600">
                <a:latin typeface="Roboto"/>
                <a:ea typeface="Roboto"/>
                <a:cs typeface="Roboto"/>
                <a:sym typeface="Roboto"/>
              </a:rPr>
              <a:t> — … one of two...marketing dollars for in-person events … longer term partner.</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7" name="Shape 647"/>
        <p:cNvGrpSpPr/>
        <p:nvPr/>
      </p:nvGrpSpPr>
      <p:grpSpPr>
        <a:xfrm>
          <a:off x="0" y="0"/>
          <a:ext cx="0" cy="0"/>
          <a:chOff x="0" y="0"/>
          <a:chExt cx="0" cy="0"/>
        </a:xfrm>
      </p:grpSpPr>
      <p:pic>
        <p:nvPicPr>
          <p:cNvPr id="648" name="Shape 648"/>
          <p:cNvPicPr preferRelativeResize="0"/>
          <p:nvPr/>
        </p:nvPicPr>
        <p:blipFill>
          <a:blip r:embed="rId3">
            <a:alphaModFix/>
          </a:blip>
          <a:stretch>
            <a:fillRect/>
          </a:stretch>
        </p:blipFill>
        <p:spPr>
          <a:xfrm>
            <a:off x="8202663" y="4239819"/>
            <a:ext cx="486650" cy="587656"/>
          </a:xfrm>
          <a:prstGeom prst="rect">
            <a:avLst/>
          </a:prstGeom>
          <a:noFill/>
          <a:ln>
            <a:noFill/>
          </a:ln>
        </p:spPr>
      </p:pic>
      <p:sp>
        <p:nvSpPr>
          <p:cNvPr id="649" name="Shape 649"/>
          <p:cNvSpPr txBox="1"/>
          <p:nvPr>
            <p:ph type="title"/>
          </p:nvPr>
        </p:nvSpPr>
        <p:spPr>
          <a:xfrm>
            <a:off x="367350" y="271050"/>
            <a:ext cx="7647300" cy="96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600">
                <a:solidFill>
                  <a:srgbClr val="38761D"/>
                </a:solidFill>
              </a:rPr>
              <a:t>Team Manager</a:t>
            </a:r>
            <a:endParaRPr sz="3600">
              <a:solidFill>
                <a:srgbClr val="38761D"/>
              </a:solidFill>
            </a:endParaRPr>
          </a:p>
        </p:txBody>
      </p:sp>
      <p:sp>
        <p:nvSpPr>
          <p:cNvPr id="650" name="Shape 650"/>
          <p:cNvSpPr txBox="1"/>
          <p:nvPr/>
        </p:nvSpPr>
        <p:spPr>
          <a:xfrm>
            <a:off x="367350" y="1127725"/>
            <a:ext cx="8351700" cy="33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latin typeface="Roboto"/>
                <a:ea typeface="Roboto"/>
                <a:cs typeface="Roboto"/>
                <a:sym typeface="Roboto"/>
              </a:rPr>
              <a:t>Responsibility #1</a:t>
            </a:r>
            <a:r>
              <a:rPr lang="en" sz="1600">
                <a:latin typeface="Roboto"/>
                <a:ea typeface="Roboto"/>
                <a:cs typeface="Roboto"/>
                <a:sym typeface="Roboto"/>
              </a:rPr>
              <a:t> — Manage all Salesforce client documentation, tasks, and events.</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Responsibility #2</a:t>
            </a:r>
            <a:r>
              <a:rPr lang="en" sz="1600">
                <a:latin typeface="Roboto"/>
                <a:ea typeface="Roboto"/>
                <a:cs typeface="Roboto"/>
                <a:sym typeface="Roboto"/>
              </a:rPr>
              <a:t> — Coordination of all WebEX video meetings including client reviews &amp; Platinum Club.</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Qualities</a:t>
            </a:r>
            <a:r>
              <a:rPr lang="en" sz="1600">
                <a:latin typeface="Roboto"/>
                <a:ea typeface="Roboto"/>
                <a:cs typeface="Roboto"/>
                <a:sym typeface="Roboto"/>
              </a:rPr>
              <a:t> — primarily tech savvy &amp; organized, personable &amp; client facing is a plus and recommended...on eye on marketing and branding...leader, team engine, systematic, proactive &amp; organized</a:t>
            </a:r>
            <a:endParaRPr sz="1600">
              <a:latin typeface="Roboto"/>
              <a:ea typeface="Roboto"/>
              <a:cs typeface="Roboto"/>
              <a:sym typeface="Roboto"/>
            </a:endParaRPr>
          </a:p>
          <a:p>
            <a:pPr indent="0" lvl="0" marL="0" rtl="0">
              <a:spcBef>
                <a:spcPts val="0"/>
              </a:spcBef>
              <a:spcAft>
                <a:spcPts val="0"/>
              </a:spcAft>
              <a:buNone/>
            </a:pPr>
            <a:r>
              <a:t/>
            </a:r>
            <a:endParaRPr sz="1600">
              <a:latin typeface="Roboto"/>
              <a:ea typeface="Roboto"/>
              <a:cs typeface="Roboto"/>
              <a:sym typeface="Roboto"/>
            </a:endParaRPr>
          </a:p>
          <a:p>
            <a:pPr indent="0" lvl="0" marL="0" rtl="0">
              <a:spcBef>
                <a:spcPts val="0"/>
              </a:spcBef>
              <a:spcAft>
                <a:spcPts val="0"/>
              </a:spcAft>
              <a:buNone/>
            </a:pPr>
            <a:r>
              <a:rPr b="1" lang="en" sz="1600">
                <a:latin typeface="Roboto"/>
                <a:ea typeface="Roboto"/>
                <a:cs typeface="Roboto"/>
                <a:sym typeface="Roboto"/>
              </a:rPr>
              <a:t>Vision</a:t>
            </a:r>
            <a:r>
              <a:rPr lang="en" sz="1600">
                <a:latin typeface="Roboto"/>
                <a:ea typeface="Roboto"/>
                <a:cs typeface="Roboto"/>
                <a:sym typeface="Roboto"/>
              </a:rPr>
              <a:t> — long term as a transition role to replace legacy CA and possibly operate Team Manager &amp; Client Associate (executing orders) functions...a “Super C.A.”.</a:t>
            </a:r>
            <a:endParaRPr sz="16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4" name="Shape 654"/>
        <p:cNvGrpSpPr/>
        <p:nvPr/>
      </p:nvGrpSpPr>
      <p:grpSpPr>
        <a:xfrm>
          <a:off x="0" y="0"/>
          <a:ext cx="0" cy="0"/>
          <a:chOff x="0" y="0"/>
          <a:chExt cx="0" cy="0"/>
        </a:xfrm>
      </p:grpSpPr>
      <p:sp>
        <p:nvSpPr>
          <p:cNvPr id="655" name="Shape 655"/>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7 —</a:t>
            </a:r>
            <a:endParaRPr b="1" sz="3600">
              <a:solidFill>
                <a:srgbClr val="0D5DDF"/>
              </a:solidFill>
            </a:endParaRPr>
          </a:p>
          <a:p>
            <a:pPr indent="0" lvl="0" marL="0" rtl="0" algn="ctr">
              <a:spcBef>
                <a:spcPts val="1000"/>
              </a:spcBef>
              <a:spcAft>
                <a:spcPts val="0"/>
              </a:spcAft>
              <a:buNone/>
            </a:pPr>
            <a:r>
              <a:rPr lang="en" sz="3600">
                <a:solidFill>
                  <a:srgbClr val="000000"/>
                </a:solidFill>
              </a:rPr>
              <a:t>Hire a Team Manager</a:t>
            </a:r>
            <a:endParaRPr sz="36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choosing a Team Manager...</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lang="en" sz="1400">
                <a:solidFill>
                  <a:srgbClr val="000000"/>
                </a:solidFill>
              </a:rPr>
              <a:t>Here are a few qualities a potential Team Manager should possess. Keep these in mind when interviewing candidates: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AutoNum type="arabicPeriod"/>
            </a:pPr>
            <a:r>
              <a:rPr b="1" lang="en" sz="1400">
                <a:solidFill>
                  <a:srgbClr val="000000"/>
                </a:solidFill>
              </a:rPr>
              <a:t>Tech </a:t>
            </a:r>
            <a:r>
              <a:rPr b="1" lang="en" sz="1400">
                <a:solidFill>
                  <a:srgbClr val="000000"/>
                </a:solidFill>
              </a:rPr>
              <a:t>savviness</a:t>
            </a:r>
            <a:r>
              <a:rPr lang="en" sz="1400">
                <a:solidFill>
                  <a:srgbClr val="000000"/>
                </a:solidFill>
              </a:rPr>
              <a:t>: They are primarily tasked with organizing the entire team through the use, management, and maintenance of Salesforce (or whatever CRM your team uses).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AutoNum type="arabicPeriod"/>
            </a:pPr>
            <a:r>
              <a:rPr b="1" lang="en" sz="1400">
                <a:solidFill>
                  <a:srgbClr val="000000"/>
                </a:solidFill>
              </a:rPr>
              <a:t>Natural problem solver</a:t>
            </a:r>
            <a:r>
              <a:rPr lang="en" sz="1400">
                <a:solidFill>
                  <a:srgbClr val="000000"/>
                </a:solidFill>
              </a:rPr>
              <a:t>:</a:t>
            </a:r>
            <a:r>
              <a:rPr lang="en" sz="1400">
                <a:solidFill>
                  <a:srgbClr val="000000"/>
                </a:solidFill>
              </a:rPr>
              <a:t> Others would describe this quality as being a “self starter”. Bottom line, they need very little guidance. You can give them an idea and they can move forward with minimal direction (i.e. a highly capable person).</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AutoNum type="arabicPeriod"/>
            </a:pPr>
            <a:r>
              <a:rPr b="1" lang="en" sz="1400">
                <a:solidFill>
                  <a:srgbClr val="000000"/>
                </a:solidFill>
              </a:rPr>
              <a:t>Mind for branding &amp; marketing:</a:t>
            </a:r>
            <a:r>
              <a:rPr lang="en" sz="1400">
                <a:solidFill>
                  <a:srgbClr val="000000"/>
                </a:solidFill>
              </a:rPr>
              <a:t> I really would not hire someone who does not have an eye for marketing and who does not have at least cursory skills or interest in graphic design or manipulating programs like Microsoft Powerpoint.</a:t>
            </a:r>
            <a:endParaRPr sz="1000">
              <a:solidFill>
                <a:srgbClr val="000000"/>
              </a:solidFill>
            </a:endParaRPr>
          </a:p>
        </p:txBody>
      </p:sp>
      <p:pic>
        <p:nvPicPr>
          <p:cNvPr id="661" name="Shape 66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662" name="Shape 66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6" name="Shape 666"/>
        <p:cNvGrpSpPr/>
        <p:nvPr/>
      </p:nvGrpSpPr>
      <p:grpSpPr>
        <a:xfrm>
          <a:off x="0" y="0"/>
          <a:ext cx="0" cy="0"/>
          <a:chOff x="0" y="0"/>
          <a:chExt cx="0" cy="0"/>
        </a:xfrm>
      </p:grpSpPr>
      <p:sp>
        <p:nvSpPr>
          <p:cNvPr id="667" name="Shape 667"/>
          <p:cNvSpPr txBox="1"/>
          <p:nvPr>
            <p:ph type="title"/>
          </p:nvPr>
        </p:nvSpPr>
        <p:spPr>
          <a:xfrm>
            <a:off x="314775" y="386350"/>
            <a:ext cx="8244900" cy="40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choosing a Team Manager...</a:t>
            </a:r>
            <a:endParaRPr sz="2400">
              <a:solidFill>
                <a:srgbClr val="000000"/>
              </a:solidFill>
            </a:endParaRPr>
          </a:p>
          <a:p>
            <a:pPr indent="0" lvl="0" marL="0" rtl="0" algn="just">
              <a:spcBef>
                <a:spcPts val="0"/>
              </a:spcBef>
              <a:spcAft>
                <a:spcPts val="0"/>
              </a:spcAft>
              <a:buNone/>
            </a:pPr>
            <a:r>
              <a:t/>
            </a:r>
            <a:endParaRPr sz="1800">
              <a:solidFill>
                <a:srgbClr val="000000"/>
              </a:solidFill>
            </a:endParaRPr>
          </a:p>
          <a:p>
            <a:pPr indent="-317500" lvl="0" marL="457200" rtl="0" algn="just">
              <a:spcBef>
                <a:spcPts val="0"/>
              </a:spcBef>
              <a:spcAft>
                <a:spcPts val="0"/>
              </a:spcAft>
              <a:buClr>
                <a:srgbClr val="000000"/>
              </a:buClr>
              <a:buSzPts val="1400"/>
              <a:buAutoNum type="arabicPeriod" startAt="4"/>
            </a:pPr>
            <a:r>
              <a:rPr b="1" lang="en" sz="1400">
                <a:solidFill>
                  <a:srgbClr val="000000"/>
                </a:solidFill>
              </a:rPr>
              <a:t>Team Player:</a:t>
            </a:r>
            <a:r>
              <a:rPr lang="en" sz="1400">
                <a:solidFill>
                  <a:srgbClr val="000000"/>
                </a:solidFill>
              </a:rPr>
              <a:t> Even though most of this individual’s work will be behind-the-scenes, they are still the primary driver of the people running the team. This means the must be personable and capable of guiding team members who frankly, may be resistant to change and implementing ideas. Someone who is empathetic and understanding is important, and with that being said, I believe a female would excel in this type of role.</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AutoNum type="arabicPeriod" startAt="4"/>
            </a:pPr>
            <a:r>
              <a:rPr b="1" lang="en" sz="1400">
                <a:solidFill>
                  <a:srgbClr val="000000"/>
                </a:solidFill>
              </a:rPr>
              <a:t>Solid chemistry with Senior Producer: </a:t>
            </a:r>
            <a:r>
              <a:rPr lang="en" sz="1400">
                <a:solidFill>
                  <a:srgbClr val="000000"/>
                </a:solidFill>
              </a:rPr>
              <a:t>Finally, the team manager is an individual the “jives” well with the Senior Producer(s). I typically describe Senior Producers as the people that throw everything at the wall; the Team Manager is the person who decides what sticks, what is actionable, and what can be executed.</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AutoNum type="arabicPeriod" startAt="4"/>
            </a:pPr>
            <a:r>
              <a:rPr b="1" lang="en" sz="1400">
                <a:solidFill>
                  <a:srgbClr val="000000"/>
                </a:solidFill>
              </a:rPr>
              <a:t>Leverage Teaming Incentives: </a:t>
            </a:r>
            <a:r>
              <a:rPr lang="en" sz="1400">
                <a:solidFill>
                  <a:srgbClr val="000000"/>
                </a:solidFill>
              </a:rPr>
              <a:t>Many premier wealth management firms are incentivizing successful financial advisors to expand their teams by covering the compensation of a strategic team hire during the new hire’s first years of employment. This is the most obvious and easiest way to begin scaling immediately and leverage firm resources for our team’s growth.</a:t>
            </a:r>
            <a:endParaRPr sz="1400">
              <a:solidFill>
                <a:srgbClr val="000000"/>
              </a:solidFill>
            </a:endParaRPr>
          </a:p>
          <a:p>
            <a:pPr indent="0" lvl="0" marL="0" rtl="0" algn="just">
              <a:spcBef>
                <a:spcPts val="0"/>
              </a:spcBef>
              <a:spcAft>
                <a:spcPts val="0"/>
              </a:spcAft>
              <a:buNone/>
            </a:pPr>
            <a:r>
              <a:t/>
            </a:r>
            <a:endParaRPr sz="1000">
              <a:solidFill>
                <a:srgbClr val="000000"/>
              </a:solidFill>
            </a:endParaRPr>
          </a:p>
        </p:txBody>
      </p:sp>
      <p:pic>
        <p:nvPicPr>
          <p:cNvPr id="668" name="Shape 66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669" name="Shape 66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3" name="Shape 673"/>
        <p:cNvGrpSpPr/>
        <p:nvPr/>
      </p:nvGrpSpPr>
      <p:grpSpPr>
        <a:xfrm>
          <a:off x="0" y="0"/>
          <a:ext cx="0" cy="0"/>
          <a:chOff x="0" y="0"/>
          <a:chExt cx="0" cy="0"/>
        </a:xfrm>
      </p:grpSpPr>
      <p:sp>
        <p:nvSpPr>
          <p:cNvPr id="674" name="Shape 674"/>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Thoughts for the future —</a:t>
            </a:r>
            <a:endParaRPr b="1" sz="3600">
              <a:solidFill>
                <a:srgbClr val="0D5DDF"/>
              </a:solidFill>
            </a:endParaRPr>
          </a:p>
          <a:p>
            <a:pPr indent="0" lvl="0" marL="0" rtl="0" algn="ctr">
              <a:spcBef>
                <a:spcPts val="1000"/>
              </a:spcBef>
              <a:spcAft>
                <a:spcPts val="0"/>
              </a:spcAft>
              <a:buNone/>
            </a:pPr>
            <a:r>
              <a:rPr lang="en" sz="3600">
                <a:solidFill>
                  <a:srgbClr val="000000"/>
                </a:solidFill>
              </a:rPr>
              <a:t>Legacy Client Associate transition</a:t>
            </a:r>
            <a:endParaRPr sz="36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8" name="Shape 678"/>
        <p:cNvGrpSpPr/>
        <p:nvPr/>
      </p:nvGrpSpPr>
      <p:grpSpPr>
        <a:xfrm>
          <a:off x="0" y="0"/>
          <a:ext cx="0" cy="0"/>
          <a:chOff x="0" y="0"/>
          <a:chExt cx="0" cy="0"/>
        </a:xfrm>
      </p:grpSpPr>
      <p:sp>
        <p:nvSpPr>
          <p:cNvPr id="679" name="Shape 679"/>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Legacy Client Transition</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b="1" lang="en" sz="1400">
                <a:solidFill>
                  <a:srgbClr val="000000"/>
                </a:solidFill>
              </a:rPr>
              <a:t>Millennial Missteps: </a:t>
            </a:r>
            <a:r>
              <a:rPr lang="en" sz="1400">
                <a:solidFill>
                  <a:srgbClr val="000000"/>
                </a:solidFill>
              </a:rPr>
              <a:t>The biggest mistake wealth management teams make when incorporating younger people is throwing them into a business development role (of which they are not seasoned or ready for) or defaulting them into a Strategic Planner role (which is better, but still not recommended).</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reason for this misstep is because they believe the planning function is purely one of technological prouse (simply pushing the right buttons to generate a report) rather than thinking of planning as a business development art — uncovering new external assets and bringing them in.</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Properly Harnessing Tech Savvy: </a:t>
            </a:r>
            <a:r>
              <a:rPr lang="en" sz="1400">
                <a:solidFill>
                  <a:srgbClr val="000000"/>
                </a:solidFill>
              </a:rPr>
              <a:t>Most Senior Producers and legacy teams however do rightly observe the potential of harnessing a millenial’s tech savvy. I would recommend doing this via the Team Manager role. This allows the younger professional to “grow up” business-wise in the wealth management environment transition into the culture, and listen/experience every facet of your business. </a:t>
            </a:r>
            <a:endParaRPr sz="1400">
              <a:solidFill>
                <a:srgbClr val="000000"/>
              </a:solidFill>
            </a:endParaRPr>
          </a:p>
        </p:txBody>
      </p:sp>
      <p:pic>
        <p:nvPicPr>
          <p:cNvPr id="680" name="Shape 68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681" name="Shape 68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5" name="Shape 685"/>
        <p:cNvGrpSpPr/>
        <p:nvPr/>
      </p:nvGrpSpPr>
      <p:grpSpPr>
        <a:xfrm>
          <a:off x="0" y="0"/>
          <a:ext cx="0" cy="0"/>
          <a:chOff x="0" y="0"/>
          <a:chExt cx="0" cy="0"/>
        </a:xfrm>
      </p:grpSpPr>
      <p:sp>
        <p:nvSpPr>
          <p:cNvPr id="686" name="Shape 686"/>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Legacy Client Transition (continued)</a:t>
            </a:r>
            <a:endParaRPr sz="1200">
              <a:solidFill>
                <a:srgbClr val="000000"/>
              </a:solidFill>
            </a:endParaRPr>
          </a:p>
          <a:p>
            <a:pPr indent="0" lvl="0" marL="0" rtl="0" algn="just">
              <a:spcBef>
                <a:spcPts val="0"/>
              </a:spcBef>
              <a:spcAft>
                <a:spcPts val="0"/>
              </a:spcAft>
              <a:buNone/>
            </a:pPr>
            <a:r>
              <a:t/>
            </a:r>
            <a:endParaRPr sz="1800">
              <a:solidFill>
                <a:srgbClr val="000000"/>
              </a:solidFill>
            </a:endParaRPr>
          </a:p>
          <a:p>
            <a:pPr indent="0" lvl="0" marL="0" rtl="0" algn="just">
              <a:spcBef>
                <a:spcPts val="0"/>
              </a:spcBef>
              <a:spcAft>
                <a:spcPts val="0"/>
              </a:spcAft>
              <a:buNone/>
            </a:pPr>
            <a:r>
              <a:rPr b="1" lang="en" sz="1400">
                <a:solidFill>
                  <a:srgbClr val="000000"/>
                </a:solidFill>
              </a:rPr>
              <a:t>The “Super Client Associate”: </a:t>
            </a:r>
            <a:r>
              <a:rPr lang="en" sz="1400">
                <a:solidFill>
                  <a:srgbClr val="000000"/>
                </a:solidFill>
              </a:rPr>
              <a:t>Long term, legacy million dollar teams should consider transitioning this younger Team Manager into the Client Associate role as the legacy Client Associate retires. In sum, the Team Manager would “graduate” and become a “Super CA (Client Associate)”.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Incorporating a capable Team Manager not only fills an immediate business function need for the Digital Service Model™, but also provides a viable long term transitionary role for your practice or Client Associate who may be eyeing retirement in the next 5 or so years.</a:t>
            </a:r>
            <a:endParaRPr sz="1400">
              <a:solidFill>
                <a:srgbClr val="000000"/>
              </a:solidFill>
            </a:endParaRPr>
          </a:p>
          <a:p>
            <a:pPr indent="0" lvl="0" marL="0" rtl="0" algn="just">
              <a:spcBef>
                <a:spcPts val="0"/>
              </a:spcBef>
              <a:spcAft>
                <a:spcPts val="0"/>
              </a:spcAft>
              <a:buNone/>
            </a:pPr>
            <a:r>
              <a:t/>
            </a:r>
            <a:endParaRPr sz="1200">
              <a:solidFill>
                <a:srgbClr val="000000"/>
              </a:solidFill>
            </a:endParaRPr>
          </a:p>
        </p:txBody>
      </p:sp>
      <p:pic>
        <p:nvPicPr>
          <p:cNvPr id="687" name="Shape 68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688" name="Shape 68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2" name="Shape 692"/>
        <p:cNvGrpSpPr/>
        <p:nvPr/>
      </p:nvGrpSpPr>
      <p:grpSpPr>
        <a:xfrm>
          <a:off x="0" y="0"/>
          <a:ext cx="0" cy="0"/>
          <a:chOff x="0" y="0"/>
          <a:chExt cx="0" cy="0"/>
        </a:xfrm>
      </p:grpSpPr>
      <p:sp>
        <p:nvSpPr>
          <p:cNvPr id="693" name="Shape 693"/>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8 —</a:t>
            </a:r>
            <a:endParaRPr b="1" sz="3600">
              <a:solidFill>
                <a:srgbClr val="0D5DDF"/>
              </a:solidFill>
            </a:endParaRPr>
          </a:p>
          <a:p>
            <a:pPr indent="0" lvl="0" marL="0" rtl="0" algn="ctr">
              <a:spcBef>
                <a:spcPts val="1000"/>
              </a:spcBef>
              <a:spcAft>
                <a:spcPts val="0"/>
              </a:spcAft>
              <a:buNone/>
            </a:pPr>
            <a:r>
              <a:rPr lang="en" sz="3600">
                <a:solidFill>
                  <a:srgbClr val="000000"/>
                </a:solidFill>
              </a:rPr>
              <a:t>Hire a Private Portfolio Manager(s)</a:t>
            </a:r>
            <a:endParaRPr sz="36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7" name="Shape 697"/>
        <p:cNvGrpSpPr/>
        <p:nvPr/>
      </p:nvGrpSpPr>
      <p:grpSpPr>
        <a:xfrm>
          <a:off x="0" y="0"/>
          <a:ext cx="0" cy="0"/>
          <a:chOff x="0" y="0"/>
          <a:chExt cx="0" cy="0"/>
        </a:xfrm>
      </p:grpSpPr>
      <p:sp>
        <p:nvSpPr>
          <p:cNvPr id="698" name="Shape 698"/>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choosing a Portfolio Manager...</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b="1" lang="en" sz="1400">
                <a:solidFill>
                  <a:srgbClr val="000000"/>
                </a:solidFill>
              </a:rPr>
              <a:t>Crucial for Platinum Club:</a:t>
            </a:r>
            <a:r>
              <a:rPr lang="en" sz="1400">
                <a:solidFill>
                  <a:srgbClr val="000000"/>
                </a:solidFill>
              </a:rPr>
              <a:t> this point cannot be understated — whomever you choose to partner with as a Portfolio Manager must A) understand your vision and goal with the Digital Service Model™ B) be committed to confidentiality of this business process C) understand, be willing, and thrive in presenting and providing monthly analysis of the markets and investment themes for your high-net-worth clients.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This is a critical function of any Portfolio Manager and why it may be prudent to select two to share the load and do a sort of A/B test — which Portfolio Manager do your clients and warm prospects respond best to? Do both Portfolio Managers bring something unique to the table? Perhaps this 1-2 punch has some sort of chemistry that is of value to your Platinum Club.</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This is the most important takeaway: following any Platinum Club meeting, your warm prospects on the webinar should walk away saying “I want that guy managing my money”; he/she must be that impressive.</a:t>
            </a:r>
            <a:endParaRPr sz="2400">
              <a:solidFill>
                <a:srgbClr val="000000"/>
              </a:solidFill>
            </a:endParaRPr>
          </a:p>
        </p:txBody>
      </p:sp>
      <p:pic>
        <p:nvPicPr>
          <p:cNvPr id="699" name="Shape 69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700" name="Shape 70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Step 1 —</a:t>
            </a:r>
            <a:endParaRPr b="1" sz="3600">
              <a:solidFill>
                <a:srgbClr val="0D5DDF"/>
              </a:solidFill>
            </a:endParaRPr>
          </a:p>
          <a:p>
            <a:pPr indent="0" lvl="0" marL="0" rtl="0" algn="ctr">
              <a:spcBef>
                <a:spcPts val="1000"/>
              </a:spcBef>
              <a:spcAft>
                <a:spcPts val="0"/>
              </a:spcAft>
              <a:buNone/>
            </a:pPr>
            <a:r>
              <a:rPr lang="en" sz="3600">
                <a:solidFill>
                  <a:srgbClr val="000000"/>
                </a:solidFill>
              </a:rPr>
              <a:t>Share the visuals</a:t>
            </a:r>
            <a:endParaRPr sz="36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4" name="Shape 704"/>
        <p:cNvGrpSpPr/>
        <p:nvPr/>
      </p:nvGrpSpPr>
      <p:grpSpPr>
        <a:xfrm>
          <a:off x="0" y="0"/>
          <a:ext cx="0" cy="0"/>
          <a:chOff x="0" y="0"/>
          <a:chExt cx="0" cy="0"/>
        </a:xfrm>
      </p:grpSpPr>
      <p:sp>
        <p:nvSpPr>
          <p:cNvPr id="705" name="Shape 705"/>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More t</a:t>
            </a:r>
            <a:r>
              <a:rPr b="1" lang="en" sz="2400">
                <a:solidFill>
                  <a:srgbClr val="0D5DDF"/>
                </a:solidFill>
              </a:rPr>
              <a:t>houghts on choosing a Portfolio Manager...</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b="1" lang="en" sz="1400">
                <a:solidFill>
                  <a:srgbClr val="000000"/>
                </a:solidFill>
              </a:rPr>
              <a:t>Delegating the entire investment process: </a:t>
            </a:r>
            <a:r>
              <a:rPr lang="en" sz="1400">
                <a:solidFill>
                  <a:srgbClr val="000000"/>
                </a:solidFill>
              </a:rPr>
              <a:t>Some thoughts on the type of SMA you should choose...like a BlackRock PI...completely off-load responsibility and forward client emails...a Private Portfolio Manager...not just an “SMA” where you offload money into their portfolio...they aren’t providing investment management...they’re providing all due-diligence and 1-on-1 work with the client facilitated by you. This alone worth the price velocity you forfeit (sharing the client fee with the SMA partner).</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Chemistry with the Senior Producer: </a:t>
            </a:r>
            <a:r>
              <a:rPr lang="en" sz="1400">
                <a:solidFill>
                  <a:srgbClr val="000000"/>
                </a:solidFill>
              </a:rPr>
              <a:t>This is someone you will personally building a friendship and partnership with over many years; you’ll want to get along with them and genuinely enjoy their company.</a:t>
            </a:r>
            <a:endParaRPr sz="1400">
              <a:solidFill>
                <a:srgbClr val="000000"/>
              </a:solidFill>
            </a:endParaRPr>
          </a:p>
          <a:p>
            <a:pPr indent="0" lvl="0" marL="0" rtl="0" algn="just">
              <a:spcBef>
                <a:spcPts val="0"/>
              </a:spcBef>
              <a:spcAft>
                <a:spcPts val="0"/>
              </a:spcAft>
              <a:buNone/>
            </a:pPr>
            <a:r>
              <a:t/>
            </a:r>
            <a:endParaRPr b="1" sz="1400">
              <a:solidFill>
                <a:srgbClr val="000000"/>
              </a:solidFill>
            </a:endParaRPr>
          </a:p>
          <a:p>
            <a:pPr indent="0" lvl="0" marL="0" rtl="0" algn="just">
              <a:spcBef>
                <a:spcPts val="0"/>
              </a:spcBef>
              <a:spcAft>
                <a:spcPts val="0"/>
              </a:spcAft>
              <a:buNone/>
            </a:pPr>
            <a:r>
              <a:rPr b="1" lang="en" sz="1400">
                <a:solidFill>
                  <a:srgbClr val="000000"/>
                </a:solidFill>
              </a:rPr>
              <a:t>Chemistry with the client base: </a:t>
            </a:r>
            <a:r>
              <a:rPr lang="en" sz="1400">
                <a:solidFill>
                  <a:srgbClr val="000000"/>
                </a:solidFill>
              </a:rPr>
              <a:t>Thoughtful consideration should go into identifying a Portfolio Manager that connects with your top clients in every way possible, even down to personal affect and persona.</a:t>
            </a:r>
            <a:endParaRPr sz="2400">
              <a:solidFill>
                <a:srgbClr val="000000"/>
              </a:solidFill>
            </a:endParaRPr>
          </a:p>
        </p:txBody>
      </p:sp>
      <p:pic>
        <p:nvPicPr>
          <p:cNvPr id="706" name="Shape 70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707" name="Shape 70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1" name="Shape 711"/>
        <p:cNvGrpSpPr/>
        <p:nvPr/>
      </p:nvGrpSpPr>
      <p:grpSpPr>
        <a:xfrm>
          <a:off x="0" y="0"/>
          <a:ext cx="0" cy="0"/>
          <a:chOff x="0" y="0"/>
          <a:chExt cx="0" cy="0"/>
        </a:xfrm>
      </p:grpSpPr>
      <p:sp>
        <p:nvSpPr>
          <p:cNvPr id="712" name="Shape 712"/>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Even more t</a:t>
            </a:r>
            <a:r>
              <a:rPr b="1" lang="en" sz="2400">
                <a:solidFill>
                  <a:srgbClr val="0D5DDF"/>
                </a:solidFill>
              </a:rPr>
              <a:t>houghts on choosing a Portfolio Manager...</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rtl="0" algn="just">
              <a:spcBef>
                <a:spcPts val="0"/>
              </a:spcBef>
              <a:spcAft>
                <a:spcPts val="0"/>
              </a:spcAft>
              <a:buNone/>
            </a:pPr>
            <a:r>
              <a:rPr b="1" lang="en" sz="1400">
                <a:solidFill>
                  <a:srgbClr val="000000"/>
                </a:solidFill>
              </a:rPr>
              <a:t>Interviewing multiple Portfolio Managers: </a:t>
            </a:r>
            <a:r>
              <a:rPr lang="en" sz="1400">
                <a:solidFill>
                  <a:srgbClr val="000000"/>
                </a:solidFill>
              </a:rPr>
              <a:t>all eggs in one basket...earn your business and loyalty...who understand the business opportunity for them and not take it for granted...and as mentioned, having two Portfolio Managers offers your Platinum Club some diversity of opinion and approach that may be refreshing and so the Club does not grow stale. If you have two capable Portfolio Managers, at the most, they will deliver six (6) Platinum Club presentations...likely this number will be closer to four (4) as you will want to supplement the Platinum Club with non-market related topics, or topics offered from more niche thought leaders (such as cryptocurrency experts, healthcare &amp; Medicare experts, etc.).</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Leverage for marketing dollars: </a:t>
            </a:r>
            <a:r>
              <a:rPr lang="en" sz="1400">
                <a:solidFill>
                  <a:srgbClr val="000000"/>
                </a:solidFill>
              </a:rPr>
              <a:t>Give take...swings both ways...the understand what you’re offering...I’ve seen when it’s taken for granted...they are willing to invest as well...in community engagement/events of your top clients...in marketing $ for events with top clients, etc.</a:t>
            </a:r>
            <a:endParaRPr sz="1400">
              <a:solidFill>
                <a:srgbClr val="000000"/>
              </a:solidFill>
            </a:endParaRPr>
          </a:p>
          <a:p>
            <a:pPr indent="0" lvl="0" marL="0" rtl="0" algn="just">
              <a:spcBef>
                <a:spcPts val="0"/>
              </a:spcBef>
              <a:spcAft>
                <a:spcPts val="0"/>
              </a:spcAft>
              <a:buNone/>
            </a:pPr>
            <a:r>
              <a:t/>
            </a:r>
            <a:endParaRPr sz="2400">
              <a:solidFill>
                <a:srgbClr val="000000"/>
              </a:solidFill>
            </a:endParaRPr>
          </a:p>
        </p:txBody>
      </p:sp>
      <p:pic>
        <p:nvPicPr>
          <p:cNvPr id="713" name="Shape 71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714" name="Shape 71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8" name="Shape 718"/>
        <p:cNvGrpSpPr/>
        <p:nvPr/>
      </p:nvGrpSpPr>
      <p:grpSpPr>
        <a:xfrm>
          <a:off x="0" y="0"/>
          <a:ext cx="0" cy="0"/>
          <a:chOff x="0" y="0"/>
          <a:chExt cx="0" cy="0"/>
        </a:xfrm>
      </p:grpSpPr>
      <p:sp>
        <p:nvSpPr>
          <p:cNvPr id="719" name="Shape 719"/>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What are we selling exactly?</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a:spcBef>
                <a:spcPts val="0"/>
              </a:spcBef>
              <a:spcAft>
                <a:spcPts val="0"/>
              </a:spcAft>
              <a:buNone/>
            </a:pPr>
            <a:r>
              <a:rPr b="1" lang="en" sz="1400">
                <a:solidFill>
                  <a:srgbClr val="000000"/>
                </a:solidFill>
              </a:rPr>
              <a:t>Exclusivity: </a:t>
            </a:r>
            <a:r>
              <a:rPr lang="en" sz="1400">
                <a:solidFill>
                  <a:srgbClr val="000000"/>
                </a:solidFill>
              </a:rPr>
              <a:t>Ultimately we are selling an emotion — a feeling of exclusivity and privileged access. At the end of the day, investment management has been entirely commoditized and even the concept of active management has been so scrutinized that it’s not a worth primary selling point for high-net-worth investors. What has never and likely will never recede is people’s desire for an exclusive experience. That is ultimately what we are selling </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b="1" lang="en" sz="1400">
                <a:solidFill>
                  <a:srgbClr val="000000"/>
                </a:solidFill>
              </a:rPr>
              <a:t>Selling emotion:</a:t>
            </a:r>
            <a:r>
              <a:rPr lang="en" sz="1400">
                <a:solidFill>
                  <a:srgbClr val="000000"/>
                </a:solidFill>
              </a:rPr>
              <a:t> We are selling a feeling; focus solely on words such as “custom...exclusive…limited”. </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b="1" lang="en" sz="1400">
                <a:solidFill>
                  <a:srgbClr val="000000"/>
                </a:solidFill>
                <a:highlight>
                  <a:srgbClr val="FFE599"/>
                </a:highlight>
              </a:rPr>
              <a:t>[Script]:  </a:t>
            </a:r>
            <a:r>
              <a:rPr lang="en" sz="1400">
                <a:solidFill>
                  <a:srgbClr val="000000"/>
                </a:solidFill>
                <a:highlight>
                  <a:srgbClr val="FFE599"/>
                </a:highlight>
              </a:rPr>
              <a:t>“For our platinum clients, once we hit the $1M/5M mark, it opens up an entirely different playbook of investment options that we can offer/it opens up another universe of customization and investment options/they have access to a higher level of customization/we can begin talking about alternative investments like hedging.”</a:t>
            </a:r>
            <a:endParaRPr sz="1400">
              <a:solidFill>
                <a:srgbClr val="000000"/>
              </a:solidFill>
              <a:highlight>
                <a:srgbClr val="FFE599"/>
              </a:highlight>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Let’s briefly look at a few keys to reinforcing and selling exclusivity (next page)...</a:t>
            </a:r>
            <a:endParaRPr sz="1400">
              <a:solidFill>
                <a:srgbClr val="000000"/>
              </a:solidFill>
            </a:endParaRPr>
          </a:p>
          <a:p>
            <a:pPr indent="0" lvl="0" marL="0" rtl="0">
              <a:spcBef>
                <a:spcPts val="0"/>
              </a:spcBef>
              <a:spcAft>
                <a:spcPts val="0"/>
              </a:spcAft>
              <a:buNone/>
            </a:pPr>
            <a:r>
              <a:t/>
            </a:r>
            <a:endParaRPr b="1" sz="1400">
              <a:solidFill>
                <a:srgbClr val="000000"/>
              </a:solidFill>
            </a:endParaRPr>
          </a:p>
          <a:p>
            <a:pPr indent="0" lvl="0" marL="0" rtl="0" algn="just">
              <a:spcBef>
                <a:spcPts val="0"/>
              </a:spcBef>
              <a:spcAft>
                <a:spcPts val="0"/>
              </a:spcAft>
              <a:buNone/>
            </a:pPr>
            <a:r>
              <a:t/>
            </a:r>
            <a:endParaRPr sz="1400">
              <a:solidFill>
                <a:srgbClr val="000000"/>
              </a:solidFill>
            </a:endParaRPr>
          </a:p>
        </p:txBody>
      </p:sp>
      <p:pic>
        <p:nvPicPr>
          <p:cNvPr id="720" name="Shape 72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721" name="Shape 72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5" name="Shape 725"/>
        <p:cNvGrpSpPr/>
        <p:nvPr/>
      </p:nvGrpSpPr>
      <p:grpSpPr>
        <a:xfrm>
          <a:off x="0" y="0"/>
          <a:ext cx="0" cy="0"/>
          <a:chOff x="0" y="0"/>
          <a:chExt cx="0" cy="0"/>
        </a:xfrm>
      </p:grpSpPr>
      <p:sp>
        <p:nvSpPr>
          <p:cNvPr id="726" name="Shape 726"/>
          <p:cNvSpPr txBox="1"/>
          <p:nvPr>
            <p:ph type="title"/>
          </p:nvPr>
        </p:nvSpPr>
        <p:spPr>
          <a:xfrm>
            <a:off x="314775" y="386350"/>
            <a:ext cx="8244900" cy="377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Keys to selling exclusivity...</a:t>
            </a:r>
            <a:endParaRPr b="1" sz="2400">
              <a:solidFill>
                <a:srgbClr val="0D5DDF"/>
              </a:solidFill>
            </a:endParaRPr>
          </a:p>
          <a:p>
            <a:pPr indent="0" lvl="0" marL="0" rtl="0" algn="just">
              <a:spcBef>
                <a:spcPts val="0"/>
              </a:spcBef>
              <a:spcAft>
                <a:spcPts val="0"/>
              </a:spcAft>
              <a:buNone/>
            </a:pPr>
            <a:r>
              <a:t/>
            </a:r>
            <a:endParaRPr sz="1800">
              <a:solidFill>
                <a:srgbClr val="0D5DDF"/>
              </a:solidFill>
            </a:endParaRPr>
          </a:p>
          <a:p>
            <a:pPr indent="0" lvl="0" marL="0">
              <a:spcBef>
                <a:spcPts val="0"/>
              </a:spcBef>
              <a:spcAft>
                <a:spcPts val="0"/>
              </a:spcAft>
              <a:buNone/>
            </a:pPr>
            <a:r>
              <a:rPr b="1" lang="en" sz="1400">
                <a:solidFill>
                  <a:srgbClr val="000000"/>
                </a:solidFill>
              </a:rPr>
              <a:t>Million-Dollar Minimum: </a:t>
            </a:r>
            <a:r>
              <a:rPr lang="en" sz="1400">
                <a:solidFill>
                  <a:srgbClr val="000000"/>
                </a:solidFill>
              </a:rPr>
              <a:t>This is non-negotiable. When this million-dollar minimum is strictly enforced client will do everything they can do try and hit that mark. Investors at this level want access denied to everyone else.</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b="1" lang="en" sz="1400">
                <a:solidFill>
                  <a:srgbClr val="000000"/>
                </a:solidFill>
              </a:rPr>
              <a:t>Customization: </a:t>
            </a:r>
            <a:r>
              <a:rPr lang="en" sz="1400">
                <a:solidFill>
                  <a:srgbClr val="000000"/>
                </a:solidFill>
              </a:rPr>
              <a:t>Regardless of investment returns or “alpha”, the value proposition here is an entirely customized portfolio to pursue your client’s financial goals. The gold clients may achieve similar returns and achieve their goals as well, but their portfolio is cookie-cutter like everyone else; million-dollar clients enjoy the expertise of a Private Portfolio Manager to work with them 1-on-1 and to tailor a portfolio “like a fine Italian-tailored jacket”.</a:t>
            </a:r>
            <a:endParaRPr sz="1400">
              <a:solidFill>
                <a:srgbClr val="000000"/>
              </a:solidFill>
            </a:endParaRPr>
          </a:p>
          <a:p>
            <a:pPr indent="0" lvl="0" marL="0">
              <a:spcBef>
                <a:spcPts val="0"/>
              </a:spcBef>
              <a:spcAft>
                <a:spcPts val="0"/>
              </a:spcAft>
              <a:buNone/>
            </a:pPr>
            <a:r>
              <a:t/>
            </a:r>
            <a:endParaRPr b="1" sz="1400">
              <a:solidFill>
                <a:srgbClr val="000000"/>
              </a:solidFill>
            </a:endParaRPr>
          </a:p>
          <a:p>
            <a:pPr indent="0" lvl="0" marL="0" rtl="0">
              <a:spcBef>
                <a:spcPts val="0"/>
              </a:spcBef>
              <a:spcAft>
                <a:spcPts val="0"/>
              </a:spcAft>
              <a:buNone/>
            </a:pPr>
            <a:r>
              <a:rPr b="1" lang="en" sz="1400">
                <a:solidFill>
                  <a:srgbClr val="000000"/>
                </a:solidFill>
              </a:rPr>
              <a:t>Direct Access To Private Portfolio Manager: </a:t>
            </a:r>
            <a:r>
              <a:rPr lang="en" sz="1400">
                <a:solidFill>
                  <a:srgbClr val="000000"/>
                </a:solidFill>
              </a:rPr>
              <a:t>Platinum clients are entitled to two annual meetings. One with your team alone and one with their Private Portfolio Manager, in-person, regardless of where they are in the country. </a:t>
            </a:r>
            <a:r>
              <a:rPr lang="en" sz="1400">
                <a:solidFill>
                  <a:srgbClr val="000000"/>
                </a:solidFill>
                <a:highlight>
                  <a:srgbClr val="FFE599"/>
                </a:highlight>
              </a:rPr>
              <a:t>This becomes the value proposition — customized portfolios, boutique investment selections and exclusive access — not investment management.</a:t>
            </a:r>
            <a:endParaRPr sz="1400">
              <a:solidFill>
                <a:srgbClr val="000000"/>
              </a:solidFill>
              <a:highlight>
                <a:srgbClr val="FFE599"/>
              </a:highlight>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b="1" sz="1400">
              <a:solidFill>
                <a:srgbClr val="000000"/>
              </a:solidFill>
            </a:endParaRPr>
          </a:p>
          <a:p>
            <a:pPr indent="0" lvl="0" marL="0" rtl="0" algn="just">
              <a:spcBef>
                <a:spcPts val="0"/>
              </a:spcBef>
              <a:spcAft>
                <a:spcPts val="0"/>
              </a:spcAft>
              <a:buNone/>
            </a:pPr>
            <a:r>
              <a:t/>
            </a:r>
            <a:endParaRPr sz="1400">
              <a:solidFill>
                <a:srgbClr val="000000"/>
              </a:solidFill>
            </a:endParaRPr>
          </a:p>
        </p:txBody>
      </p:sp>
      <p:pic>
        <p:nvPicPr>
          <p:cNvPr id="727" name="Shape 72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728" name="Shape 72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type="title"/>
          </p:nvPr>
        </p:nvSpPr>
        <p:spPr>
          <a:xfrm>
            <a:off x="598100" y="1544949"/>
            <a:ext cx="8222100" cy="24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Action 4 —</a:t>
            </a:r>
            <a:endParaRPr b="1">
              <a:latin typeface="Open Sans"/>
              <a:ea typeface="Open Sans"/>
              <a:cs typeface="Open Sans"/>
              <a:sym typeface="Open Sans"/>
            </a:endParaRPr>
          </a:p>
          <a:p>
            <a:pPr indent="0" lvl="0" marL="0" rtl="0" algn="ctr">
              <a:spcBef>
                <a:spcPts val="1000"/>
              </a:spcBef>
              <a:spcAft>
                <a:spcPts val="0"/>
              </a:spcAft>
              <a:buNone/>
            </a:pPr>
            <a:r>
              <a:rPr lang="en">
                <a:latin typeface="Open Sans"/>
                <a:ea typeface="Open Sans"/>
                <a:cs typeface="Open Sans"/>
                <a:sym typeface="Open Sans"/>
              </a:rPr>
              <a:t>Embrace new team workflow</a:t>
            </a:r>
            <a:endParaRPr>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7" name="Shape 737"/>
        <p:cNvGrpSpPr/>
        <p:nvPr/>
      </p:nvGrpSpPr>
      <p:grpSpPr>
        <a:xfrm>
          <a:off x="0" y="0"/>
          <a:ext cx="0" cy="0"/>
          <a:chOff x="0" y="0"/>
          <a:chExt cx="0" cy="0"/>
        </a:xfrm>
      </p:grpSpPr>
      <p:sp>
        <p:nvSpPr>
          <p:cNvPr id="738" name="Shape 738"/>
          <p:cNvSpPr txBox="1"/>
          <p:nvPr>
            <p:ph type="title"/>
          </p:nvPr>
        </p:nvSpPr>
        <p:spPr>
          <a:xfrm>
            <a:off x="465800" y="457200"/>
            <a:ext cx="8261400" cy="4424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D5DDF"/>
                </a:solidFill>
              </a:rPr>
              <a:t>Guiding Principles —</a:t>
            </a:r>
            <a:endParaRPr b="1" sz="2800">
              <a:solidFill>
                <a:srgbClr val="0D5DDF"/>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2200">
                <a:solidFill>
                  <a:srgbClr val="000000"/>
                </a:solidFill>
                <a:highlight>
                  <a:srgbClr val="FFE599"/>
                </a:highlight>
              </a:rPr>
              <a:t>Less Is More:</a:t>
            </a:r>
            <a:r>
              <a:rPr b="1" lang="en" sz="2200">
                <a:solidFill>
                  <a:srgbClr val="000000"/>
                </a:solidFill>
              </a:rPr>
              <a:t> </a:t>
            </a:r>
            <a:r>
              <a:rPr lang="en" sz="2200">
                <a:solidFill>
                  <a:srgbClr val="000000"/>
                </a:solidFill>
              </a:rPr>
              <a:t>Complex systems are never adopted. Focus on simple processes to get your team embracing a productive workflow.</a:t>
            </a:r>
            <a:endParaRPr i="1" sz="2200">
              <a:solidFill>
                <a:srgbClr val="000000"/>
              </a:solidFill>
            </a:endParaRPr>
          </a:p>
          <a:p>
            <a:pPr indent="0" lvl="0" marL="0" rtl="0">
              <a:spcBef>
                <a:spcPts val="0"/>
              </a:spcBef>
              <a:spcAft>
                <a:spcPts val="0"/>
              </a:spcAft>
              <a:buNone/>
            </a:pPr>
            <a:r>
              <a:t/>
            </a:r>
            <a:endParaRPr sz="2200">
              <a:solidFill>
                <a:srgbClr val="000000"/>
              </a:solidFill>
            </a:endParaRPr>
          </a:p>
          <a:p>
            <a:pPr indent="0" lvl="0" marL="0" rtl="0">
              <a:spcBef>
                <a:spcPts val="0"/>
              </a:spcBef>
              <a:spcAft>
                <a:spcPts val="0"/>
              </a:spcAft>
              <a:buNone/>
            </a:pPr>
            <a:r>
              <a:rPr b="1" lang="en" sz="2200">
                <a:solidFill>
                  <a:srgbClr val="000000"/>
                </a:solidFill>
                <a:highlight>
                  <a:srgbClr val="FFE599"/>
                </a:highlight>
              </a:rPr>
              <a:t>One Point Of Contact:</a:t>
            </a:r>
            <a:r>
              <a:rPr lang="en" sz="2200">
                <a:solidFill>
                  <a:srgbClr val="000000"/>
                </a:solidFill>
              </a:rPr>
              <a:t> Legacy teams fail to adopt CRM systems because the process is too tedious. Having one point of contact—</a:t>
            </a:r>
            <a:r>
              <a:rPr i="1" lang="en" sz="2200">
                <a:solidFill>
                  <a:srgbClr val="000000"/>
                </a:solidFill>
              </a:rPr>
              <a:t>the Team Manager</a:t>
            </a:r>
            <a:r>
              <a:rPr lang="en" sz="2200">
                <a:solidFill>
                  <a:srgbClr val="000000"/>
                </a:solidFill>
              </a:rPr>
              <a:t>—for all CRM entry removes this burden and ensures adherence to the new team workflow.</a:t>
            </a:r>
            <a:endParaRPr b="1" sz="2200">
              <a:solidFill>
                <a:srgbClr val="0D5DDF"/>
              </a:solidFill>
            </a:endParaRPr>
          </a:p>
        </p:txBody>
      </p:sp>
      <p:pic>
        <p:nvPicPr>
          <p:cNvPr id="739" name="Shape 739"/>
          <p:cNvPicPr preferRelativeResize="0"/>
          <p:nvPr/>
        </p:nvPicPr>
        <p:blipFill>
          <a:blip r:embed="rId3">
            <a:alphaModFix amt="5000"/>
          </a:blip>
          <a:stretch>
            <a:fillRect/>
          </a:stretch>
        </p:blipFill>
        <p:spPr>
          <a:xfrm>
            <a:off x="0" y="0"/>
            <a:ext cx="1420100" cy="1457326"/>
          </a:xfrm>
          <a:prstGeom prst="rect">
            <a:avLst/>
          </a:prstGeom>
          <a:noFill/>
          <a:ln>
            <a:noFill/>
          </a:ln>
        </p:spPr>
      </p:pic>
      <p:pic>
        <p:nvPicPr>
          <p:cNvPr id="740" name="Shape 740"/>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44" name="Shape 744"/>
        <p:cNvGrpSpPr/>
        <p:nvPr/>
      </p:nvGrpSpPr>
      <p:grpSpPr>
        <a:xfrm>
          <a:off x="0" y="0"/>
          <a:ext cx="0" cy="0"/>
          <a:chOff x="0" y="0"/>
          <a:chExt cx="0" cy="0"/>
        </a:xfrm>
      </p:grpSpPr>
      <p:grpSp>
        <p:nvGrpSpPr>
          <p:cNvPr id="745" name="Shape 745"/>
          <p:cNvGrpSpPr/>
          <p:nvPr/>
        </p:nvGrpSpPr>
        <p:grpSpPr>
          <a:xfrm>
            <a:off x="512223" y="79650"/>
            <a:ext cx="8082863" cy="5210871"/>
            <a:chOff x="436028" y="162812"/>
            <a:chExt cx="8426672" cy="5432518"/>
          </a:xfrm>
        </p:grpSpPr>
        <p:cxnSp>
          <p:nvCxnSpPr>
            <p:cNvPr id="746" name="Shape 746"/>
            <p:cNvCxnSpPr>
              <a:endCxn id="747" idx="2"/>
            </p:cNvCxnSpPr>
            <p:nvPr/>
          </p:nvCxnSpPr>
          <p:spPr>
            <a:xfrm flipH="1">
              <a:off x="2895400" y="3165325"/>
              <a:ext cx="18600" cy="1339800"/>
            </a:xfrm>
            <a:prstGeom prst="straightConnector1">
              <a:avLst/>
            </a:prstGeom>
            <a:noFill/>
            <a:ln cap="flat" cmpd="sng" w="9525">
              <a:solidFill>
                <a:srgbClr val="000000"/>
              </a:solidFill>
              <a:prstDash val="solid"/>
              <a:round/>
              <a:headEnd len="lg" w="lg" type="none"/>
              <a:tailEnd len="lg" w="lg" type="none"/>
            </a:ln>
          </p:spPr>
        </p:cxnSp>
        <p:grpSp>
          <p:nvGrpSpPr>
            <p:cNvPr id="748" name="Shape 748"/>
            <p:cNvGrpSpPr/>
            <p:nvPr/>
          </p:nvGrpSpPr>
          <p:grpSpPr>
            <a:xfrm>
              <a:off x="7143700" y="513000"/>
              <a:ext cx="1719000" cy="1719000"/>
              <a:chOff x="284825" y="2059550"/>
              <a:chExt cx="1719000" cy="1719000"/>
            </a:xfrm>
          </p:grpSpPr>
          <p:sp>
            <p:nvSpPr>
              <p:cNvPr id="749" name="Shape 749"/>
              <p:cNvSpPr/>
              <p:nvPr/>
            </p:nvSpPr>
            <p:spPr>
              <a:xfrm rot="2700000">
                <a:off x="899525" y="1948334"/>
                <a:ext cx="489601" cy="1941432"/>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Platinum Client</a:t>
                </a:r>
                <a:endParaRPr b="1" sz="1200">
                  <a:solidFill>
                    <a:srgbClr val="FFFFFF"/>
                  </a:solidFill>
                  <a:latin typeface="Roboto"/>
                  <a:ea typeface="Roboto"/>
                  <a:cs typeface="Roboto"/>
                  <a:sym typeface="Roboto"/>
                </a:endParaRPr>
              </a:p>
            </p:txBody>
          </p:sp>
        </p:grpSp>
        <p:grpSp>
          <p:nvGrpSpPr>
            <p:cNvPr id="751" name="Shape 751"/>
            <p:cNvGrpSpPr/>
            <p:nvPr/>
          </p:nvGrpSpPr>
          <p:grpSpPr>
            <a:xfrm>
              <a:off x="2573490" y="454944"/>
              <a:ext cx="1740300" cy="1740300"/>
              <a:chOff x="6254702" y="2037960"/>
              <a:chExt cx="1740300" cy="1740300"/>
            </a:xfrm>
          </p:grpSpPr>
          <p:sp>
            <p:nvSpPr>
              <p:cNvPr id="752" name="Shape 752"/>
              <p:cNvSpPr/>
              <p:nvPr/>
            </p:nvSpPr>
            <p:spPr>
              <a:xfrm rot="2700000">
                <a:off x="6880051" y="1922332"/>
                <a:ext cx="489601" cy="1971555"/>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3" name="Shape 753"/>
              <p:cNvSpPr txBox="1"/>
              <p:nvPr/>
            </p:nvSpPr>
            <p:spPr>
              <a:xfrm rot="-2700000">
                <a:off x="6529165" y="2667460"/>
                <a:ext cx="1330916"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grpSp>
        <p:grpSp>
          <p:nvGrpSpPr>
            <p:cNvPr id="754" name="Shape 754"/>
            <p:cNvGrpSpPr/>
            <p:nvPr/>
          </p:nvGrpSpPr>
          <p:grpSpPr>
            <a:xfrm>
              <a:off x="4855600" y="561200"/>
              <a:ext cx="1692600" cy="1692600"/>
              <a:chOff x="284900" y="2085875"/>
              <a:chExt cx="1692600" cy="1692600"/>
            </a:xfrm>
          </p:grpSpPr>
          <p:sp>
            <p:nvSpPr>
              <p:cNvPr id="755" name="Shape 755"/>
              <p:cNvSpPr/>
              <p:nvPr/>
            </p:nvSpPr>
            <p:spPr>
              <a:xfrm rot="2700000">
                <a:off x="886400" y="1980126"/>
                <a:ext cx="489601" cy="1904097"/>
              </a:xfrm>
              <a:prstGeom prst="roundRect">
                <a:avLst>
                  <a:gd fmla="val 50000" name="adj"/>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Shape 756"/>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grpSp>
        <p:sp>
          <p:nvSpPr>
            <p:cNvPr id="757" name="Shape 757"/>
            <p:cNvSpPr txBox="1"/>
            <p:nvPr/>
          </p:nvSpPr>
          <p:spPr>
            <a:xfrm rot="-2700000">
              <a:off x="5174630" y="1096631"/>
              <a:ext cx="2411093"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Weekly WebEx Client Reviews</a:t>
              </a:r>
              <a:endParaRPr i="1" sz="900">
                <a:latin typeface="Roboto"/>
                <a:ea typeface="Roboto"/>
                <a:cs typeface="Roboto"/>
                <a:sym typeface="Roboto"/>
              </a:endParaRPr>
            </a:p>
            <a:p>
              <a:pPr indent="0" lvl="0" marL="0" rtl="0">
                <a:spcBef>
                  <a:spcPts val="0"/>
                </a:spcBef>
                <a:spcAft>
                  <a:spcPts val="0"/>
                </a:spcAft>
                <a:buNone/>
              </a:pPr>
              <a:r>
                <a:rPr i="1" lang="en" sz="900">
                  <a:latin typeface="Roboto"/>
                  <a:ea typeface="Roboto"/>
                  <a:cs typeface="Roboto"/>
                  <a:sym typeface="Roboto"/>
                </a:rPr>
                <a:t>Monthly Platinum Club + Engagement™</a:t>
              </a:r>
              <a:endParaRPr i="1" sz="900">
                <a:latin typeface="Roboto"/>
                <a:ea typeface="Roboto"/>
                <a:cs typeface="Roboto"/>
                <a:sym typeface="Roboto"/>
              </a:endParaRPr>
            </a:p>
          </p:txBody>
        </p:sp>
        <p:grpSp>
          <p:nvGrpSpPr>
            <p:cNvPr id="758" name="Shape 758"/>
            <p:cNvGrpSpPr/>
            <p:nvPr/>
          </p:nvGrpSpPr>
          <p:grpSpPr>
            <a:xfrm rot="2700000">
              <a:off x="2763726" y="2896974"/>
              <a:ext cx="1739083" cy="1739083"/>
              <a:chOff x="4733461" y="2011744"/>
              <a:chExt cx="1739100" cy="1739100"/>
            </a:xfrm>
          </p:grpSpPr>
          <p:sp>
            <p:nvSpPr>
              <p:cNvPr id="759" name="Shape 759"/>
              <p:cNvSpPr/>
              <p:nvPr/>
            </p:nvSpPr>
            <p:spPr>
              <a:xfrm rot="2700000">
                <a:off x="5358211" y="1896365"/>
                <a:ext cx="489601" cy="1969858"/>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txBox="1"/>
              <p:nvPr/>
            </p:nvSpPr>
            <p:spPr>
              <a:xfrm rot="-2700000">
                <a:off x="4998763" y="2589148"/>
                <a:ext cx="1473893"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Strategic Planner</a:t>
                </a:r>
                <a:endParaRPr b="1" sz="1200">
                  <a:solidFill>
                    <a:srgbClr val="FFFFFF"/>
                  </a:solidFill>
                  <a:latin typeface="Roboto"/>
                  <a:ea typeface="Roboto"/>
                  <a:cs typeface="Roboto"/>
                  <a:sym typeface="Roboto"/>
                </a:endParaRPr>
              </a:p>
            </p:txBody>
          </p:sp>
        </p:grpSp>
        <p:cxnSp>
          <p:nvCxnSpPr>
            <p:cNvPr id="761" name="Shape 761"/>
            <p:cNvCxnSpPr/>
            <p:nvPr/>
          </p:nvCxnSpPr>
          <p:spPr>
            <a:xfrm>
              <a:off x="6532175" y="1472450"/>
              <a:ext cx="788100" cy="0"/>
            </a:xfrm>
            <a:prstGeom prst="straightConnector1">
              <a:avLst/>
            </a:prstGeom>
            <a:noFill/>
            <a:ln cap="flat" cmpd="sng" w="9525">
              <a:solidFill>
                <a:srgbClr val="000000"/>
              </a:solidFill>
              <a:prstDash val="solid"/>
              <a:round/>
              <a:headEnd len="lg" w="lg" type="none"/>
              <a:tailEnd len="lg" w="lg" type="triangle"/>
            </a:ln>
          </p:spPr>
        </p:cxnSp>
        <p:sp>
          <p:nvSpPr>
            <p:cNvPr id="762" name="Shape 762"/>
            <p:cNvSpPr txBox="1"/>
            <p:nvPr/>
          </p:nvSpPr>
          <p:spPr>
            <a:xfrm rot="-2700000">
              <a:off x="4443830" y="867602"/>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Salesforce Documentation</a:t>
              </a:r>
              <a:endParaRPr i="1" sz="900">
                <a:latin typeface="Roboto"/>
                <a:ea typeface="Roboto"/>
                <a:cs typeface="Roboto"/>
                <a:sym typeface="Roboto"/>
              </a:endParaRPr>
            </a:p>
          </p:txBody>
        </p:sp>
        <p:cxnSp>
          <p:nvCxnSpPr>
            <p:cNvPr id="763" name="Shape 763"/>
            <p:cNvCxnSpPr/>
            <p:nvPr/>
          </p:nvCxnSpPr>
          <p:spPr>
            <a:xfrm>
              <a:off x="4093775" y="1472450"/>
              <a:ext cx="788100" cy="0"/>
            </a:xfrm>
            <a:prstGeom prst="straightConnector1">
              <a:avLst/>
            </a:prstGeom>
            <a:noFill/>
            <a:ln cap="flat" cmpd="sng" w="9525">
              <a:solidFill>
                <a:srgbClr val="000000"/>
              </a:solidFill>
              <a:prstDash val="solid"/>
              <a:round/>
              <a:headEnd len="lg" w="lg" type="triangle"/>
              <a:tailEnd len="lg" w="lg" type="triangle"/>
            </a:ln>
          </p:spPr>
        </p:cxnSp>
        <p:sp>
          <p:nvSpPr>
            <p:cNvPr id="764" name="Shape 764"/>
            <p:cNvSpPr txBox="1"/>
            <p:nvPr/>
          </p:nvSpPr>
          <p:spPr>
            <a:xfrm rot="-2700000">
              <a:off x="2157830" y="867602"/>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Delegate Salesforce tasks</a:t>
              </a:r>
              <a:endParaRPr i="1" sz="900">
                <a:latin typeface="Roboto"/>
                <a:ea typeface="Roboto"/>
                <a:cs typeface="Roboto"/>
                <a:sym typeface="Roboto"/>
              </a:endParaRPr>
            </a:p>
          </p:txBody>
        </p:sp>
        <p:cxnSp>
          <p:nvCxnSpPr>
            <p:cNvPr id="765" name="Shape 765"/>
            <p:cNvCxnSpPr/>
            <p:nvPr/>
          </p:nvCxnSpPr>
          <p:spPr>
            <a:xfrm>
              <a:off x="1731575" y="1472450"/>
              <a:ext cx="788100" cy="0"/>
            </a:xfrm>
            <a:prstGeom prst="straightConnector1">
              <a:avLst/>
            </a:prstGeom>
            <a:noFill/>
            <a:ln cap="flat" cmpd="sng" w="9525">
              <a:solidFill>
                <a:srgbClr val="000000"/>
              </a:solidFill>
              <a:prstDash val="solid"/>
              <a:round/>
              <a:headEnd len="lg" w="lg" type="triangle"/>
              <a:tailEnd len="lg" w="lg" type="none"/>
            </a:ln>
          </p:spPr>
        </p:cxnSp>
        <p:sp>
          <p:nvSpPr>
            <p:cNvPr id="766" name="Shape 766"/>
            <p:cNvSpPr txBox="1"/>
            <p:nvPr/>
          </p:nvSpPr>
          <p:spPr>
            <a:xfrm rot="-2700000">
              <a:off x="2819588" y="1140168"/>
              <a:ext cx="2309694"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Salesforce Calendar &amp; WebEx Scheduling</a:t>
              </a:r>
              <a:endParaRPr i="1" sz="900">
                <a:latin typeface="Roboto"/>
                <a:ea typeface="Roboto"/>
                <a:cs typeface="Roboto"/>
                <a:sym typeface="Roboto"/>
              </a:endParaRPr>
            </a:p>
          </p:txBody>
        </p:sp>
        <p:cxnSp>
          <p:nvCxnSpPr>
            <p:cNvPr id="767" name="Shape 767"/>
            <p:cNvCxnSpPr/>
            <p:nvPr/>
          </p:nvCxnSpPr>
          <p:spPr>
            <a:xfrm rot="-5400000">
              <a:off x="6213975" y="2482763"/>
              <a:ext cx="1473000" cy="1060800"/>
            </a:xfrm>
            <a:prstGeom prst="bentConnector3">
              <a:avLst>
                <a:gd fmla="val -320" name="adj1"/>
              </a:avLst>
            </a:prstGeom>
            <a:noFill/>
            <a:ln cap="flat" cmpd="sng" w="9525">
              <a:solidFill>
                <a:srgbClr val="000000"/>
              </a:solidFill>
              <a:prstDash val="solid"/>
              <a:round/>
              <a:headEnd len="lg" w="lg" type="none"/>
              <a:tailEnd len="lg" w="lg" type="triangle"/>
            </a:ln>
          </p:spPr>
        </p:cxnSp>
        <p:sp>
          <p:nvSpPr>
            <p:cNvPr id="768" name="Shape 768"/>
            <p:cNvSpPr txBox="1"/>
            <p:nvPr/>
          </p:nvSpPr>
          <p:spPr>
            <a:xfrm>
              <a:off x="5387175" y="3602363"/>
              <a:ext cx="11091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latin typeface="Roboto"/>
                  <a:ea typeface="Roboto"/>
                  <a:cs typeface="Roboto"/>
                  <a:sym typeface="Roboto"/>
                </a:rPr>
                <a:t>Client Interview</a:t>
              </a:r>
              <a:endParaRPr i="1" sz="900">
                <a:latin typeface="Roboto"/>
                <a:ea typeface="Roboto"/>
                <a:cs typeface="Roboto"/>
                <a:sym typeface="Roboto"/>
              </a:endParaRPr>
            </a:p>
          </p:txBody>
        </p:sp>
        <p:cxnSp>
          <p:nvCxnSpPr>
            <p:cNvPr id="769" name="Shape 769"/>
            <p:cNvCxnSpPr/>
            <p:nvPr/>
          </p:nvCxnSpPr>
          <p:spPr>
            <a:xfrm>
              <a:off x="4745600" y="3749663"/>
              <a:ext cx="729300" cy="8100"/>
            </a:xfrm>
            <a:prstGeom prst="straightConnector1">
              <a:avLst/>
            </a:prstGeom>
            <a:noFill/>
            <a:ln cap="flat" cmpd="sng" w="9525">
              <a:solidFill>
                <a:srgbClr val="000000"/>
              </a:solidFill>
              <a:prstDash val="solid"/>
              <a:round/>
              <a:headEnd len="lg" w="lg" type="triangle"/>
              <a:tailEnd len="lg" w="lg" type="none"/>
            </a:ln>
          </p:spPr>
        </p:cxnSp>
        <p:cxnSp>
          <p:nvCxnSpPr>
            <p:cNvPr id="770" name="Shape 770"/>
            <p:cNvCxnSpPr/>
            <p:nvPr/>
          </p:nvCxnSpPr>
          <p:spPr>
            <a:xfrm>
              <a:off x="2914050" y="2238700"/>
              <a:ext cx="0" cy="534300"/>
            </a:xfrm>
            <a:prstGeom prst="straightConnector1">
              <a:avLst/>
            </a:prstGeom>
            <a:noFill/>
            <a:ln cap="flat" cmpd="sng" w="9525">
              <a:solidFill>
                <a:srgbClr val="000000"/>
              </a:solidFill>
              <a:prstDash val="solid"/>
              <a:round/>
              <a:headEnd len="lg" w="lg" type="triangle"/>
              <a:tailEnd len="lg" w="lg" type="none"/>
            </a:ln>
          </p:spPr>
        </p:cxnSp>
        <p:grpSp>
          <p:nvGrpSpPr>
            <p:cNvPr id="771" name="Shape 771"/>
            <p:cNvGrpSpPr/>
            <p:nvPr/>
          </p:nvGrpSpPr>
          <p:grpSpPr>
            <a:xfrm rot="2700000">
              <a:off x="2758624" y="3472895"/>
              <a:ext cx="1758283" cy="1758283"/>
              <a:chOff x="284875" y="2020200"/>
              <a:chExt cx="1758300" cy="1758300"/>
            </a:xfrm>
          </p:grpSpPr>
          <p:sp>
            <p:nvSpPr>
              <p:cNvPr id="772" name="Shape 772"/>
              <p:cNvSpPr/>
              <p:nvPr/>
            </p:nvSpPr>
            <p:spPr>
              <a:xfrm rot="2700000">
                <a:off x="919225" y="1900844"/>
                <a:ext cx="489601" cy="1997011"/>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3" name="Shape 773"/>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Portfolio Manager</a:t>
                </a:r>
                <a:endParaRPr b="1" sz="1200">
                  <a:solidFill>
                    <a:srgbClr val="FFFFFF"/>
                  </a:solidFill>
                  <a:latin typeface="Roboto"/>
                  <a:ea typeface="Roboto"/>
                  <a:cs typeface="Roboto"/>
                  <a:sym typeface="Roboto"/>
                </a:endParaRPr>
              </a:p>
            </p:txBody>
          </p:sp>
        </p:grpSp>
        <p:sp>
          <p:nvSpPr>
            <p:cNvPr id="774" name="Shape 774"/>
            <p:cNvSpPr txBox="1"/>
            <p:nvPr/>
          </p:nvSpPr>
          <p:spPr>
            <a:xfrm>
              <a:off x="2280068" y="2727762"/>
              <a:ext cx="13443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latin typeface="Roboto"/>
                  <a:ea typeface="Roboto"/>
                  <a:cs typeface="Roboto"/>
                  <a:sym typeface="Roboto"/>
                </a:rPr>
                <a:t>Goals-Based Plans</a:t>
              </a:r>
              <a:endParaRPr i="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Portfolio Review PDFs</a:t>
              </a:r>
              <a:endParaRPr i="1" sz="900">
                <a:latin typeface="Roboto"/>
                <a:ea typeface="Roboto"/>
                <a:cs typeface="Roboto"/>
                <a:sym typeface="Roboto"/>
              </a:endParaRPr>
            </a:p>
          </p:txBody>
        </p:sp>
        <p:pic>
          <p:nvPicPr>
            <p:cNvPr id="775" name="Shape 775"/>
            <p:cNvPicPr preferRelativeResize="0"/>
            <p:nvPr/>
          </p:nvPicPr>
          <p:blipFill>
            <a:blip r:embed="rId3">
              <a:alphaModFix/>
            </a:blip>
            <a:stretch>
              <a:fillRect/>
            </a:stretch>
          </p:blipFill>
          <p:spPr>
            <a:xfrm>
              <a:off x="7291701" y="1716537"/>
              <a:ext cx="372829" cy="316050"/>
            </a:xfrm>
            <a:prstGeom prst="rect">
              <a:avLst/>
            </a:prstGeom>
            <a:noFill/>
            <a:ln>
              <a:noFill/>
            </a:ln>
          </p:spPr>
        </p:pic>
        <p:pic>
          <p:nvPicPr>
            <p:cNvPr id="776" name="Shape 776"/>
            <p:cNvPicPr preferRelativeResize="0"/>
            <p:nvPr/>
          </p:nvPicPr>
          <p:blipFill>
            <a:blip r:embed="rId4">
              <a:alphaModFix/>
            </a:blip>
            <a:stretch>
              <a:fillRect/>
            </a:stretch>
          </p:blipFill>
          <p:spPr>
            <a:xfrm>
              <a:off x="5049852" y="1752795"/>
              <a:ext cx="306175" cy="314855"/>
            </a:xfrm>
            <a:prstGeom prst="rect">
              <a:avLst/>
            </a:prstGeom>
            <a:noFill/>
            <a:ln>
              <a:noFill/>
            </a:ln>
          </p:spPr>
        </p:pic>
        <p:pic>
          <p:nvPicPr>
            <p:cNvPr id="777" name="Shape 777"/>
            <p:cNvPicPr preferRelativeResize="0"/>
            <p:nvPr/>
          </p:nvPicPr>
          <p:blipFill>
            <a:blip r:embed="rId5">
              <a:alphaModFix/>
            </a:blip>
            <a:stretch>
              <a:fillRect/>
            </a:stretch>
          </p:blipFill>
          <p:spPr>
            <a:xfrm>
              <a:off x="2742291" y="3577749"/>
              <a:ext cx="343520" cy="354600"/>
            </a:xfrm>
            <a:prstGeom prst="rect">
              <a:avLst/>
            </a:prstGeom>
            <a:noFill/>
            <a:ln>
              <a:noFill/>
            </a:ln>
          </p:spPr>
        </p:pic>
        <p:pic>
          <p:nvPicPr>
            <p:cNvPr id="778" name="Shape 778"/>
            <p:cNvPicPr preferRelativeResize="0"/>
            <p:nvPr/>
          </p:nvPicPr>
          <p:blipFill>
            <a:blip r:embed="rId6">
              <a:alphaModFix/>
            </a:blip>
            <a:stretch>
              <a:fillRect/>
            </a:stretch>
          </p:blipFill>
          <p:spPr>
            <a:xfrm>
              <a:off x="2769000" y="1657502"/>
              <a:ext cx="293675" cy="354598"/>
            </a:xfrm>
            <a:prstGeom prst="rect">
              <a:avLst/>
            </a:prstGeom>
            <a:noFill/>
            <a:ln>
              <a:noFill/>
            </a:ln>
          </p:spPr>
        </p:pic>
        <p:grpSp>
          <p:nvGrpSpPr>
            <p:cNvPr id="779" name="Shape 779"/>
            <p:cNvGrpSpPr/>
            <p:nvPr/>
          </p:nvGrpSpPr>
          <p:grpSpPr>
            <a:xfrm>
              <a:off x="436028" y="494851"/>
              <a:ext cx="1755300" cy="1755300"/>
              <a:chOff x="436028" y="494851"/>
              <a:chExt cx="1755300" cy="1755300"/>
            </a:xfrm>
          </p:grpSpPr>
          <p:grpSp>
            <p:nvGrpSpPr>
              <p:cNvPr id="780" name="Shape 780"/>
              <p:cNvGrpSpPr/>
              <p:nvPr/>
            </p:nvGrpSpPr>
            <p:grpSpPr>
              <a:xfrm>
                <a:off x="436028" y="494851"/>
                <a:ext cx="1755300" cy="1755300"/>
                <a:chOff x="6254503" y="2023151"/>
                <a:chExt cx="1755300" cy="1755300"/>
              </a:xfrm>
            </p:grpSpPr>
            <p:sp>
              <p:nvSpPr>
                <p:cNvPr id="781" name="Shape 781"/>
                <p:cNvSpPr/>
                <p:nvPr/>
              </p:nvSpPr>
              <p:spPr>
                <a:xfrm rot="2700000">
                  <a:off x="6887353" y="1904416"/>
                  <a:ext cx="489601" cy="1992768"/>
                </a:xfrm>
                <a:prstGeom prst="roundRect">
                  <a:avLst>
                    <a:gd fmla="val 50000" name="adj"/>
                  </a:avLst>
                </a:prstGeom>
                <a:solidFill>
                  <a:srgbClr val="674EA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 name="Shape 782"/>
                <p:cNvSpPr txBox="1"/>
                <p:nvPr/>
              </p:nvSpPr>
              <p:spPr>
                <a:xfrm rot="-2700000">
                  <a:off x="6501821" y="2601457"/>
                  <a:ext cx="1517593"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Client Associate</a:t>
                  </a:r>
                  <a:endParaRPr b="1" sz="1200">
                    <a:solidFill>
                      <a:srgbClr val="FFFFFF"/>
                    </a:solidFill>
                    <a:latin typeface="Roboto"/>
                    <a:ea typeface="Roboto"/>
                    <a:cs typeface="Roboto"/>
                    <a:sym typeface="Roboto"/>
                  </a:endParaRPr>
                </a:p>
              </p:txBody>
            </p:sp>
          </p:grpSp>
          <p:pic>
            <p:nvPicPr>
              <p:cNvPr id="783" name="Shape 783"/>
              <p:cNvPicPr preferRelativeResize="0"/>
              <p:nvPr/>
            </p:nvPicPr>
            <p:blipFill>
              <a:blip r:embed="rId7">
                <a:alphaModFix/>
              </a:blip>
              <a:stretch>
                <a:fillRect/>
              </a:stretch>
            </p:blipFill>
            <p:spPr>
              <a:xfrm>
                <a:off x="625896" y="1704458"/>
                <a:ext cx="293675" cy="340193"/>
              </a:xfrm>
              <a:prstGeom prst="rect">
                <a:avLst/>
              </a:prstGeom>
              <a:noFill/>
              <a:ln>
                <a:noFill/>
              </a:ln>
            </p:spPr>
          </p:pic>
        </p:grpSp>
        <p:pic>
          <p:nvPicPr>
            <p:cNvPr id="747" name="Shape 747"/>
            <p:cNvPicPr preferRelativeResize="0"/>
            <p:nvPr/>
          </p:nvPicPr>
          <p:blipFill>
            <a:blip r:embed="rId8">
              <a:alphaModFix/>
            </a:blip>
            <a:stretch>
              <a:fillRect/>
            </a:stretch>
          </p:blipFill>
          <p:spPr>
            <a:xfrm>
              <a:off x="2723650" y="4161625"/>
              <a:ext cx="343500" cy="343500"/>
            </a:xfrm>
            <a:prstGeom prst="rect">
              <a:avLst/>
            </a:prstGeom>
            <a:noFill/>
            <a:ln>
              <a:noFill/>
            </a:ln>
          </p:spPr>
        </p:pic>
      </p:grpSp>
      <p:pic>
        <p:nvPicPr>
          <p:cNvPr id="784" name="Shape 784"/>
          <p:cNvPicPr preferRelativeResize="0"/>
          <p:nvPr/>
        </p:nvPicPr>
        <p:blipFill>
          <a:blip r:embed="rId9">
            <a:alphaModFix/>
          </a:blip>
          <a:stretch>
            <a:fillRect/>
          </a:stretch>
        </p:blipFill>
        <p:spPr>
          <a:xfrm>
            <a:off x="6805000" y="4587575"/>
            <a:ext cx="227237" cy="233175"/>
          </a:xfrm>
          <a:prstGeom prst="rect">
            <a:avLst/>
          </a:prstGeom>
          <a:noFill/>
          <a:ln>
            <a:noFill/>
          </a:ln>
        </p:spPr>
      </p:pic>
      <p:sp>
        <p:nvSpPr>
          <p:cNvPr id="785" name="Shape 78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786" name="Shape 786"/>
          <p:cNvSpPr txBox="1"/>
          <p:nvPr/>
        </p:nvSpPr>
        <p:spPr>
          <a:xfrm rot="-2700000">
            <a:off x="106350" y="755710"/>
            <a:ext cx="2113684" cy="48663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Execute Salesforce Tasks</a:t>
            </a:r>
            <a:endParaRPr i="1" sz="900">
              <a:latin typeface="Roboto"/>
              <a:ea typeface="Roboto"/>
              <a:cs typeface="Roboto"/>
              <a:sym typeface="Roboto"/>
            </a:endParaRPr>
          </a:p>
        </p:txBody>
      </p:sp>
      <p:sp>
        <p:nvSpPr>
          <p:cNvPr id="787" name="Shape 787"/>
          <p:cNvSpPr txBox="1"/>
          <p:nvPr>
            <p:ph idx="4294967295" type="title"/>
          </p:nvPr>
        </p:nvSpPr>
        <p:spPr>
          <a:xfrm>
            <a:off x="246450" y="4460575"/>
            <a:ext cx="4146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Team Workflow</a:t>
            </a:r>
            <a:endParaRPr b="1" sz="1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91" name="Shape 791"/>
        <p:cNvGrpSpPr/>
        <p:nvPr/>
      </p:nvGrpSpPr>
      <p:grpSpPr>
        <a:xfrm>
          <a:off x="0" y="0"/>
          <a:ext cx="0" cy="0"/>
          <a:chOff x="0" y="0"/>
          <a:chExt cx="0" cy="0"/>
        </a:xfrm>
      </p:grpSpPr>
      <p:pic>
        <p:nvPicPr>
          <p:cNvPr id="792" name="Shape 792"/>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793" name="Shape 793"/>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794" name="Shape 794"/>
          <p:cNvGrpSpPr/>
          <p:nvPr/>
        </p:nvGrpSpPr>
        <p:grpSpPr>
          <a:xfrm>
            <a:off x="1087525" y="1345425"/>
            <a:ext cx="1834900" cy="2315200"/>
            <a:chOff x="1083025" y="1574025"/>
            <a:chExt cx="1834900" cy="2315200"/>
          </a:xfrm>
        </p:grpSpPr>
        <p:sp>
          <p:nvSpPr>
            <p:cNvPr id="795" name="Shape 795"/>
            <p:cNvSpPr txBox="1"/>
            <p:nvPr/>
          </p:nvSpPr>
          <p:spPr>
            <a:xfrm>
              <a:off x="1235826" y="1574025"/>
              <a:ext cx="992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900">
                  <a:solidFill>
                    <a:srgbClr val="0D5DDF"/>
                  </a:solidFill>
                  <a:latin typeface="Roboto"/>
                  <a:ea typeface="Roboto"/>
                  <a:cs typeface="Roboto"/>
                  <a:sym typeface="Roboto"/>
                </a:rPr>
                <a:t>Current Day</a:t>
              </a:r>
              <a:endParaRPr sz="800">
                <a:solidFill>
                  <a:srgbClr val="0D5DDF"/>
                </a:solidFill>
                <a:latin typeface="Roboto"/>
                <a:ea typeface="Roboto"/>
                <a:cs typeface="Roboto"/>
                <a:sym typeface="Roboto"/>
              </a:endParaRPr>
            </a:p>
          </p:txBody>
        </p:sp>
        <p:sp>
          <p:nvSpPr>
            <p:cNvPr id="796" name="Shape 79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0D5DDF"/>
                  </a:solidFill>
                  <a:latin typeface="Roboto"/>
                  <a:ea typeface="Roboto"/>
                  <a:cs typeface="Roboto"/>
                  <a:sym typeface="Roboto"/>
                </a:rPr>
                <a:t>Conduct Daily Business Operations</a:t>
              </a:r>
              <a:endParaRPr b="1" sz="1000">
                <a:solidFill>
                  <a:srgbClr val="0D5DDF"/>
                </a:solidFill>
                <a:latin typeface="Roboto"/>
                <a:ea typeface="Roboto"/>
                <a:cs typeface="Roboto"/>
                <a:sym typeface="Roboto"/>
              </a:endParaRPr>
            </a:p>
          </p:txBody>
        </p:sp>
        <p:sp>
          <p:nvSpPr>
            <p:cNvPr id="797" name="Shape 797"/>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rgbClr val="0D5DDF"/>
                  </a:solidFill>
                  <a:latin typeface="Roboto"/>
                  <a:ea typeface="Roboto"/>
                  <a:cs typeface="Roboto"/>
                  <a:sym typeface="Roboto"/>
                </a:rPr>
                <a:t>Execute daily WebEx meetings &amp; core business functions (delivering client experience &amp; growing business).</a:t>
              </a:r>
              <a:endParaRPr sz="800">
                <a:solidFill>
                  <a:srgbClr val="0D5DDF"/>
                </a:solidFill>
                <a:latin typeface="Roboto"/>
                <a:ea typeface="Roboto"/>
                <a:cs typeface="Roboto"/>
                <a:sym typeface="Roboto"/>
              </a:endParaRPr>
            </a:p>
          </p:txBody>
        </p:sp>
        <p:cxnSp>
          <p:nvCxnSpPr>
            <p:cNvPr id="798" name="Shape 798"/>
            <p:cNvCxnSpPr/>
            <p:nvPr/>
          </p:nvCxnSpPr>
          <p:spPr>
            <a:xfrm>
              <a:off x="2180202" y="1695421"/>
              <a:ext cx="718500" cy="741900"/>
            </a:xfrm>
            <a:prstGeom prst="straightConnector1">
              <a:avLst/>
            </a:prstGeom>
            <a:noFill/>
            <a:ln cap="flat" cmpd="sng" w="9525">
              <a:solidFill>
                <a:srgbClr val="0D5DDF"/>
              </a:solidFill>
              <a:prstDash val="solid"/>
              <a:round/>
              <a:headEnd len="med" w="med" type="none"/>
              <a:tailEnd len="med" w="med" type="none"/>
            </a:ln>
          </p:spPr>
        </p:cxnSp>
        <p:sp>
          <p:nvSpPr>
            <p:cNvPr id="799" name="Shape 799"/>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800" name="Shape 800"/>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01" name="Shape 801"/>
          <p:cNvGrpSpPr/>
          <p:nvPr/>
        </p:nvGrpSpPr>
        <p:grpSpPr>
          <a:xfrm>
            <a:off x="2796474" y="1345425"/>
            <a:ext cx="1834900" cy="2315200"/>
            <a:chOff x="1083025" y="1574025"/>
            <a:chExt cx="1834900" cy="2315200"/>
          </a:xfrm>
        </p:grpSpPr>
        <p:sp>
          <p:nvSpPr>
            <p:cNvPr id="802" name="Shape 802"/>
            <p:cNvSpPr txBox="1"/>
            <p:nvPr/>
          </p:nvSpPr>
          <p:spPr>
            <a:xfrm>
              <a:off x="1432577" y="1574025"/>
              <a:ext cx="7959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0D5DDF"/>
                  </a:solidFill>
                  <a:latin typeface="Roboto"/>
                  <a:ea typeface="Roboto"/>
                  <a:cs typeface="Roboto"/>
                  <a:sym typeface="Roboto"/>
                </a:rPr>
                <a:t>Day’s End</a:t>
              </a:r>
              <a:endParaRPr sz="900">
                <a:solidFill>
                  <a:srgbClr val="0D5DDF"/>
                </a:solidFill>
                <a:latin typeface="Roboto"/>
                <a:ea typeface="Roboto"/>
                <a:cs typeface="Roboto"/>
                <a:sym typeface="Roboto"/>
              </a:endParaRPr>
            </a:p>
            <a:p>
              <a:pPr indent="0" lvl="0" marL="0" algn="r">
                <a:lnSpc>
                  <a:spcPct val="115000"/>
                </a:lnSpc>
                <a:spcBef>
                  <a:spcPts val="1600"/>
                </a:spcBef>
                <a:spcAft>
                  <a:spcPts val="1600"/>
                </a:spcAft>
                <a:buNone/>
              </a:pPr>
              <a:r>
                <a:t/>
              </a:r>
              <a:endParaRPr sz="800">
                <a:solidFill>
                  <a:srgbClr val="0D5DDF"/>
                </a:solidFill>
                <a:latin typeface="Roboto"/>
                <a:ea typeface="Roboto"/>
                <a:cs typeface="Roboto"/>
                <a:sym typeface="Roboto"/>
              </a:endParaRPr>
            </a:p>
          </p:txBody>
        </p:sp>
        <p:sp>
          <p:nvSpPr>
            <p:cNvPr id="803" name="Shape 80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0D5DDF"/>
                  </a:solidFill>
                  <a:latin typeface="Roboto"/>
                  <a:ea typeface="Roboto"/>
                  <a:cs typeface="Roboto"/>
                  <a:sym typeface="Roboto"/>
                </a:rPr>
                <a:t>Senior Producer Sends 1 CRM Email</a:t>
              </a:r>
              <a:endParaRPr b="1" sz="1000">
                <a:solidFill>
                  <a:srgbClr val="0D5DDF"/>
                </a:solidFill>
                <a:latin typeface="Roboto"/>
                <a:ea typeface="Roboto"/>
                <a:cs typeface="Roboto"/>
                <a:sym typeface="Roboto"/>
              </a:endParaRPr>
            </a:p>
          </p:txBody>
        </p:sp>
        <p:sp>
          <p:nvSpPr>
            <p:cNvPr id="804" name="Shape 80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chemeClr val="dk1"/>
                  </a:solidFill>
                  <a:latin typeface="Roboto"/>
                  <a:ea typeface="Roboto"/>
                  <a:cs typeface="Roboto"/>
                  <a:sym typeface="Roboto"/>
                </a:rPr>
                <a:t>Senior producer sends one email to Team Manager at day’s end containing all relevant CRM documentation (meeting notes, tasks, events, etc.).</a:t>
              </a:r>
              <a:endParaRPr sz="800">
                <a:solidFill>
                  <a:srgbClr val="0C58D3"/>
                </a:solidFill>
                <a:latin typeface="Roboto"/>
                <a:ea typeface="Roboto"/>
                <a:cs typeface="Roboto"/>
                <a:sym typeface="Roboto"/>
              </a:endParaRPr>
            </a:p>
          </p:txBody>
        </p:sp>
        <p:cxnSp>
          <p:nvCxnSpPr>
            <p:cNvPr id="805" name="Shape 805"/>
            <p:cNvCxnSpPr/>
            <p:nvPr/>
          </p:nvCxnSpPr>
          <p:spPr>
            <a:xfrm>
              <a:off x="2180202" y="1695421"/>
              <a:ext cx="718500" cy="741900"/>
            </a:xfrm>
            <a:prstGeom prst="straightConnector1">
              <a:avLst/>
            </a:prstGeom>
            <a:noFill/>
            <a:ln cap="flat" cmpd="sng" w="9525">
              <a:solidFill>
                <a:srgbClr val="0D5DDF"/>
              </a:solidFill>
              <a:prstDash val="solid"/>
              <a:round/>
              <a:headEnd len="med" w="med" type="none"/>
              <a:tailEnd len="med" w="med" type="none"/>
            </a:ln>
          </p:spPr>
        </p:cxnSp>
        <p:sp>
          <p:nvSpPr>
            <p:cNvPr id="806" name="Shape 80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807" name="Shape 807"/>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08" name="Shape 808"/>
          <p:cNvGrpSpPr/>
          <p:nvPr/>
        </p:nvGrpSpPr>
        <p:grpSpPr>
          <a:xfrm>
            <a:off x="4508319" y="1344725"/>
            <a:ext cx="1834900" cy="2315189"/>
            <a:chOff x="1083025" y="1574036"/>
            <a:chExt cx="1834900" cy="2315189"/>
          </a:xfrm>
        </p:grpSpPr>
        <p:sp>
          <p:nvSpPr>
            <p:cNvPr id="809" name="Shape 809"/>
            <p:cNvSpPr txBox="1"/>
            <p:nvPr/>
          </p:nvSpPr>
          <p:spPr>
            <a:xfrm>
              <a:off x="1307130" y="1574036"/>
              <a:ext cx="921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Next Day AM</a:t>
              </a:r>
              <a:endParaRPr sz="900">
                <a:solidFill>
                  <a:srgbClr val="858585"/>
                </a:solidFill>
                <a:latin typeface="Roboto"/>
                <a:ea typeface="Roboto"/>
                <a:cs typeface="Roboto"/>
                <a:sym typeface="Roboto"/>
              </a:endParaRPr>
            </a:p>
            <a:p>
              <a:pPr indent="0" lvl="0" marL="0" algn="r">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810" name="Shape 81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858585"/>
                  </a:solidFill>
                  <a:latin typeface="Roboto"/>
                  <a:ea typeface="Roboto"/>
                  <a:cs typeface="Roboto"/>
                  <a:sym typeface="Roboto"/>
                </a:rPr>
                <a:t>Team Manager Enters Email Contents in CRM</a:t>
              </a:r>
              <a:endParaRPr b="1" sz="1000">
                <a:solidFill>
                  <a:srgbClr val="858585"/>
                </a:solidFill>
                <a:latin typeface="Roboto"/>
                <a:ea typeface="Roboto"/>
                <a:cs typeface="Roboto"/>
                <a:sym typeface="Roboto"/>
              </a:endParaRPr>
            </a:p>
          </p:txBody>
        </p:sp>
        <p:sp>
          <p:nvSpPr>
            <p:cNvPr id="811" name="Shape 81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rgbClr val="858585"/>
                  </a:solidFill>
                  <a:latin typeface="Roboto"/>
                  <a:ea typeface="Roboto"/>
                  <a:cs typeface="Roboto"/>
                  <a:sym typeface="Roboto"/>
                </a:rPr>
                <a:t>Team Manager inputs all documentation, tasks &amp; events into CRM the following morning. He/she is the primary point of contact for all things CRM-related.</a:t>
              </a:r>
              <a:endParaRPr sz="800">
                <a:solidFill>
                  <a:srgbClr val="858585"/>
                </a:solidFill>
                <a:latin typeface="Roboto"/>
                <a:ea typeface="Roboto"/>
                <a:cs typeface="Roboto"/>
                <a:sym typeface="Roboto"/>
              </a:endParaRPr>
            </a:p>
          </p:txBody>
        </p:sp>
        <p:cxnSp>
          <p:nvCxnSpPr>
            <p:cNvPr id="812" name="Shape 812"/>
            <p:cNvCxnSpPr/>
            <p:nvPr/>
          </p:nvCxnSpPr>
          <p:spPr>
            <a:xfrm>
              <a:off x="2180202" y="1695421"/>
              <a:ext cx="718500" cy="741900"/>
            </a:xfrm>
            <a:prstGeom prst="straightConnector1">
              <a:avLst/>
            </a:prstGeom>
            <a:noFill/>
            <a:ln cap="flat" cmpd="sng" w="9525">
              <a:solidFill>
                <a:srgbClr val="C2C2C2"/>
              </a:solidFill>
              <a:prstDash val="solid"/>
              <a:round/>
              <a:headEnd len="med" w="med" type="none"/>
              <a:tailEnd len="med" w="med" type="none"/>
            </a:ln>
          </p:spPr>
        </p:cxnSp>
        <p:sp>
          <p:nvSpPr>
            <p:cNvPr id="813" name="Shape 813"/>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814" name="Shape 814"/>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15" name="Shape 815"/>
          <p:cNvGrpSpPr/>
          <p:nvPr/>
        </p:nvGrpSpPr>
        <p:grpSpPr>
          <a:xfrm>
            <a:off x="6024700" y="1344700"/>
            <a:ext cx="2031783" cy="2315203"/>
            <a:chOff x="886142" y="1574022"/>
            <a:chExt cx="2031783" cy="2315203"/>
          </a:xfrm>
        </p:grpSpPr>
        <p:sp>
          <p:nvSpPr>
            <p:cNvPr id="816" name="Shape 816"/>
            <p:cNvSpPr txBox="1"/>
            <p:nvPr/>
          </p:nvSpPr>
          <p:spPr>
            <a:xfrm>
              <a:off x="886142" y="1574022"/>
              <a:ext cx="13422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Throughout Next Day</a:t>
              </a:r>
              <a:endParaRPr sz="900">
                <a:solidFill>
                  <a:srgbClr val="858585"/>
                </a:solidFill>
                <a:latin typeface="Roboto"/>
                <a:ea typeface="Roboto"/>
                <a:cs typeface="Roboto"/>
                <a:sym typeface="Roboto"/>
              </a:endParaRPr>
            </a:p>
            <a:p>
              <a:pPr indent="0" lvl="0" marL="0" algn="r">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817" name="Shape 81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 sz="1000">
                  <a:solidFill>
                    <a:srgbClr val="858585"/>
                  </a:solidFill>
                  <a:latin typeface="Roboto"/>
                  <a:ea typeface="Roboto"/>
                  <a:cs typeface="Roboto"/>
                  <a:sym typeface="Roboto"/>
                </a:rPr>
                <a:t>Client Associate Executes</a:t>
              </a:r>
              <a:endParaRPr b="1" sz="1000">
                <a:solidFill>
                  <a:srgbClr val="858585"/>
                </a:solidFill>
                <a:latin typeface="Roboto"/>
                <a:ea typeface="Roboto"/>
                <a:cs typeface="Roboto"/>
                <a:sym typeface="Roboto"/>
              </a:endParaRPr>
            </a:p>
          </p:txBody>
        </p:sp>
        <p:sp>
          <p:nvSpPr>
            <p:cNvPr id="818" name="Shape 818"/>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800">
                  <a:solidFill>
                    <a:srgbClr val="858585"/>
                  </a:solidFill>
                  <a:latin typeface="Roboto"/>
                  <a:ea typeface="Roboto"/>
                  <a:cs typeface="Roboto"/>
                  <a:sym typeface="Roboto"/>
                </a:rPr>
                <a:t>Client Associate executes all client orders, tasks, etc. &amp; updates progress in CRM.</a:t>
              </a:r>
              <a:endParaRPr sz="800">
                <a:solidFill>
                  <a:srgbClr val="858585"/>
                </a:solidFill>
                <a:latin typeface="Roboto"/>
                <a:ea typeface="Roboto"/>
                <a:cs typeface="Roboto"/>
                <a:sym typeface="Roboto"/>
              </a:endParaRPr>
            </a:p>
          </p:txBody>
        </p:sp>
        <p:cxnSp>
          <p:nvCxnSpPr>
            <p:cNvPr id="819" name="Shape 819"/>
            <p:cNvCxnSpPr/>
            <p:nvPr/>
          </p:nvCxnSpPr>
          <p:spPr>
            <a:xfrm>
              <a:off x="2180202" y="1695421"/>
              <a:ext cx="718500" cy="741900"/>
            </a:xfrm>
            <a:prstGeom prst="straightConnector1">
              <a:avLst/>
            </a:prstGeom>
            <a:noFill/>
            <a:ln cap="flat" cmpd="sng" w="9525">
              <a:solidFill>
                <a:srgbClr val="C2C2C2"/>
              </a:solidFill>
              <a:prstDash val="solid"/>
              <a:round/>
              <a:headEnd len="med" w="med" type="none"/>
              <a:tailEnd len="med" w="med" type="none"/>
            </a:ln>
          </p:spPr>
        </p:cxnSp>
        <p:sp>
          <p:nvSpPr>
            <p:cNvPr id="820" name="Shape 82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a:t>
              </a:r>
              <a:endParaRPr/>
            </a:p>
          </p:txBody>
        </p:sp>
        <p:sp>
          <p:nvSpPr>
            <p:cNvPr id="821" name="Shape 8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22" name="Shape 822"/>
          <p:cNvSpPr txBox="1"/>
          <p:nvPr>
            <p:ph type="title"/>
          </p:nvPr>
        </p:nvSpPr>
        <p:spPr>
          <a:xfrm>
            <a:off x="387900" y="3338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rgbClr val="000000"/>
                </a:solidFill>
              </a:rPr>
              <a:t>Documentation &amp; Tasking</a:t>
            </a:r>
            <a:endParaRPr b="1" sz="1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Shape 827"/>
          <p:cNvSpPr txBox="1"/>
          <p:nvPr>
            <p:ph type="title"/>
          </p:nvPr>
        </p:nvSpPr>
        <p:spPr>
          <a:xfrm>
            <a:off x="311700" y="403200"/>
            <a:ext cx="8353500" cy="365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D5DDF"/>
                </a:solidFill>
              </a:rPr>
              <a:t>[Template] — Daily SalesForce Email Template</a:t>
            </a:r>
            <a:endParaRPr b="1">
              <a:solidFill>
                <a:srgbClr val="0D5DDF"/>
              </a:solidFill>
            </a:endParaRPr>
          </a:p>
          <a:p>
            <a:pPr indent="0" lvl="0" marL="0">
              <a:spcBef>
                <a:spcPts val="0"/>
              </a:spcBef>
              <a:spcAft>
                <a:spcPts val="0"/>
              </a:spcAft>
              <a:buNone/>
            </a:pPr>
            <a:r>
              <a:t/>
            </a:r>
            <a:endParaRPr sz="1800">
              <a:solidFill>
                <a:srgbClr val="0D5DDF"/>
              </a:solidFill>
            </a:endParaRPr>
          </a:p>
          <a:p>
            <a:pPr indent="0" lvl="0" marL="0">
              <a:spcBef>
                <a:spcPts val="0"/>
              </a:spcBef>
              <a:spcAft>
                <a:spcPts val="0"/>
              </a:spcAft>
              <a:buNone/>
            </a:pPr>
            <a:r>
              <a:rPr lang="en" sz="1400">
                <a:solidFill>
                  <a:srgbClr val="000000"/>
                </a:solidFill>
              </a:rPr>
              <a:t>Here are the critical components for your daily email template sent from the </a:t>
            </a:r>
            <a:r>
              <a:rPr b="1" lang="en" sz="1400">
                <a:solidFill>
                  <a:srgbClr val="307BF3"/>
                </a:solidFill>
              </a:rPr>
              <a:t>Senior Producer</a:t>
            </a:r>
            <a:r>
              <a:rPr lang="en" sz="1400">
                <a:solidFill>
                  <a:srgbClr val="000000"/>
                </a:solidFill>
              </a:rPr>
              <a:t> to the </a:t>
            </a:r>
            <a:r>
              <a:rPr b="1" lang="en" sz="1400">
                <a:solidFill>
                  <a:srgbClr val="0B7743"/>
                </a:solidFill>
              </a:rPr>
              <a:t>Team Manager</a:t>
            </a:r>
            <a:r>
              <a:rPr lang="en" sz="1400">
                <a:solidFill>
                  <a:srgbClr val="000000"/>
                </a:solidFill>
              </a:rPr>
              <a:t>. Important to note that templates can be created within Microsoft Outlook and saved to your Desktop (.oft file type). </a:t>
            </a:r>
            <a:endParaRPr sz="1400">
              <a:solidFill>
                <a:srgbClr val="000000"/>
              </a:solidFill>
            </a:endParaRPr>
          </a:p>
          <a:p>
            <a:pPr indent="0" lvl="0" mar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AutoNum type="arabicPeriod"/>
            </a:pPr>
            <a:r>
              <a:rPr lang="en" sz="1400">
                <a:solidFill>
                  <a:srgbClr val="000000"/>
                </a:solidFill>
              </a:rPr>
              <a:t>Subject line — must be the same everyday, just change date.</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AutoNum type="arabicPeriod"/>
            </a:pPr>
            <a:r>
              <a:rPr lang="en" sz="1400">
                <a:solidFill>
                  <a:srgbClr val="000000"/>
                </a:solidFill>
              </a:rPr>
              <a:t>Format — again, should follow a similar templated formatted day-by-day including the Client Name followed by the Contents.</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Font typeface="Open Sans"/>
              <a:buAutoNum type="arabicPeriod"/>
            </a:pPr>
            <a:r>
              <a:rPr lang="en" sz="1400">
                <a:solidFill>
                  <a:srgbClr val="000000"/>
                </a:solidFill>
              </a:rPr>
              <a:t>Any Tasks should be clearly designated with </a:t>
            </a:r>
            <a:r>
              <a:rPr b="1" lang="en" sz="1400">
                <a:solidFill>
                  <a:srgbClr val="000000"/>
                </a:solidFill>
              </a:rPr>
              <a:t>bold print</a:t>
            </a:r>
            <a:r>
              <a:rPr lang="en" sz="1400">
                <a:solidFill>
                  <a:srgbClr val="000000"/>
                </a:solidFill>
              </a:rPr>
              <a:t> and the word Task along with the team member’s initials for delegation.</a:t>
            </a:r>
            <a:endParaRPr sz="1400">
              <a:solidFill>
                <a:srgbClr val="0D5DDF"/>
              </a:solidFill>
            </a:endParaRPr>
          </a:p>
        </p:txBody>
      </p:sp>
      <p:pic>
        <p:nvPicPr>
          <p:cNvPr id="828" name="Shape 82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829" name="Shape 82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830" name="Shape 830"/>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831" name="Shape 831"/>
          <p:cNvSpPr txBox="1"/>
          <p:nvPr/>
        </p:nvSpPr>
        <p:spPr>
          <a:xfrm>
            <a:off x="470725" y="4313500"/>
            <a:ext cx="5755800" cy="5073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..sent to Digital/Team Manager at the conclusion of each day.</a:t>
            </a:r>
            <a:endParaRPr sz="1000">
              <a:highlight>
                <a:srgbClr val="FFE599"/>
              </a:highlight>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Some thoughts on CopyTalk…</a:t>
            </a:r>
            <a:endParaRPr b="1" sz="3600">
              <a:solidFill>
                <a:srgbClr val="0D5DDF"/>
              </a:solidFill>
            </a:endParaRPr>
          </a:p>
          <a:p>
            <a:pPr indent="0" lvl="0" marL="0" rtl="0" algn="ctr">
              <a:spcBef>
                <a:spcPts val="0"/>
              </a:spcBef>
              <a:spcAft>
                <a:spcPts val="0"/>
              </a:spcAft>
              <a:buNone/>
            </a:pPr>
            <a:r>
              <a:rPr lang="en" sz="3600">
                <a:solidFill>
                  <a:srgbClr val="000000"/>
                </a:solidFill>
              </a:rPr>
              <a:t>(speech-to-text technology)</a:t>
            </a:r>
            <a:endParaRPr sz="3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4294967295" type="title"/>
          </p:nvPr>
        </p:nvSpPr>
        <p:spPr>
          <a:xfrm>
            <a:off x="246450" y="453815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Overview</a:t>
            </a:r>
            <a:endParaRPr b="1" sz="1800">
              <a:solidFill>
                <a:srgbClr val="000000"/>
              </a:solidFill>
            </a:endParaRPr>
          </a:p>
        </p:txBody>
      </p:sp>
      <p:grpSp>
        <p:nvGrpSpPr>
          <p:cNvPr id="164" name="Shape 164"/>
          <p:cNvGrpSpPr/>
          <p:nvPr/>
        </p:nvGrpSpPr>
        <p:grpSpPr>
          <a:xfrm>
            <a:off x="247313" y="1834400"/>
            <a:ext cx="2952125" cy="1289700"/>
            <a:chOff x="323513" y="1986800"/>
            <a:chExt cx="2952125" cy="1289700"/>
          </a:xfrm>
        </p:grpSpPr>
        <p:sp>
          <p:nvSpPr>
            <p:cNvPr id="165" name="Shape 165"/>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Cultivate client referrals &amp; consolidate client assets </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Through servicing our clients we simultaneously encourage client referrals and asset consolidate organically and naturally. New business is onboarded into our automated system and the cycle begins again while growing and servicing our clients.</a:t>
              </a:r>
              <a:endParaRPr b="1" sz="800">
                <a:latin typeface="Roboto"/>
                <a:ea typeface="Roboto"/>
                <a:cs typeface="Roboto"/>
                <a:sym typeface="Roboto"/>
              </a:endParaRPr>
            </a:p>
          </p:txBody>
        </p:sp>
        <p:cxnSp>
          <p:nvCxnSpPr>
            <p:cNvPr id="166" name="Shape 166"/>
            <p:cNvCxnSpPr/>
            <p:nvPr/>
          </p:nvCxnSpPr>
          <p:spPr>
            <a:xfrm rot="10800000">
              <a:off x="2642038" y="2647950"/>
              <a:ext cx="633600" cy="0"/>
            </a:xfrm>
            <a:prstGeom prst="straightConnector1">
              <a:avLst/>
            </a:prstGeom>
            <a:noFill/>
            <a:ln cap="flat" cmpd="sng" w="9525">
              <a:solidFill>
                <a:srgbClr val="307BF3"/>
              </a:solidFill>
              <a:prstDash val="solid"/>
              <a:round/>
              <a:headEnd len="med" w="med" type="none"/>
              <a:tailEnd len="lg" w="lg" type="oval"/>
            </a:ln>
          </p:spPr>
        </p:cxnSp>
      </p:grpSp>
      <p:grpSp>
        <p:nvGrpSpPr>
          <p:cNvPr id="167" name="Shape 167"/>
          <p:cNvGrpSpPr/>
          <p:nvPr/>
        </p:nvGrpSpPr>
        <p:grpSpPr>
          <a:xfrm>
            <a:off x="5133638" y="907950"/>
            <a:ext cx="3610650" cy="1289700"/>
            <a:chOff x="5209838" y="1060350"/>
            <a:chExt cx="3610650" cy="1289700"/>
          </a:xfrm>
        </p:grpSpPr>
        <p:sp>
          <p:nvSpPr>
            <p:cNvPr id="168" name="Shape 168"/>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latin typeface="Roboto"/>
                  <a:ea typeface="Roboto"/>
                  <a:cs typeface="Roboto"/>
                  <a:sym typeface="Roboto"/>
                </a:rPr>
                <a:t>Execute</a:t>
              </a:r>
              <a:r>
                <a:rPr b="1" lang="en" sz="1200">
                  <a:latin typeface="Roboto"/>
                  <a:ea typeface="Roboto"/>
                  <a:cs typeface="Roboto"/>
                  <a:sym typeface="Roboto"/>
                </a:rPr>
                <a:t> Digital Service Model™</a:t>
              </a:r>
              <a:endParaRPr b="1" sz="1200">
                <a:latin typeface="Roboto"/>
                <a:ea typeface="Roboto"/>
                <a:cs typeface="Roboto"/>
                <a:sym typeface="Roboto"/>
              </a:endParaRPr>
            </a:p>
            <a:p>
              <a:pPr indent="0" lvl="0" marL="0" rtl="0">
                <a:spcBef>
                  <a:spcPts val="0"/>
                </a:spcBef>
                <a:spcAft>
                  <a:spcPts val="0"/>
                </a:spcAft>
                <a:buNone/>
              </a:pPr>
              <a:r>
                <a:t/>
              </a:r>
              <a:endParaRPr b="1" sz="800">
                <a:latin typeface="Roboto"/>
                <a:ea typeface="Roboto"/>
                <a:cs typeface="Roboto"/>
                <a:sym typeface="Roboto"/>
              </a:endParaRPr>
            </a:p>
            <a:p>
              <a:pPr indent="0" lvl="0" marL="0" rtl="0">
                <a:spcBef>
                  <a:spcPts val="0"/>
                </a:spcBef>
                <a:spcAft>
                  <a:spcPts val="1600"/>
                </a:spcAft>
                <a:buNone/>
              </a:pPr>
              <a:r>
                <a:rPr lang="en" sz="800">
                  <a:latin typeface="Roboto"/>
                  <a:ea typeface="Roboto"/>
                  <a:cs typeface="Roboto"/>
                  <a:sym typeface="Roboto"/>
                </a:rPr>
                <a:t>We are a strategically focused wealth management team dedicating our efforts and expertise to a select clientele of high-net-worth families. All of our systems are efficient, automated and delivered at scale.</a:t>
              </a:r>
              <a:endParaRPr b="1" sz="800">
                <a:latin typeface="Roboto"/>
                <a:ea typeface="Roboto"/>
                <a:cs typeface="Roboto"/>
                <a:sym typeface="Roboto"/>
              </a:endParaRPr>
            </a:p>
          </p:txBody>
        </p:sp>
        <p:cxnSp>
          <p:nvCxnSpPr>
            <p:cNvPr id="169" name="Shape 169"/>
            <p:cNvCxnSpPr/>
            <p:nvPr/>
          </p:nvCxnSpPr>
          <p:spPr>
            <a:xfrm>
              <a:off x="5209838" y="1705200"/>
              <a:ext cx="1286700" cy="0"/>
            </a:xfrm>
            <a:prstGeom prst="straightConnector1">
              <a:avLst/>
            </a:prstGeom>
            <a:noFill/>
            <a:ln cap="flat" cmpd="sng" w="9525">
              <a:solidFill>
                <a:srgbClr val="0944A1"/>
              </a:solidFill>
              <a:prstDash val="solid"/>
              <a:round/>
              <a:headEnd len="med" w="med" type="none"/>
              <a:tailEnd len="lg" w="lg" type="oval"/>
            </a:ln>
          </p:spPr>
        </p:cxnSp>
      </p:grpSp>
      <p:grpSp>
        <p:nvGrpSpPr>
          <p:cNvPr id="170" name="Shape 170"/>
          <p:cNvGrpSpPr/>
          <p:nvPr/>
        </p:nvGrpSpPr>
        <p:grpSpPr>
          <a:xfrm>
            <a:off x="5133638" y="2868050"/>
            <a:ext cx="3610650" cy="1289700"/>
            <a:chOff x="5209838" y="3020450"/>
            <a:chExt cx="3610650" cy="1289700"/>
          </a:xfrm>
        </p:grpSpPr>
        <p:sp>
          <p:nvSpPr>
            <p:cNvPr id="171" name="Shape 171"/>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latin typeface="Roboto"/>
                  <a:ea typeface="Roboto"/>
                  <a:cs typeface="Roboto"/>
                  <a:sym typeface="Roboto"/>
                </a:rPr>
                <a:t>Deliver experience &amp; demonstrate authority</a:t>
              </a:r>
              <a:endParaRPr b="1" sz="1200">
                <a:latin typeface="Roboto"/>
                <a:ea typeface="Roboto"/>
                <a:cs typeface="Roboto"/>
                <a:sym typeface="Roboto"/>
              </a:endParaRPr>
            </a:p>
            <a:p>
              <a:pPr indent="0" lvl="0" marL="0" rtl="0">
                <a:spcBef>
                  <a:spcPts val="0"/>
                </a:spcBef>
                <a:spcAft>
                  <a:spcPts val="0"/>
                </a:spcAft>
                <a:buNone/>
              </a:pPr>
              <a:r>
                <a:t/>
              </a:r>
              <a:endParaRPr b="1" sz="800">
                <a:latin typeface="Roboto"/>
                <a:ea typeface="Roboto"/>
                <a:cs typeface="Roboto"/>
                <a:sym typeface="Roboto"/>
              </a:endParaRPr>
            </a:p>
            <a:p>
              <a:pPr indent="0" lvl="0" marL="0" rtl="0">
                <a:spcBef>
                  <a:spcPts val="0"/>
                </a:spcBef>
                <a:spcAft>
                  <a:spcPts val="1600"/>
                </a:spcAft>
                <a:buNone/>
              </a:pPr>
              <a:r>
                <a:rPr lang="en" sz="800">
                  <a:latin typeface="Roboto"/>
                  <a:ea typeface="Roboto"/>
                  <a:cs typeface="Roboto"/>
                  <a:sym typeface="Roboto"/>
                </a:rPr>
                <a:t>Our core service offerings — the Platinum Club™ &amp; Organic Growth Trifecta™ — provides clients and prospects a unique wealth management experience that inspires trust in our team and instills a desire to form and strengthen our business relationship.</a:t>
              </a:r>
              <a:endParaRPr b="1" sz="800">
                <a:latin typeface="Roboto"/>
                <a:ea typeface="Roboto"/>
                <a:cs typeface="Roboto"/>
                <a:sym typeface="Roboto"/>
              </a:endParaRPr>
            </a:p>
          </p:txBody>
        </p:sp>
        <p:cxnSp>
          <p:nvCxnSpPr>
            <p:cNvPr id="172" name="Shape 172"/>
            <p:cNvCxnSpPr/>
            <p:nvPr/>
          </p:nvCxnSpPr>
          <p:spPr>
            <a:xfrm>
              <a:off x="5209838" y="3648300"/>
              <a:ext cx="1286700" cy="0"/>
            </a:xfrm>
            <a:prstGeom prst="straightConnector1">
              <a:avLst/>
            </a:prstGeom>
            <a:noFill/>
            <a:ln cap="flat" cmpd="sng" w="9525">
              <a:solidFill>
                <a:srgbClr val="0D5DDF"/>
              </a:solidFill>
              <a:prstDash val="solid"/>
              <a:round/>
              <a:headEnd len="med" w="med" type="none"/>
              <a:tailEnd len="lg" w="lg" type="oval"/>
            </a:ln>
          </p:spPr>
        </p:cxnSp>
      </p:grpSp>
      <p:grpSp>
        <p:nvGrpSpPr>
          <p:cNvPr id="173" name="Shape 173"/>
          <p:cNvGrpSpPr/>
          <p:nvPr/>
        </p:nvGrpSpPr>
        <p:grpSpPr>
          <a:xfrm>
            <a:off x="2586013" y="576063"/>
            <a:ext cx="3814835" cy="3790597"/>
            <a:chOff x="2662213" y="676344"/>
            <a:chExt cx="3814835" cy="3790597"/>
          </a:xfrm>
        </p:grpSpPr>
        <p:sp>
          <p:nvSpPr>
            <p:cNvPr id="174" name="Shape 174"/>
            <p:cNvSpPr/>
            <p:nvPr/>
          </p:nvSpPr>
          <p:spPr>
            <a:xfrm rot="3600185">
              <a:off x="3169983" y="1184511"/>
              <a:ext cx="2774659" cy="2774659"/>
            </a:xfrm>
            <a:prstGeom prst="blockArc">
              <a:avLst>
                <a:gd fmla="val 12622480" name="adj1"/>
                <a:gd fmla="val 19781569" name="adj2"/>
                <a:gd fmla="val 20773" name="adj3"/>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rot="10800000">
              <a:off x="3183490" y="1163229"/>
              <a:ext cx="2774700" cy="2774700"/>
            </a:xfrm>
            <a:prstGeom prst="blockArc">
              <a:avLst>
                <a:gd fmla="val 12622480" name="adj1"/>
                <a:gd fmla="val 19662822" name="adj2"/>
                <a:gd fmla="val 20729" name="adj3"/>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rot="-3600185">
              <a:off x="3194618" y="1184114"/>
              <a:ext cx="2774659" cy="2774659"/>
            </a:xfrm>
            <a:prstGeom prst="blockArc">
              <a:avLst>
                <a:gd fmla="val 12622480" name="adj1"/>
                <a:gd fmla="val 19703271" name="adj2"/>
                <a:gd fmla="val 20851" name="adj3"/>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7" name="Shape 177"/>
            <p:cNvGrpSpPr/>
            <p:nvPr/>
          </p:nvGrpSpPr>
          <p:grpSpPr>
            <a:xfrm rot="-7200165">
              <a:off x="3337679" y="2826785"/>
              <a:ext cx="585011" cy="585536"/>
              <a:chOff x="1967628" y="812211"/>
              <a:chExt cx="588000" cy="588000"/>
            </a:xfrm>
          </p:grpSpPr>
          <p:sp>
            <p:nvSpPr>
              <p:cNvPr id="178" name="Shape 178"/>
              <p:cNvSpPr/>
              <p:nvPr/>
            </p:nvSpPr>
            <p:spPr>
              <a:xfrm rot="39023">
                <a:off x="1970909" y="815492"/>
                <a:ext cx="581437" cy="581437"/>
              </a:xfrm>
              <a:prstGeom prst="pie">
                <a:avLst>
                  <a:gd fmla="val 6190354" name="adj1"/>
                  <a:gd fmla="val 14996165" name="adj2"/>
                </a:avLst>
              </a:prstGeom>
              <a:solidFill>
                <a:srgbClr val="307BF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rot="10800000">
                <a:off x="1970875" y="815525"/>
                <a:ext cx="581400" cy="581400"/>
              </a:xfrm>
              <a:prstGeom prst="pie">
                <a:avLst>
                  <a:gd fmla="val 4028252" name="adj1"/>
                  <a:gd fmla="val 17183677" name="adj2"/>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0" name="Shape 180"/>
            <p:cNvGrpSpPr/>
            <p:nvPr/>
          </p:nvGrpSpPr>
          <p:grpSpPr>
            <a:xfrm>
              <a:off x="4264097" y="1180331"/>
              <a:ext cx="585001" cy="585530"/>
              <a:chOff x="1970048" y="811613"/>
              <a:chExt cx="588000" cy="588000"/>
            </a:xfrm>
          </p:grpSpPr>
          <p:sp>
            <p:nvSpPr>
              <p:cNvPr id="181" name="Shape 181"/>
              <p:cNvSpPr/>
              <p:nvPr/>
            </p:nvSpPr>
            <p:spPr>
              <a:xfrm rot="39023">
                <a:off x="1973329" y="814894"/>
                <a:ext cx="581437" cy="581437"/>
              </a:xfrm>
              <a:prstGeom prst="pie">
                <a:avLst>
                  <a:gd fmla="val 6190354" name="adj1"/>
                  <a:gd fmla="val 14996165" name="adj2"/>
                </a:avLst>
              </a:prstGeom>
              <a:solidFill>
                <a:srgbClr val="0944A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rot="10800000">
                <a:off x="1973295" y="814927"/>
                <a:ext cx="581400" cy="581400"/>
              </a:xfrm>
              <a:prstGeom prst="pie">
                <a:avLst>
                  <a:gd fmla="val 4028252" name="adj1"/>
                  <a:gd fmla="val 17183677" name="adj2"/>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3" name="Shape 183"/>
            <p:cNvGrpSpPr/>
            <p:nvPr/>
          </p:nvGrpSpPr>
          <p:grpSpPr>
            <a:xfrm rot="7200165">
              <a:off x="5229930" y="2804716"/>
              <a:ext cx="585011" cy="585536"/>
              <a:chOff x="1977085" y="811649"/>
              <a:chExt cx="588000" cy="588000"/>
            </a:xfrm>
          </p:grpSpPr>
          <p:sp>
            <p:nvSpPr>
              <p:cNvPr id="184" name="Shape 184"/>
              <p:cNvSpPr/>
              <p:nvPr/>
            </p:nvSpPr>
            <p:spPr>
              <a:xfrm rot="39023">
                <a:off x="1980366" y="814930"/>
                <a:ext cx="581437" cy="581437"/>
              </a:xfrm>
              <a:prstGeom prst="pie">
                <a:avLst>
                  <a:gd fmla="val 6190354" name="adj1"/>
                  <a:gd fmla="val 14996165" name="adj2"/>
                </a:avLst>
              </a:prstGeom>
              <a:solidFill>
                <a:srgbClr val="0D5DD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rot="10800000">
                <a:off x="1980332" y="814963"/>
                <a:ext cx="581400" cy="581400"/>
              </a:xfrm>
              <a:prstGeom prst="pie">
                <a:avLst>
                  <a:gd fmla="val 4028252" name="adj1"/>
                  <a:gd fmla="val 17183677" name="adj2"/>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6" name="Shape 186"/>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187" name="Shape 187"/>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188" name="Shape 188"/>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pic>
        <p:nvPicPr>
          <p:cNvPr id="189" name="Shape 189"/>
          <p:cNvPicPr preferRelativeResize="0"/>
          <p:nvPr/>
        </p:nvPicPr>
        <p:blipFill>
          <a:blip r:embed="rId3">
            <a:alphaModFix amt="5000"/>
          </a:blip>
          <a:stretch>
            <a:fillRect/>
          </a:stretch>
        </p:blipFill>
        <p:spPr>
          <a:xfrm>
            <a:off x="0" y="0"/>
            <a:ext cx="1420100" cy="14573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Shape 841"/>
          <p:cNvSpPr txBox="1"/>
          <p:nvPr>
            <p:ph type="title"/>
          </p:nvPr>
        </p:nvSpPr>
        <p:spPr>
          <a:xfrm>
            <a:off x="598100" y="1923753"/>
            <a:ext cx="8222100" cy="18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Action 5 —</a:t>
            </a:r>
            <a:endParaRPr b="1">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Transition to Digital Service Model™</a:t>
            </a:r>
            <a:endParaRPr>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5" name="Shape 845"/>
        <p:cNvGrpSpPr/>
        <p:nvPr/>
      </p:nvGrpSpPr>
      <p:grpSpPr>
        <a:xfrm>
          <a:off x="0" y="0"/>
          <a:ext cx="0" cy="0"/>
          <a:chOff x="0" y="0"/>
          <a:chExt cx="0" cy="0"/>
        </a:xfrm>
      </p:grpSpPr>
      <p:sp>
        <p:nvSpPr>
          <p:cNvPr id="846" name="Shape 846"/>
          <p:cNvSpPr txBox="1"/>
          <p:nvPr>
            <p:ph type="title"/>
          </p:nvPr>
        </p:nvSpPr>
        <p:spPr>
          <a:xfrm>
            <a:off x="465800" y="770600"/>
            <a:ext cx="8349900" cy="3577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D5DDF"/>
                </a:solidFill>
              </a:rPr>
              <a:t>Guiding Principles —</a:t>
            </a:r>
            <a:endParaRPr b="1" sz="2800">
              <a:solidFill>
                <a:srgbClr val="0D5DDF"/>
              </a:solidFill>
            </a:endParaRPr>
          </a:p>
          <a:p>
            <a:pPr indent="0" lvl="0" marL="0" rtl="0">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2200">
                <a:solidFill>
                  <a:srgbClr val="000000"/>
                </a:solidFill>
                <a:highlight>
                  <a:srgbClr val="FFE599"/>
                </a:highlight>
              </a:rPr>
              <a:t>Automation:</a:t>
            </a:r>
            <a:r>
              <a:rPr b="1" lang="en" sz="2200">
                <a:solidFill>
                  <a:srgbClr val="000000"/>
                </a:solidFill>
              </a:rPr>
              <a:t> </a:t>
            </a:r>
            <a:r>
              <a:rPr lang="en" sz="2200">
                <a:solidFill>
                  <a:srgbClr val="000000"/>
                </a:solidFill>
              </a:rPr>
              <a:t>The only way to implement a service model and ensure its adherence is to install automation into our practice. We accomplish this through Salesforce Action Plans.</a:t>
            </a:r>
            <a:endParaRPr i="1" sz="2200">
              <a:solidFill>
                <a:srgbClr val="000000"/>
              </a:solidFill>
            </a:endParaRPr>
          </a:p>
          <a:p>
            <a:pPr indent="0" lvl="0" marL="0" rtl="0">
              <a:spcBef>
                <a:spcPts val="0"/>
              </a:spcBef>
              <a:spcAft>
                <a:spcPts val="0"/>
              </a:spcAft>
              <a:buNone/>
            </a:pPr>
            <a:r>
              <a:t/>
            </a:r>
            <a:endParaRPr sz="2200">
              <a:solidFill>
                <a:srgbClr val="000000"/>
              </a:solidFill>
            </a:endParaRPr>
          </a:p>
          <a:p>
            <a:pPr indent="0" lvl="0" marL="0" rtl="0">
              <a:spcBef>
                <a:spcPts val="0"/>
              </a:spcBef>
              <a:spcAft>
                <a:spcPts val="0"/>
              </a:spcAft>
              <a:buNone/>
            </a:pPr>
            <a:r>
              <a:rPr b="1" lang="en" sz="2200">
                <a:solidFill>
                  <a:srgbClr val="000000"/>
                </a:solidFill>
                <a:highlight>
                  <a:srgbClr val="FFE599"/>
                </a:highlight>
              </a:rPr>
              <a:t>Focus On The Manageable:</a:t>
            </a:r>
            <a:r>
              <a:rPr b="1" lang="en" sz="2200">
                <a:solidFill>
                  <a:srgbClr val="000000"/>
                </a:solidFill>
              </a:rPr>
              <a:t> </a:t>
            </a:r>
            <a:r>
              <a:rPr lang="en" sz="2200">
                <a:solidFill>
                  <a:srgbClr val="000000"/>
                </a:solidFill>
              </a:rPr>
              <a:t>The tasking of our service model to specific team members is kept purposefully limited. We want to ensure the core offerings are executed while avoiding overwhelm.</a:t>
            </a:r>
            <a:endParaRPr b="1" sz="2200">
              <a:solidFill>
                <a:srgbClr val="0D5DDF"/>
              </a:solidFill>
            </a:endParaRPr>
          </a:p>
        </p:txBody>
      </p:sp>
      <p:pic>
        <p:nvPicPr>
          <p:cNvPr id="847" name="Shape 847"/>
          <p:cNvPicPr preferRelativeResize="0"/>
          <p:nvPr/>
        </p:nvPicPr>
        <p:blipFill>
          <a:blip r:embed="rId3">
            <a:alphaModFix amt="5000"/>
          </a:blip>
          <a:stretch>
            <a:fillRect/>
          </a:stretch>
        </p:blipFill>
        <p:spPr>
          <a:xfrm>
            <a:off x="0" y="0"/>
            <a:ext cx="1420100" cy="1457326"/>
          </a:xfrm>
          <a:prstGeom prst="rect">
            <a:avLst/>
          </a:prstGeom>
          <a:noFill/>
          <a:ln>
            <a:noFill/>
          </a:ln>
        </p:spPr>
      </p:pic>
      <p:pic>
        <p:nvPicPr>
          <p:cNvPr id="848" name="Shape 848"/>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2" name="Shape 852"/>
        <p:cNvGrpSpPr/>
        <p:nvPr/>
      </p:nvGrpSpPr>
      <p:grpSpPr>
        <a:xfrm>
          <a:off x="0" y="0"/>
          <a:ext cx="0" cy="0"/>
          <a:chOff x="0" y="0"/>
          <a:chExt cx="0" cy="0"/>
        </a:xfrm>
      </p:grpSpPr>
      <p:sp>
        <p:nvSpPr>
          <p:cNvPr id="853" name="Shape 853"/>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Let’s review the basic service model and the dive into each component...</a:t>
            </a:r>
            <a:endParaRPr sz="36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7" name="Shape 857"/>
        <p:cNvGrpSpPr/>
        <p:nvPr/>
      </p:nvGrpSpPr>
      <p:grpSpPr>
        <a:xfrm>
          <a:off x="0" y="0"/>
          <a:ext cx="0" cy="0"/>
          <a:chOff x="0" y="0"/>
          <a:chExt cx="0" cy="0"/>
        </a:xfrm>
      </p:grpSpPr>
      <p:sp>
        <p:nvSpPr>
          <p:cNvPr id="858" name="Shape 858"/>
          <p:cNvSpPr/>
          <p:nvPr/>
        </p:nvSpPr>
        <p:spPr>
          <a:xfrm>
            <a:off x="1491700"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 Goals-Based Planning</a:t>
            </a:r>
            <a:endParaRPr sz="1000">
              <a:solidFill>
                <a:schemeClr val="dk2"/>
              </a:solidFill>
              <a:latin typeface="Roboto"/>
              <a:ea typeface="Roboto"/>
              <a:cs typeface="Roboto"/>
              <a:sym typeface="Roboto"/>
            </a:endParaRPr>
          </a:p>
          <a:p>
            <a:pPr indent="0" lvl="0" marL="0" rtl="0">
              <a:spcBef>
                <a:spcPts val="0"/>
              </a:spcBef>
              <a:spcAft>
                <a:spcPts val="0"/>
              </a:spcAft>
              <a:buNone/>
            </a:pPr>
            <a:r>
              <a:rPr lang="en" sz="1000">
                <a:solidFill>
                  <a:schemeClr val="dk2"/>
                </a:solidFill>
                <a:latin typeface="Roboto"/>
                <a:ea typeface="Roboto"/>
                <a:cs typeface="Roboto"/>
                <a:sym typeface="Roboto"/>
              </a:rPr>
              <a:t>1 Portfolio Focused</a:t>
            </a:r>
            <a:endParaRPr sz="1000">
              <a:solidFill>
                <a:schemeClr val="dk2"/>
              </a:solidFill>
              <a:latin typeface="Roboto"/>
              <a:ea typeface="Roboto"/>
              <a:cs typeface="Roboto"/>
              <a:sym typeface="Roboto"/>
            </a:endParaRPr>
          </a:p>
        </p:txBody>
      </p:sp>
      <p:sp>
        <p:nvSpPr>
          <p:cNvPr id="859" name="Shape 859"/>
          <p:cNvSpPr/>
          <p:nvPr/>
        </p:nvSpPr>
        <p:spPr>
          <a:xfrm>
            <a:off x="149170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 Goals-Based Planning</a:t>
            </a:r>
            <a:endParaRPr sz="1000">
              <a:solidFill>
                <a:schemeClr val="dk2"/>
              </a:solidFill>
              <a:latin typeface="Roboto"/>
              <a:ea typeface="Roboto"/>
              <a:cs typeface="Roboto"/>
              <a:sym typeface="Roboto"/>
            </a:endParaRPr>
          </a:p>
        </p:txBody>
      </p:sp>
      <p:sp>
        <p:nvSpPr>
          <p:cNvPr id="860" name="Shape 860"/>
          <p:cNvSpPr/>
          <p:nvPr/>
        </p:nvSpPr>
        <p:spPr>
          <a:xfrm>
            <a:off x="3285340"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Custom Portfolio by SMA</a:t>
            </a:r>
            <a:endParaRPr sz="1000">
              <a:solidFill>
                <a:schemeClr val="dk2"/>
              </a:solidFill>
              <a:latin typeface="Roboto"/>
              <a:ea typeface="Roboto"/>
              <a:cs typeface="Roboto"/>
              <a:sym typeface="Roboto"/>
            </a:endParaRPr>
          </a:p>
        </p:txBody>
      </p:sp>
      <p:sp>
        <p:nvSpPr>
          <p:cNvPr id="861" name="Shape 861"/>
          <p:cNvSpPr/>
          <p:nvPr/>
        </p:nvSpPr>
        <p:spPr>
          <a:xfrm>
            <a:off x="328534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Firm ETF Model</a:t>
            </a:r>
            <a:endParaRPr sz="1000">
              <a:solidFill>
                <a:schemeClr val="dk2"/>
              </a:solidFill>
              <a:latin typeface="Roboto"/>
              <a:ea typeface="Roboto"/>
              <a:cs typeface="Roboto"/>
              <a:sym typeface="Roboto"/>
            </a:endParaRPr>
          </a:p>
        </p:txBody>
      </p:sp>
      <p:sp>
        <p:nvSpPr>
          <p:cNvPr id="862" name="Shape 862"/>
          <p:cNvSpPr/>
          <p:nvPr/>
        </p:nvSpPr>
        <p:spPr>
          <a:xfrm>
            <a:off x="1493442" y="1199025"/>
            <a:ext cx="1792500" cy="3075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Meetings</a:t>
            </a:r>
            <a:endParaRPr b="1" sz="1000">
              <a:solidFill>
                <a:srgbClr val="FFFFFF"/>
              </a:solidFill>
              <a:latin typeface="Roboto"/>
              <a:ea typeface="Roboto"/>
              <a:cs typeface="Roboto"/>
              <a:sym typeface="Roboto"/>
            </a:endParaRPr>
          </a:p>
        </p:txBody>
      </p:sp>
      <p:sp>
        <p:nvSpPr>
          <p:cNvPr id="863" name="Shape 863"/>
          <p:cNvSpPr/>
          <p:nvPr/>
        </p:nvSpPr>
        <p:spPr>
          <a:xfrm>
            <a:off x="1493465" y="1506500"/>
            <a:ext cx="1792500" cy="3075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Semi Annual v. Annual</a:t>
            </a:r>
            <a:endParaRPr sz="800">
              <a:solidFill>
                <a:srgbClr val="FFFFFF"/>
              </a:solidFill>
              <a:latin typeface="Roboto"/>
              <a:ea typeface="Roboto"/>
              <a:cs typeface="Roboto"/>
              <a:sym typeface="Roboto"/>
            </a:endParaRPr>
          </a:p>
        </p:txBody>
      </p:sp>
      <p:sp>
        <p:nvSpPr>
          <p:cNvPr id="864" name="Shape 864"/>
          <p:cNvSpPr/>
          <p:nvPr/>
        </p:nvSpPr>
        <p:spPr>
          <a:xfrm>
            <a:off x="3287087" y="1199025"/>
            <a:ext cx="1792500" cy="307500"/>
          </a:xfrm>
          <a:prstGeom prst="rect">
            <a:avLst/>
          </a:prstGeom>
          <a:solidFill>
            <a:srgbClr val="A72A1E"/>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Investments</a:t>
            </a:r>
            <a:endParaRPr b="1" sz="1000">
              <a:solidFill>
                <a:srgbClr val="FFFFFF"/>
              </a:solidFill>
              <a:latin typeface="Roboto"/>
              <a:ea typeface="Roboto"/>
              <a:cs typeface="Roboto"/>
              <a:sym typeface="Roboto"/>
            </a:endParaRPr>
          </a:p>
        </p:txBody>
      </p:sp>
      <p:sp>
        <p:nvSpPr>
          <p:cNvPr id="865" name="Shape 865"/>
          <p:cNvSpPr/>
          <p:nvPr/>
        </p:nvSpPr>
        <p:spPr>
          <a:xfrm>
            <a:off x="3287051" y="1506500"/>
            <a:ext cx="1792500" cy="307500"/>
          </a:xfrm>
          <a:prstGeom prst="rect">
            <a:avLst/>
          </a:prstGeom>
          <a:solidFill>
            <a:srgbClr val="A72A1E"/>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Custom v. Cookie-Cutter</a:t>
            </a:r>
            <a:endParaRPr sz="800">
              <a:solidFill>
                <a:srgbClr val="FFFFFF"/>
              </a:solidFill>
              <a:latin typeface="Roboto"/>
              <a:ea typeface="Roboto"/>
              <a:cs typeface="Roboto"/>
              <a:sym typeface="Roboto"/>
            </a:endParaRPr>
          </a:p>
        </p:txBody>
      </p:sp>
      <p:sp>
        <p:nvSpPr>
          <p:cNvPr id="866" name="Shape 866"/>
          <p:cNvSpPr/>
          <p:nvPr/>
        </p:nvSpPr>
        <p:spPr>
          <a:xfrm>
            <a:off x="5080664"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Monthly WebEx + Live Q&amp;A</a:t>
            </a:r>
            <a:endParaRPr sz="1000">
              <a:solidFill>
                <a:schemeClr val="dk2"/>
              </a:solidFill>
              <a:latin typeface="Roboto"/>
              <a:ea typeface="Roboto"/>
              <a:cs typeface="Roboto"/>
              <a:sym typeface="Roboto"/>
            </a:endParaRPr>
          </a:p>
          <a:p>
            <a:pPr indent="0" lvl="0" marL="0" rtl="0">
              <a:spcBef>
                <a:spcPts val="0"/>
              </a:spcBef>
              <a:spcAft>
                <a:spcPts val="0"/>
              </a:spcAft>
              <a:buNone/>
            </a:pPr>
            <a:r>
              <a:rPr lang="en" sz="1000">
                <a:solidFill>
                  <a:schemeClr val="dk2"/>
                </a:solidFill>
                <a:latin typeface="Roboto"/>
                <a:ea typeface="Roboto"/>
                <a:cs typeface="Roboto"/>
                <a:sym typeface="Roboto"/>
              </a:rPr>
              <a:t>Organic Growth Trifecta</a:t>
            </a:r>
            <a:endParaRPr sz="1000">
              <a:solidFill>
                <a:schemeClr val="dk2"/>
              </a:solidFill>
              <a:latin typeface="Roboto"/>
              <a:ea typeface="Roboto"/>
              <a:cs typeface="Roboto"/>
              <a:sym typeface="Roboto"/>
            </a:endParaRPr>
          </a:p>
        </p:txBody>
      </p:sp>
      <p:sp>
        <p:nvSpPr>
          <p:cNvPr id="867" name="Shape 867"/>
          <p:cNvSpPr/>
          <p:nvPr/>
        </p:nvSpPr>
        <p:spPr>
          <a:xfrm>
            <a:off x="5080664"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Quarterly WebEx</a:t>
            </a:r>
            <a:endParaRPr sz="1000">
              <a:solidFill>
                <a:schemeClr val="dk2"/>
              </a:solidFill>
              <a:latin typeface="Roboto"/>
              <a:ea typeface="Roboto"/>
              <a:cs typeface="Roboto"/>
              <a:sym typeface="Roboto"/>
            </a:endParaRPr>
          </a:p>
          <a:p>
            <a:pPr indent="0" lvl="0" marL="0" rtl="0">
              <a:spcBef>
                <a:spcPts val="0"/>
              </a:spcBef>
              <a:spcAft>
                <a:spcPts val="0"/>
              </a:spcAft>
              <a:buNone/>
            </a:pPr>
            <a:r>
              <a:rPr lang="en" sz="1000">
                <a:solidFill>
                  <a:schemeClr val="dk2"/>
                </a:solidFill>
                <a:latin typeface="Roboto"/>
                <a:ea typeface="Roboto"/>
                <a:cs typeface="Roboto"/>
                <a:sym typeface="Roboto"/>
              </a:rPr>
              <a:t>Organic Growth Trifecta</a:t>
            </a:r>
            <a:endParaRPr sz="1000">
              <a:solidFill>
                <a:schemeClr val="dk2"/>
              </a:solidFill>
              <a:latin typeface="Roboto"/>
              <a:ea typeface="Roboto"/>
              <a:cs typeface="Roboto"/>
              <a:sym typeface="Roboto"/>
            </a:endParaRPr>
          </a:p>
        </p:txBody>
      </p:sp>
      <p:sp>
        <p:nvSpPr>
          <p:cNvPr id="868" name="Shape 868"/>
          <p:cNvSpPr/>
          <p:nvPr/>
        </p:nvSpPr>
        <p:spPr>
          <a:xfrm>
            <a:off x="5081063" y="1199025"/>
            <a:ext cx="1792500" cy="307500"/>
          </a:xfrm>
          <a:prstGeom prst="rect">
            <a:avLst/>
          </a:prstGeom>
          <a:solidFill>
            <a:srgbClr val="BE2F2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Service</a:t>
            </a:r>
            <a:endParaRPr b="1" sz="1000">
              <a:solidFill>
                <a:srgbClr val="FFFFFF"/>
              </a:solidFill>
              <a:latin typeface="Roboto"/>
              <a:ea typeface="Roboto"/>
              <a:cs typeface="Roboto"/>
              <a:sym typeface="Roboto"/>
            </a:endParaRPr>
          </a:p>
        </p:txBody>
      </p:sp>
      <p:sp>
        <p:nvSpPr>
          <p:cNvPr id="869" name="Shape 869"/>
          <p:cNvSpPr/>
          <p:nvPr/>
        </p:nvSpPr>
        <p:spPr>
          <a:xfrm>
            <a:off x="5081099" y="1506500"/>
            <a:ext cx="1792500" cy="307500"/>
          </a:xfrm>
          <a:prstGeom prst="rect">
            <a:avLst/>
          </a:prstGeom>
          <a:solidFill>
            <a:srgbClr val="BE2F2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Personalized v. Scaled</a:t>
            </a:r>
            <a:endParaRPr sz="800">
              <a:solidFill>
                <a:srgbClr val="FFFFFF"/>
              </a:solidFill>
              <a:latin typeface="Roboto"/>
              <a:ea typeface="Roboto"/>
              <a:cs typeface="Roboto"/>
              <a:sym typeface="Roboto"/>
            </a:endParaRPr>
          </a:p>
        </p:txBody>
      </p:sp>
      <p:sp>
        <p:nvSpPr>
          <p:cNvPr id="870" name="Shape 870"/>
          <p:cNvSpPr/>
          <p:nvPr/>
        </p:nvSpPr>
        <p:spPr>
          <a:xfrm>
            <a:off x="6873601"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1.00%</a:t>
            </a:r>
            <a:endParaRPr sz="1000">
              <a:solidFill>
                <a:schemeClr val="dk2"/>
              </a:solidFill>
              <a:latin typeface="Roboto"/>
              <a:ea typeface="Roboto"/>
              <a:cs typeface="Roboto"/>
              <a:sym typeface="Roboto"/>
            </a:endParaRPr>
          </a:p>
        </p:txBody>
      </p:sp>
      <p:sp>
        <p:nvSpPr>
          <p:cNvPr id="871" name="Shape 871"/>
          <p:cNvSpPr/>
          <p:nvPr/>
        </p:nvSpPr>
        <p:spPr>
          <a:xfrm>
            <a:off x="687347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1.50%</a:t>
            </a:r>
            <a:endParaRPr sz="1000">
              <a:solidFill>
                <a:schemeClr val="dk2"/>
              </a:solidFill>
              <a:latin typeface="Roboto"/>
              <a:ea typeface="Roboto"/>
              <a:cs typeface="Roboto"/>
              <a:sym typeface="Roboto"/>
            </a:endParaRPr>
          </a:p>
        </p:txBody>
      </p:sp>
      <p:sp>
        <p:nvSpPr>
          <p:cNvPr id="872" name="Shape 872"/>
          <p:cNvSpPr/>
          <p:nvPr/>
        </p:nvSpPr>
        <p:spPr>
          <a:xfrm>
            <a:off x="6874001" y="1199025"/>
            <a:ext cx="1792500" cy="307500"/>
          </a:xfrm>
          <a:prstGeom prst="rect">
            <a:avLst/>
          </a:prstGeom>
          <a:solidFill>
            <a:srgbClr val="D83829"/>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Pricing</a:t>
            </a:r>
            <a:endParaRPr b="1" sz="1000">
              <a:solidFill>
                <a:srgbClr val="FFFFFF"/>
              </a:solidFill>
              <a:latin typeface="Roboto"/>
              <a:ea typeface="Roboto"/>
              <a:cs typeface="Roboto"/>
              <a:sym typeface="Roboto"/>
            </a:endParaRPr>
          </a:p>
        </p:txBody>
      </p:sp>
      <p:sp>
        <p:nvSpPr>
          <p:cNvPr id="873" name="Shape 873"/>
          <p:cNvSpPr/>
          <p:nvPr/>
        </p:nvSpPr>
        <p:spPr>
          <a:xfrm>
            <a:off x="6873998" y="1506500"/>
            <a:ext cx="1792500" cy="307500"/>
          </a:xfrm>
          <a:prstGeom prst="rect">
            <a:avLst/>
          </a:prstGeom>
          <a:solidFill>
            <a:srgbClr val="D83829"/>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Incentivize Consolidation</a:t>
            </a:r>
            <a:endParaRPr sz="800">
              <a:solidFill>
                <a:srgbClr val="FFFFFF"/>
              </a:solidFill>
              <a:latin typeface="Roboto"/>
              <a:ea typeface="Roboto"/>
              <a:cs typeface="Roboto"/>
              <a:sym typeface="Roboto"/>
            </a:endParaRPr>
          </a:p>
        </p:txBody>
      </p:sp>
      <p:sp>
        <p:nvSpPr>
          <p:cNvPr id="874" name="Shape 874"/>
          <p:cNvSpPr/>
          <p:nvPr/>
        </p:nvSpPr>
        <p:spPr>
          <a:xfrm>
            <a:off x="477925" y="1814022"/>
            <a:ext cx="1014600" cy="8763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rgbClr val="FFFFFF"/>
                </a:solidFill>
                <a:latin typeface="Roboto"/>
                <a:ea typeface="Roboto"/>
                <a:cs typeface="Roboto"/>
                <a:sym typeface="Roboto"/>
              </a:rPr>
              <a:t>Platinum</a:t>
            </a:r>
            <a:endParaRPr b="1" sz="1000">
              <a:solidFill>
                <a:srgbClr val="FFFFFF"/>
              </a:solidFill>
              <a:latin typeface="Roboto"/>
              <a:ea typeface="Roboto"/>
              <a:cs typeface="Roboto"/>
              <a:sym typeface="Roboto"/>
            </a:endParaRPr>
          </a:p>
        </p:txBody>
      </p:sp>
      <p:sp>
        <p:nvSpPr>
          <p:cNvPr id="875" name="Shape 875"/>
          <p:cNvSpPr/>
          <p:nvPr/>
        </p:nvSpPr>
        <p:spPr>
          <a:xfrm>
            <a:off x="477925" y="2689631"/>
            <a:ext cx="1014600" cy="876300"/>
          </a:xfrm>
          <a:prstGeom prst="rect">
            <a:avLst/>
          </a:prstGeom>
          <a:solidFill>
            <a:srgbClr val="A72A1E"/>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rgbClr val="FFFFFF"/>
                </a:solidFill>
                <a:latin typeface="Roboto"/>
                <a:ea typeface="Roboto"/>
                <a:cs typeface="Roboto"/>
                <a:sym typeface="Roboto"/>
              </a:rPr>
              <a:t>Gold</a:t>
            </a:r>
            <a:endParaRPr b="1" sz="1000">
              <a:solidFill>
                <a:srgbClr val="FFFFFF"/>
              </a:solidFill>
              <a:latin typeface="Roboto"/>
              <a:ea typeface="Roboto"/>
              <a:cs typeface="Roboto"/>
              <a:sym typeface="Roboto"/>
            </a:endParaRPr>
          </a:p>
        </p:txBody>
      </p:sp>
      <p:sp>
        <p:nvSpPr>
          <p:cNvPr id="876" name="Shape 876"/>
          <p:cNvSpPr/>
          <p:nvPr/>
        </p:nvSpPr>
        <p:spPr>
          <a:xfrm>
            <a:off x="477425" y="1199025"/>
            <a:ext cx="1014600" cy="6078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b"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Clients</a:t>
            </a:r>
            <a:endParaRPr sz="800">
              <a:solidFill>
                <a:srgbClr val="FFFFFF"/>
              </a:solidFill>
              <a:latin typeface="Roboto"/>
              <a:ea typeface="Roboto"/>
              <a:cs typeface="Roboto"/>
              <a:sym typeface="Roboto"/>
            </a:endParaRPr>
          </a:p>
          <a:p>
            <a:pPr indent="0" lvl="0" marL="0" rtl="0">
              <a:spcBef>
                <a:spcPts val="0"/>
              </a:spcBef>
              <a:spcAft>
                <a:spcPts val="0"/>
              </a:spcAft>
              <a:buNone/>
            </a:pPr>
            <a:r>
              <a:t/>
            </a:r>
            <a:endParaRPr sz="800">
              <a:solidFill>
                <a:srgbClr val="FFFFFF"/>
              </a:solidFill>
              <a:latin typeface="Roboto"/>
              <a:ea typeface="Roboto"/>
              <a:cs typeface="Roboto"/>
              <a:sym typeface="Roboto"/>
            </a:endParaRPr>
          </a:p>
        </p:txBody>
      </p:sp>
      <p:sp>
        <p:nvSpPr>
          <p:cNvPr id="877" name="Shape 877"/>
          <p:cNvSpPr txBox="1"/>
          <p:nvPr>
            <p:ph type="title"/>
          </p:nvPr>
        </p:nvSpPr>
        <p:spPr>
          <a:xfrm>
            <a:off x="405825" y="4100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400">
                <a:solidFill>
                  <a:srgbClr val="000000"/>
                </a:solidFill>
              </a:rPr>
              <a:t>[Sample] </a:t>
            </a:r>
            <a:r>
              <a:rPr b="1" lang="en" sz="2400">
                <a:solidFill>
                  <a:srgbClr val="000000"/>
                </a:solidFill>
              </a:rPr>
              <a:t>Basic Service Model</a:t>
            </a:r>
            <a:endParaRPr b="1" sz="2400">
              <a:solidFill>
                <a:srgbClr val="000000"/>
              </a:solidFill>
            </a:endParaRPr>
          </a:p>
        </p:txBody>
      </p:sp>
      <p:pic>
        <p:nvPicPr>
          <p:cNvPr id="878" name="Shape 87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879" name="Shape 87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880" name="Shape 880"/>
          <p:cNvSpPr/>
          <p:nvPr/>
        </p:nvSpPr>
        <p:spPr>
          <a:xfrm>
            <a:off x="1491200"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latin typeface="Roboto"/>
                <a:ea typeface="Roboto"/>
                <a:cs typeface="Roboto"/>
                <a:sym typeface="Roboto"/>
              </a:rPr>
              <a:t>1 Goals-Based Planning</a:t>
            </a:r>
            <a:endParaRPr sz="1000">
              <a:latin typeface="Roboto"/>
              <a:ea typeface="Roboto"/>
              <a:cs typeface="Roboto"/>
              <a:sym typeface="Roboto"/>
            </a:endParaRPr>
          </a:p>
          <a:p>
            <a:pPr indent="0" lvl="0" marL="0">
              <a:spcBef>
                <a:spcPts val="0"/>
              </a:spcBef>
              <a:spcAft>
                <a:spcPts val="0"/>
              </a:spcAft>
              <a:buNone/>
            </a:pPr>
            <a:r>
              <a:rPr lang="en" sz="1000">
                <a:latin typeface="Roboto"/>
                <a:ea typeface="Roboto"/>
                <a:cs typeface="Roboto"/>
                <a:sym typeface="Roboto"/>
              </a:rPr>
              <a:t>1 Portfolio Focused</a:t>
            </a:r>
            <a:endParaRPr sz="1000">
              <a:latin typeface="Roboto"/>
              <a:ea typeface="Roboto"/>
              <a:cs typeface="Roboto"/>
              <a:sym typeface="Roboto"/>
            </a:endParaRPr>
          </a:p>
        </p:txBody>
      </p:sp>
      <p:sp>
        <p:nvSpPr>
          <p:cNvPr id="881" name="Shape 881"/>
          <p:cNvSpPr/>
          <p:nvPr/>
        </p:nvSpPr>
        <p:spPr>
          <a:xfrm>
            <a:off x="149120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latin typeface="Roboto"/>
                <a:ea typeface="Roboto"/>
                <a:cs typeface="Roboto"/>
                <a:sym typeface="Roboto"/>
              </a:rPr>
              <a:t>1 Goals-Based Planning</a:t>
            </a:r>
            <a:endParaRPr sz="1000">
              <a:latin typeface="Roboto"/>
              <a:ea typeface="Roboto"/>
              <a:cs typeface="Roboto"/>
              <a:sym typeface="Roboto"/>
            </a:endParaRPr>
          </a:p>
        </p:txBody>
      </p:sp>
      <p:sp>
        <p:nvSpPr>
          <p:cNvPr id="882" name="Shape 882"/>
          <p:cNvSpPr/>
          <p:nvPr/>
        </p:nvSpPr>
        <p:spPr>
          <a:xfrm>
            <a:off x="3284840"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latin typeface="Roboto"/>
                <a:ea typeface="Roboto"/>
                <a:cs typeface="Roboto"/>
                <a:sym typeface="Roboto"/>
              </a:rPr>
              <a:t>Custom Portfolio by SMA</a:t>
            </a:r>
            <a:endParaRPr sz="1000">
              <a:latin typeface="Roboto"/>
              <a:ea typeface="Roboto"/>
              <a:cs typeface="Roboto"/>
              <a:sym typeface="Roboto"/>
            </a:endParaRPr>
          </a:p>
        </p:txBody>
      </p:sp>
      <p:sp>
        <p:nvSpPr>
          <p:cNvPr id="883" name="Shape 883"/>
          <p:cNvSpPr/>
          <p:nvPr/>
        </p:nvSpPr>
        <p:spPr>
          <a:xfrm>
            <a:off x="328484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latin typeface="Roboto"/>
                <a:ea typeface="Roboto"/>
                <a:cs typeface="Roboto"/>
                <a:sym typeface="Roboto"/>
              </a:rPr>
              <a:t>Firm ETF Model</a:t>
            </a:r>
            <a:endParaRPr sz="1000">
              <a:latin typeface="Roboto"/>
              <a:ea typeface="Roboto"/>
              <a:cs typeface="Roboto"/>
              <a:sym typeface="Roboto"/>
            </a:endParaRPr>
          </a:p>
        </p:txBody>
      </p:sp>
      <p:sp>
        <p:nvSpPr>
          <p:cNvPr id="884" name="Shape 884"/>
          <p:cNvSpPr/>
          <p:nvPr/>
        </p:nvSpPr>
        <p:spPr>
          <a:xfrm>
            <a:off x="1493442" y="1199025"/>
            <a:ext cx="17925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1000">
                <a:solidFill>
                  <a:schemeClr val="lt1"/>
                </a:solidFill>
                <a:latin typeface="Roboto"/>
                <a:ea typeface="Roboto"/>
                <a:cs typeface="Roboto"/>
                <a:sym typeface="Roboto"/>
              </a:rPr>
              <a:t>Meetings</a:t>
            </a:r>
            <a:endParaRPr b="1" sz="800">
              <a:solidFill>
                <a:srgbClr val="FFFFFF"/>
              </a:solidFill>
              <a:latin typeface="Roboto"/>
              <a:ea typeface="Roboto"/>
              <a:cs typeface="Roboto"/>
              <a:sym typeface="Roboto"/>
            </a:endParaRPr>
          </a:p>
        </p:txBody>
      </p:sp>
      <p:sp>
        <p:nvSpPr>
          <p:cNvPr id="885" name="Shape 885"/>
          <p:cNvSpPr/>
          <p:nvPr/>
        </p:nvSpPr>
        <p:spPr>
          <a:xfrm>
            <a:off x="1493465" y="1506500"/>
            <a:ext cx="17925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solidFill>
                  <a:schemeClr val="lt1"/>
                </a:solidFill>
                <a:latin typeface="Roboto"/>
                <a:ea typeface="Roboto"/>
                <a:cs typeface="Roboto"/>
                <a:sym typeface="Roboto"/>
              </a:rPr>
              <a:t>Semi Annual v. Annual</a:t>
            </a:r>
            <a:endParaRPr sz="600">
              <a:solidFill>
                <a:srgbClr val="FFFFFF"/>
              </a:solidFill>
              <a:latin typeface="Roboto"/>
              <a:ea typeface="Roboto"/>
              <a:cs typeface="Roboto"/>
              <a:sym typeface="Roboto"/>
            </a:endParaRPr>
          </a:p>
        </p:txBody>
      </p:sp>
      <p:sp>
        <p:nvSpPr>
          <p:cNvPr id="886" name="Shape 886"/>
          <p:cNvSpPr/>
          <p:nvPr/>
        </p:nvSpPr>
        <p:spPr>
          <a:xfrm>
            <a:off x="3287087" y="1199025"/>
            <a:ext cx="17925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1000">
                <a:solidFill>
                  <a:schemeClr val="lt1"/>
                </a:solidFill>
                <a:latin typeface="Roboto"/>
                <a:ea typeface="Roboto"/>
                <a:cs typeface="Roboto"/>
                <a:sym typeface="Roboto"/>
              </a:rPr>
              <a:t>Investments</a:t>
            </a:r>
            <a:endParaRPr b="1" sz="800">
              <a:solidFill>
                <a:srgbClr val="FFFFFF"/>
              </a:solidFill>
              <a:latin typeface="Roboto"/>
              <a:ea typeface="Roboto"/>
              <a:cs typeface="Roboto"/>
              <a:sym typeface="Roboto"/>
            </a:endParaRPr>
          </a:p>
        </p:txBody>
      </p:sp>
      <p:sp>
        <p:nvSpPr>
          <p:cNvPr id="887" name="Shape 887"/>
          <p:cNvSpPr/>
          <p:nvPr/>
        </p:nvSpPr>
        <p:spPr>
          <a:xfrm>
            <a:off x="3287051" y="1506500"/>
            <a:ext cx="17925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solidFill>
                  <a:schemeClr val="lt1"/>
                </a:solidFill>
                <a:latin typeface="Roboto"/>
                <a:ea typeface="Roboto"/>
                <a:cs typeface="Roboto"/>
                <a:sym typeface="Roboto"/>
              </a:rPr>
              <a:t>Custom v. Cookie-Cutter</a:t>
            </a:r>
            <a:endParaRPr sz="600">
              <a:solidFill>
                <a:srgbClr val="FFFFFF"/>
              </a:solidFill>
              <a:latin typeface="Roboto"/>
              <a:ea typeface="Roboto"/>
              <a:cs typeface="Roboto"/>
              <a:sym typeface="Roboto"/>
            </a:endParaRPr>
          </a:p>
        </p:txBody>
      </p:sp>
      <p:sp>
        <p:nvSpPr>
          <p:cNvPr id="888" name="Shape 888"/>
          <p:cNvSpPr/>
          <p:nvPr/>
        </p:nvSpPr>
        <p:spPr>
          <a:xfrm>
            <a:off x="5080164"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latin typeface="Roboto"/>
                <a:ea typeface="Roboto"/>
                <a:cs typeface="Roboto"/>
                <a:sym typeface="Roboto"/>
              </a:rPr>
              <a:t>Monthly WebEx + Live Q&amp;A</a:t>
            </a:r>
            <a:endParaRPr sz="1000">
              <a:latin typeface="Roboto"/>
              <a:ea typeface="Roboto"/>
              <a:cs typeface="Roboto"/>
              <a:sym typeface="Roboto"/>
            </a:endParaRPr>
          </a:p>
          <a:p>
            <a:pPr indent="0" lvl="0" marL="0">
              <a:spcBef>
                <a:spcPts val="0"/>
              </a:spcBef>
              <a:spcAft>
                <a:spcPts val="0"/>
              </a:spcAft>
              <a:buNone/>
            </a:pPr>
            <a:r>
              <a:rPr lang="en" sz="1000">
                <a:latin typeface="Roboto"/>
                <a:ea typeface="Roboto"/>
                <a:cs typeface="Roboto"/>
                <a:sym typeface="Roboto"/>
              </a:rPr>
              <a:t>Organic Growth Trifecta</a:t>
            </a:r>
            <a:endParaRPr sz="1000">
              <a:latin typeface="Roboto"/>
              <a:ea typeface="Roboto"/>
              <a:cs typeface="Roboto"/>
              <a:sym typeface="Roboto"/>
            </a:endParaRPr>
          </a:p>
        </p:txBody>
      </p:sp>
      <p:sp>
        <p:nvSpPr>
          <p:cNvPr id="889" name="Shape 889"/>
          <p:cNvSpPr/>
          <p:nvPr/>
        </p:nvSpPr>
        <p:spPr>
          <a:xfrm>
            <a:off x="5080164"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latin typeface="Roboto"/>
                <a:ea typeface="Roboto"/>
                <a:cs typeface="Roboto"/>
                <a:sym typeface="Roboto"/>
              </a:rPr>
              <a:t>Quarterly WebEx</a:t>
            </a:r>
            <a:endParaRPr sz="1000">
              <a:latin typeface="Roboto"/>
              <a:ea typeface="Roboto"/>
              <a:cs typeface="Roboto"/>
              <a:sym typeface="Roboto"/>
            </a:endParaRPr>
          </a:p>
          <a:p>
            <a:pPr indent="0" lvl="0" marL="0">
              <a:spcBef>
                <a:spcPts val="0"/>
              </a:spcBef>
              <a:spcAft>
                <a:spcPts val="0"/>
              </a:spcAft>
              <a:buNone/>
            </a:pPr>
            <a:r>
              <a:rPr lang="en" sz="1000">
                <a:latin typeface="Roboto"/>
                <a:ea typeface="Roboto"/>
                <a:cs typeface="Roboto"/>
                <a:sym typeface="Roboto"/>
              </a:rPr>
              <a:t>Organic Growth Trifecta</a:t>
            </a:r>
            <a:endParaRPr sz="1000">
              <a:latin typeface="Roboto"/>
              <a:ea typeface="Roboto"/>
              <a:cs typeface="Roboto"/>
              <a:sym typeface="Roboto"/>
            </a:endParaRPr>
          </a:p>
        </p:txBody>
      </p:sp>
      <p:sp>
        <p:nvSpPr>
          <p:cNvPr id="890" name="Shape 890"/>
          <p:cNvSpPr/>
          <p:nvPr/>
        </p:nvSpPr>
        <p:spPr>
          <a:xfrm>
            <a:off x="5081063" y="1199025"/>
            <a:ext cx="17925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1000">
                <a:solidFill>
                  <a:schemeClr val="lt1"/>
                </a:solidFill>
                <a:latin typeface="Roboto"/>
                <a:ea typeface="Roboto"/>
                <a:cs typeface="Roboto"/>
                <a:sym typeface="Roboto"/>
              </a:rPr>
              <a:t>Service</a:t>
            </a:r>
            <a:endParaRPr b="1" sz="800">
              <a:solidFill>
                <a:srgbClr val="FFFFFF"/>
              </a:solidFill>
              <a:latin typeface="Roboto"/>
              <a:ea typeface="Roboto"/>
              <a:cs typeface="Roboto"/>
              <a:sym typeface="Roboto"/>
            </a:endParaRPr>
          </a:p>
        </p:txBody>
      </p:sp>
      <p:sp>
        <p:nvSpPr>
          <p:cNvPr id="891" name="Shape 891"/>
          <p:cNvSpPr/>
          <p:nvPr/>
        </p:nvSpPr>
        <p:spPr>
          <a:xfrm>
            <a:off x="5081099" y="1506500"/>
            <a:ext cx="17925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solidFill>
                  <a:schemeClr val="lt1"/>
                </a:solidFill>
                <a:latin typeface="Roboto"/>
                <a:ea typeface="Roboto"/>
                <a:cs typeface="Roboto"/>
                <a:sym typeface="Roboto"/>
              </a:rPr>
              <a:t>Personalized v. Scaled</a:t>
            </a:r>
            <a:endParaRPr sz="600">
              <a:solidFill>
                <a:srgbClr val="FFFFFF"/>
              </a:solidFill>
              <a:latin typeface="Roboto"/>
              <a:ea typeface="Roboto"/>
              <a:cs typeface="Roboto"/>
              <a:sym typeface="Roboto"/>
            </a:endParaRPr>
          </a:p>
        </p:txBody>
      </p:sp>
      <p:sp>
        <p:nvSpPr>
          <p:cNvPr id="892" name="Shape 892"/>
          <p:cNvSpPr/>
          <p:nvPr/>
        </p:nvSpPr>
        <p:spPr>
          <a:xfrm>
            <a:off x="6873101"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latin typeface="Roboto"/>
                <a:ea typeface="Roboto"/>
                <a:cs typeface="Roboto"/>
                <a:sym typeface="Roboto"/>
              </a:rPr>
              <a:t>1.00%</a:t>
            </a:r>
            <a:endParaRPr sz="1000">
              <a:latin typeface="Roboto"/>
              <a:ea typeface="Roboto"/>
              <a:cs typeface="Roboto"/>
              <a:sym typeface="Roboto"/>
            </a:endParaRPr>
          </a:p>
        </p:txBody>
      </p:sp>
      <p:sp>
        <p:nvSpPr>
          <p:cNvPr id="893" name="Shape 893"/>
          <p:cNvSpPr/>
          <p:nvPr/>
        </p:nvSpPr>
        <p:spPr>
          <a:xfrm>
            <a:off x="687297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latin typeface="Roboto"/>
                <a:ea typeface="Roboto"/>
                <a:cs typeface="Roboto"/>
                <a:sym typeface="Roboto"/>
              </a:rPr>
              <a:t>1.50%</a:t>
            </a:r>
            <a:endParaRPr sz="1000">
              <a:latin typeface="Roboto"/>
              <a:ea typeface="Roboto"/>
              <a:cs typeface="Roboto"/>
              <a:sym typeface="Roboto"/>
            </a:endParaRPr>
          </a:p>
        </p:txBody>
      </p:sp>
      <p:sp>
        <p:nvSpPr>
          <p:cNvPr id="894" name="Shape 894"/>
          <p:cNvSpPr/>
          <p:nvPr/>
        </p:nvSpPr>
        <p:spPr>
          <a:xfrm>
            <a:off x="6874001" y="1199025"/>
            <a:ext cx="17925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1000">
                <a:solidFill>
                  <a:schemeClr val="lt1"/>
                </a:solidFill>
                <a:latin typeface="Roboto"/>
                <a:ea typeface="Roboto"/>
                <a:cs typeface="Roboto"/>
                <a:sym typeface="Roboto"/>
              </a:rPr>
              <a:t>Pricing</a:t>
            </a:r>
            <a:endParaRPr b="1" sz="800">
              <a:solidFill>
                <a:srgbClr val="FFFFFF"/>
              </a:solidFill>
              <a:latin typeface="Roboto"/>
              <a:ea typeface="Roboto"/>
              <a:cs typeface="Roboto"/>
              <a:sym typeface="Roboto"/>
            </a:endParaRPr>
          </a:p>
        </p:txBody>
      </p:sp>
      <p:sp>
        <p:nvSpPr>
          <p:cNvPr id="895" name="Shape 895"/>
          <p:cNvSpPr/>
          <p:nvPr/>
        </p:nvSpPr>
        <p:spPr>
          <a:xfrm>
            <a:off x="6873998" y="1506500"/>
            <a:ext cx="17925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solidFill>
                  <a:schemeClr val="lt1"/>
                </a:solidFill>
                <a:latin typeface="Roboto"/>
                <a:ea typeface="Roboto"/>
                <a:cs typeface="Roboto"/>
                <a:sym typeface="Roboto"/>
              </a:rPr>
              <a:t>Incentivize Consolidation</a:t>
            </a:r>
            <a:endParaRPr sz="600">
              <a:solidFill>
                <a:srgbClr val="FFFFFF"/>
              </a:solidFill>
              <a:latin typeface="Roboto"/>
              <a:ea typeface="Roboto"/>
              <a:cs typeface="Roboto"/>
              <a:sym typeface="Roboto"/>
            </a:endParaRPr>
          </a:p>
        </p:txBody>
      </p:sp>
      <p:sp>
        <p:nvSpPr>
          <p:cNvPr id="896" name="Shape 896"/>
          <p:cNvSpPr/>
          <p:nvPr/>
        </p:nvSpPr>
        <p:spPr>
          <a:xfrm>
            <a:off x="477425" y="1814047"/>
            <a:ext cx="1014600" cy="8763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solidFill>
                  <a:schemeClr val="lt1"/>
                </a:solidFill>
                <a:latin typeface="Roboto"/>
                <a:ea typeface="Roboto"/>
                <a:cs typeface="Roboto"/>
                <a:sym typeface="Roboto"/>
              </a:rPr>
              <a:t>Platinum</a:t>
            </a:r>
            <a:endParaRPr sz="800">
              <a:solidFill>
                <a:srgbClr val="FFFFFF"/>
              </a:solidFill>
              <a:latin typeface="Roboto"/>
              <a:ea typeface="Roboto"/>
              <a:cs typeface="Roboto"/>
              <a:sym typeface="Roboto"/>
            </a:endParaRPr>
          </a:p>
        </p:txBody>
      </p:sp>
      <p:sp>
        <p:nvSpPr>
          <p:cNvPr id="897" name="Shape 897"/>
          <p:cNvSpPr/>
          <p:nvPr/>
        </p:nvSpPr>
        <p:spPr>
          <a:xfrm>
            <a:off x="477425" y="2689630"/>
            <a:ext cx="1014600" cy="8763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1000">
                <a:solidFill>
                  <a:schemeClr val="lt1"/>
                </a:solidFill>
                <a:latin typeface="Roboto"/>
                <a:ea typeface="Roboto"/>
                <a:cs typeface="Roboto"/>
                <a:sym typeface="Roboto"/>
              </a:rPr>
              <a:t>Gold</a:t>
            </a:r>
            <a:endParaRPr b="1" sz="800">
              <a:solidFill>
                <a:srgbClr val="FFFFFF"/>
              </a:solidFill>
              <a:latin typeface="Roboto"/>
              <a:ea typeface="Roboto"/>
              <a:cs typeface="Roboto"/>
              <a:sym typeface="Roboto"/>
            </a:endParaRPr>
          </a:p>
        </p:txBody>
      </p:sp>
      <p:sp>
        <p:nvSpPr>
          <p:cNvPr id="898" name="Shape 898"/>
          <p:cNvSpPr/>
          <p:nvPr/>
        </p:nvSpPr>
        <p:spPr>
          <a:xfrm>
            <a:off x="477425" y="1199025"/>
            <a:ext cx="1014600" cy="6150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b" bIns="91425" lIns="91425" spcFirstLastPara="1" rIns="91425" wrap="square" tIns="91425">
            <a:noAutofit/>
          </a:bodyPr>
          <a:lstStyle/>
          <a:p>
            <a:pPr indent="0" lvl="0" marL="0">
              <a:spcBef>
                <a:spcPts val="0"/>
              </a:spcBef>
              <a:spcAft>
                <a:spcPts val="0"/>
              </a:spcAft>
              <a:buNone/>
            </a:pPr>
            <a:r>
              <a:rPr lang="en" sz="800">
                <a:solidFill>
                  <a:schemeClr val="lt1"/>
                </a:solidFill>
                <a:latin typeface="Roboto"/>
                <a:ea typeface="Roboto"/>
                <a:cs typeface="Roboto"/>
                <a:sym typeface="Roboto"/>
              </a:rPr>
              <a:t>Clients</a:t>
            </a:r>
            <a:endParaRPr sz="800">
              <a:solidFill>
                <a:srgbClr val="FFFFFF"/>
              </a:solidFill>
              <a:latin typeface="Roboto"/>
              <a:ea typeface="Roboto"/>
              <a:cs typeface="Roboto"/>
              <a:sym typeface="Roboto"/>
            </a:endParaRPr>
          </a:p>
          <a:p>
            <a:pPr indent="0" lvl="0" marL="0">
              <a:spcBef>
                <a:spcPts val="0"/>
              </a:spcBef>
              <a:spcAft>
                <a:spcPts val="0"/>
              </a:spcAft>
              <a:buNone/>
            </a:pPr>
            <a:r>
              <a:t/>
            </a:r>
            <a:endParaRPr sz="800">
              <a:solidFill>
                <a:srgbClr val="FFFFFF"/>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02" name="Shape 902"/>
        <p:cNvGrpSpPr/>
        <p:nvPr/>
      </p:nvGrpSpPr>
      <p:grpSpPr>
        <a:xfrm>
          <a:off x="0" y="0"/>
          <a:ext cx="0" cy="0"/>
          <a:chOff x="0" y="0"/>
          <a:chExt cx="0" cy="0"/>
        </a:xfrm>
      </p:grpSpPr>
      <p:sp>
        <p:nvSpPr>
          <p:cNvPr id="903" name="Shape 903"/>
          <p:cNvSpPr/>
          <p:nvPr/>
        </p:nvSpPr>
        <p:spPr>
          <a:xfrm>
            <a:off x="1491700"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 Goals-Based Planning</a:t>
            </a:r>
            <a:endParaRPr sz="1000">
              <a:solidFill>
                <a:schemeClr val="dk2"/>
              </a:solidFill>
              <a:latin typeface="Roboto"/>
              <a:ea typeface="Roboto"/>
              <a:cs typeface="Roboto"/>
              <a:sym typeface="Roboto"/>
            </a:endParaRPr>
          </a:p>
          <a:p>
            <a:pPr indent="0" lvl="0" marL="0" rtl="0">
              <a:spcBef>
                <a:spcPts val="0"/>
              </a:spcBef>
              <a:spcAft>
                <a:spcPts val="0"/>
              </a:spcAft>
              <a:buNone/>
            </a:pPr>
            <a:r>
              <a:rPr lang="en" sz="1000">
                <a:solidFill>
                  <a:schemeClr val="dk2"/>
                </a:solidFill>
                <a:latin typeface="Roboto"/>
                <a:ea typeface="Roboto"/>
                <a:cs typeface="Roboto"/>
                <a:sym typeface="Roboto"/>
              </a:rPr>
              <a:t>1 Portfolio Focused</a:t>
            </a:r>
            <a:endParaRPr sz="1000">
              <a:solidFill>
                <a:schemeClr val="dk2"/>
              </a:solidFill>
              <a:latin typeface="Roboto"/>
              <a:ea typeface="Roboto"/>
              <a:cs typeface="Roboto"/>
              <a:sym typeface="Roboto"/>
            </a:endParaRPr>
          </a:p>
        </p:txBody>
      </p:sp>
      <p:sp>
        <p:nvSpPr>
          <p:cNvPr id="904" name="Shape 904"/>
          <p:cNvSpPr/>
          <p:nvPr/>
        </p:nvSpPr>
        <p:spPr>
          <a:xfrm>
            <a:off x="149170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 Goals-Based Planning</a:t>
            </a:r>
            <a:endParaRPr sz="1000">
              <a:solidFill>
                <a:schemeClr val="dk2"/>
              </a:solidFill>
              <a:latin typeface="Roboto"/>
              <a:ea typeface="Roboto"/>
              <a:cs typeface="Roboto"/>
              <a:sym typeface="Roboto"/>
            </a:endParaRPr>
          </a:p>
        </p:txBody>
      </p:sp>
      <p:sp>
        <p:nvSpPr>
          <p:cNvPr id="905" name="Shape 905"/>
          <p:cNvSpPr/>
          <p:nvPr/>
        </p:nvSpPr>
        <p:spPr>
          <a:xfrm>
            <a:off x="3285340"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Custom Portfolio by SMA</a:t>
            </a:r>
            <a:endParaRPr sz="1000">
              <a:solidFill>
                <a:schemeClr val="dk2"/>
              </a:solidFill>
              <a:latin typeface="Roboto"/>
              <a:ea typeface="Roboto"/>
              <a:cs typeface="Roboto"/>
              <a:sym typeface="Roboto"/>
            </a:endParaRPr>
          </a:p>
        </p:txBody>
      </p:sp>
      <p:sp>
        <p:nvSpPr>
          <p:cNvPr id="906" name="Shape 906"/>
          <p:cNvSpPr/>
          <p:nvPr/>
        </p:nvSpPr>
        <p:spPr>
          <a:xfrm>
            <a:off x="328534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Firm ETF Model</a:t>
            </a:r>
            <a:endParaRPr sz="1000">
              <a:solidFill>
                <a:schemeClr val="dk2"/>
              </a:solidFill>
              <a:latin typeface="Roboto"/>
              <a:ea typeface="Roboto"/>
              <a:cs typeface="Roboto"/>
              <a:sym typeface="Roboto"/>
            </a:endParaRPr>
          </a:p>
        </p:txBody>
      </p:sp>
      <p:sp>
        <p:nvSpPr>
          <p:cNvPr id="907" name="Shape 907"/>
          <p:cNvSpPr/>
          <p:nvPr/>
        </p:nvSpPr>
        <p:spPr>
          <a:xfrm>
            <a:off x="1493442" y="1199025"/>
            <a:ext cx="1792500" cy="3075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Meetings</a:t>
            </a:r>
            <a:endParaRPr b="1" sz="1000">
              <a:solidFill>
                <a:srgbClr val="FFFFFF"/>
              </a:solidFill>
              <a:latin typeface="Roboto"/>
              <a:ea typeface="Roboto"/>
              <a:cs typeface="Roboto"/>
              <a:sym typeface="Roboto"/>
            </a:endParaRPr>
          </a:p>
        </p:txBody>
      </p:sp>
      <p:sp>
        <p:nvSpPr>
          <p:cNvPr id="908" name="Shape 908"/>
          <p:cNvSpPr/>
          <p:nvPr/>
        </p:nvSpPr>
        <p:spPr>
          <a:xfrm>
            <a:off x="1493465" y="1506500"/>
            <a:ext cx="1792500" cy="3075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Semi Annual v. Annual</a:t>
            </a:r>
            <a:endParaRPr sz="800">
              <a:solidFill>
                <a:srgbClr val="FFFFFF"/>
              </a:solidFill>
              <a:latin typeface="Roboto"/>
              <a:ea typeface="Roboto"/>
              <a:cs typeface="Roboto"/>
              <a:sym typeface="Roboto"/>
            </a:endParaRPr>
          </a:p>
        </p:txBody>
      </p:sp>
      <p:sp>
        <p:nvSpPr>
          <p:cNvPr id="909" name="Shape 909"/>
          <p:cNvSpPr/>
          <p:nvPr/>
        </p:nvSpPr>
        <p:spPr>
          <a:xfrm>
            <a:off x="3287087" y="1199025"/>
            <a:ext cx="1792500" cy="307500"/>
          </a:xfrm>
          <a:prstGeom prst="rect">
            <a:avLst/>
          </a:prstGeom>
          <a:solidFill>
            <a:srgbClr val="A72A1E"/>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Investments</a:t>
            </a:r>
            <a:endParaRPr b="1" sz="1000">
              <a:solidFill>
                <a:srgbClr val="FFFFFF"/>
              </a:solidFill>
              <a:latin typeface="Roboto"/>
              <a:ea typeface="Roboto"/>
              <a:cs typeface="Roboto"/>
              <a:sym typeface="Roboto"/>
            </a:endParaRPr>
          </a:p>
        </p:txBody>
      </p:sp>
      <p:sp>
        <p:nvSpPr>
          <p:cNvPr id="910" name="Shape 910"/>
          <p:cNvSpPr/>
          <p:nvPr/>
        </p:nvSpPr>
        <p:spPr>
          <a:xfrm>
            <a:off x="3287051" y="1506500"/>
            <a:ext cx="1792500" cy="307500"/>
          </a:xfrm>
          <a:prstGeom prst="rect">
            <a:avLst/>
          </a:prstGeom>
          <a:solidFill>
            <a:srgbClr val="A72A1E"/>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Custom v. Cookie-Cutter</a:t>
            </a:r>
            <a:endParaRPr sz="800">
              <a:solidFill>
                <a:srgbClr val="FFFFFF"/>
              </a:solidFill>
              <a:latin typeface="Roboto"/>
              <a:ea typeface="Roboto"/>
              <a:cs typeface="Roboto"/>
              <a:sym typeface="Roboto"/>
            </a:endParaRPr>
          </a:p>
        </p:txBody>
      </p:sp>
      <p:sp>
        <p:nvSpPr>
          <p:cNvPr id="911" name="Shape 911"/>
          <p:cNvSpPr/>
          <p:nvPr/>
        </p:nvSpPr>
        <p:spPr>
          <a:xfrm>
            <a:off x="5080664"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Monthly WebEx + Live Q&amp;A</a:t>
            </a:r>
            <a:endParaRPr sz="1000">
              <a:solidFill>
                <a:schemeClr val="dk2"/>
              </a:solidFill>
              <a:latin typeface="Roboto"/>
              <a:ea typeface="Roboto"/>
              <a:cs typeface="Roboto"/>
              <a:sym typeface="Roboto"/>
            </a:endParaRPr>
          </a:p>
          <a:p>
            <a:pPr indent="0" lvl="0" marL="0" rtl="0">
              <a:spcBef>
                <a:spcPts val="0"/>
              </a:spcBef>
              <a:spcAft>
                <a:spcPts val="0"/>
              </a:spcAft>
              <a:buNone/>
            </a:pPr>
            <a:r>
              <a:rPr lang="en" sz="1000">
                <a:solidFill>
                  <a:schemeClr val="dk2"/>
                </a:solidFill>
                <a:latin typeface="Roboto"/>
                <a:ea typeface="Roboto"/>
                <a:cs typeface="Roboto"/>
                <a:sym typeface="Roboto"/>
              </a:rPr>
              <a:t>Organic Growth Trifecta</a:t>
            </a:r>
            <a:endParaRPr sz="1000">
              <a:solidFill>
                <a:schemeClr val="dk2"/>
              </a:solidFill>
              <a:latin typeface="Roboto"/>
              <a:ea typeface="Roboto"/>
              <a:cs typeface="Roboto"/>
              <a:sym typeface="Roboto"/>
            </a:endParaRPr>
          </a:p>
        </p:txBody>
      </p:sp>
      <p:sp>
        <p:nvSpPr>
          <p:cNvPr id="912" name="Shape 912"/>
          <p:cNvSpPr/>
          <p:nvPr/>
        </p:nvSpPr>
        <p:spPr>
          <a:xfrm>
            <a:off x="5080664"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Quarterly WebEx</a:t>
            </a:r>
            <a:endParaRPr sz="1000">
              <a:solidFill>
                <a:schemeClr val="dk2"/>
              </a:solidFill>
              <a:latin typeface="Roboto"/>
              <a:ea typeface="Roboto"/>
              <a:cs typeface="Roboto"/>
              <a:sym typeface="Roboto"/>
            </a:endParaRPr>
          </a:p>
          <a:p>
            <a:pPr indent="0" lvl="0" marL="0" rtl="0">
              <a:spcBef>
                <a:spcPts val="0"/>
              </a:spcBef>
              <a:spcAft>
                <a:spcPts val="0"/>
              </a:spcAft>
              <a:buNone/>
            </a:pPr>
            <a:r>
              <a:rPr lang="en" sz="1000">
                <a:solidFill>
                  <a:schemeClr val="dk2"/>
                </a:solidFill>
                <a:latin typeface="Roboto"/>
                <a:ea typeface="Roboto"/>
                <a:cs typeface="Roboto"/>
                <a:sym typeface="Roboto"/>
              </a:rPr>
              <a:t>Organic Growth Trifecta</a:t>
            </a:r>
            <a:endParaRPr sz="1000">
              <a:solidFill>
                <a:schemeClr val="dk2"/>
              </a:solidFill>
              <a:latin typeface="Roboto"/>
              <a:ea typeface="Roboto"/>
              <a:cs typeface="Roboto"/>
              <a:sym typeface="Roboto"/>
            </a:endParaRPr>
          </a:p>
        </p:txBody>
      </p:sp>
      <p:sp>
        <p:nvSpPr>
          <p:cNvPr id="913" name="Shape 913"/>
          <p:cNvSpPr/>
          <p:nvPr/>
        </p:nvSpPr>
        <p:spPr>
          <a:xfrm>
            <a:off x="5081063" y="1199025"/>
            <a:ext cx="1792500" cy="307500"/>
          </a:xfrm>
          <a:prstGeom prst="rect">
            <a:avLst/>
          </a:prstGeom>
          <a:solidFill>
            <a:srgbClr val="BE2F2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Service</a:t>
            </a:r>
            <a:endParaRPr b="1" sz="1000">
              <a:solidFill>
                <a:srgbClr val="FFFFFF"/>
              </a:solidFill>
              <a:latin typeface="Roboto"/>
              <a:ea typeface="Roboto"/>
              <a:cs typeface="Roboto"/>
              <a:sym typeface="Roboto"/>
            </a:endParaRPr>
          </a:p>
        </p:txBody>
      </p:sp>
      <p:sp>
        <p:nvSpPr>
          <p:cNvPr id="914" name="Shape 914"/>
          <p:cNvSpPr/>
          <p:nvPr/>
        </p:nvSpPr>
        <p:spPr>
          <a:xfrm>
            <a:off x="5081099" y="1506500"/>
            <a:ext cx="1792500" cy="307500"/>
          </a:xfrm>
          <a:prstGeom prst="rect">
            <a:avLst/>
          </a:prstGeom>
          <a:solidFill>
            <a:srgbClr val="BE2F2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Personalized v. Scaled</a:t>
            </a:r>
            <a:endParaRPr sz="800">
              <a:solidFill>
                <a:srgbClr val="FFFFFF"/>
              </a:solidFill>
              <a:latin typeface="Roboto"/>
              <a:ea typeface="Roboto"/>
              <a:cs typeface="Roboto"/>
              <a:sym typeface="Roboto"/>
            </a:endParaRPr>
          </a:p>
        </p:txBody>
      </p:sp>
      <p:sp>
        <p:nvSpPr>
          <p:cNvPr id="915" name="Shape 915"/>
          <p:cNvSpPr/>
          <p:nvPr/>
        </p:nvSpPr>
        <p:spPr>
          <a:xfrm>
            <a:off x="6873601" y="1814008"/>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1.00%</a:t>
            </a:r>
            <a:endParaRPr sz="1000">
              <a:solidFill>
                <a:schemeClr val="dk2"/>
              </a:solidFill>
              <a:latin typeface="Roboto"/>
              <a:ea typeface="Roboto"/>
              <a:cs typeface="Roboto"/>
              <a:sym typeface="Roboto"/>
            </a:endParaRPr>
          </a:p>
        </p:txBody>
      </p:sp>
      <p:sp>
        <p:nvSpPr>
          <p:cNvPr id="916" name="Shape 916"/>
          <p:cNvSpPr/>
          <p:nvPr/>
        </p:nvSpPr>
        <p:spPr>
          <a:xfrm>
            <a:off x="687347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2"/>
                </a:solidFill>
                <a:latin typeface="Roboto"/>
                <a:ea typeface="Roboto"/>
                <a:cs typeface="Roboto"/>
                <a:sym typeface="Roboto"/>
              </a:rPr>
              <a:t>1.50%</a:t>
            </a:r>
            <a:endParaRPr sz="1000">
              <a:solidFill>
                <a:schemeClr val="dk2"/>
              </a:solidFill>
              <a:latin typeface="Roboto"/>
              <a:ea typeface="Roboto"/>
              <a:cs typeface="Roboto"/>
              <a:sym typeface="Roboto"/>
            </a:endParaRPr>
          </a:p>
        </p:txBody>
      </p:sp>
      <p:sp>
        <p:nvSpPr>
          <p:cNvPr id="917" name="Shape 917"/>
          <p:cNvSpPr/>
          <p:nvPr/>
        </p:nvSpPr>
        <p:spPr>
          <a:xfrm>
            <a:off x="6874001" y="1199025"/>
            <a:ext cx="1792500" cy="307500"/>
          </a:xfrm>
          <a:prstGeom prst="rect">
            <a:avLst/>
          </a:prstGeom>
          <a:solidFill>
            <a:srgbClr val="D83829"/>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Roboto"/>
                <a:ea typeface="Roboto"/>
                <a:cs typeface="Roboto"/>
                <a:sym typeface="Roboto"/>
              </a:rPr>
              <a:t>Pricing</a:t>
            </a:r>
            <a:endParaRPr b="1" sz="1000">
              <a:solidFill>
                <a:srgbClr val="FFFFFF"/>
              </a:solidFill>
              <a:latin typeface="Roboto"/>
              <a:ea typeface="Roboto"/>
              <a:cs typeface="Roboto"/>
              <a:sym typeface="Roboto"/>
            </a:endParaRPr>
          </a:p>
        </p:txBody>
      </p:sp>
      <p:sp>
        <p:nvSpPr>
          <p:cNvPr id="918" name="Shape 918"/>
          <p:cNvSpPr/>
          <p:nvPr/>
        </p:nvSpPr>
        <p:spPr>
          <a:xfrm>
            <a:off x="6873998" y="1506500"/>
            <a:ext cx="1792500" cy="307500"/>
          </a:xfrm>
          <a:prstGeom prst="rect">
            <a:avLst/>
          </a:prstGeom>
          <a:solidFill>
            <a:srgbClr val="D83829"/>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Incentivize Consolidation</a:t>
            </a:r>
            <a:endParaRPr sz="800">
              <a:solidFill>
                <a:srgbClr val="FFFFFF"/>
              </a:solidFill>
              <a:latin typeface="Roboto"/>
              <a:ea typeface="Roboto"/>
              <a:cs typeface="Roboto"/>
              <a:sym typeface="Roboto"/>
            </a:endParaRPr>
          </a:p>
        </p:txBody>
      </p:sp>
      <p:sp>
        <p:nvSpPr>
          <p:cNvPr id="919" name="Shape 919"/>
          <p:cNvSpPr/>
          <p:nvPr/>
        </p:nvSpPr>
        <p:spPr>
          <a:xfrm>
            <a:off x="477925" y="1814022"/>
            <a:ext cx="1014600" cy="8763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rgbClr val="FFFFFF"/>
                </a:solidFill>
                <a:latin typeface="Roboto"/>
                <a:ea typeface="Roboto"/>
                <a:cs typeface="Roboto"/>
                <a:sym typeface="Roboto"/>
              </a:rPr>
              <a:t>Platinum</a:t>
            </a:r>
            <a:endParaRPr b="1" sz="1000">
              <a:solidFill>
                <a:srgbClr val="FFFFFF"/>
              </a:solidFill>
              <a:latin typeface="Roboto"/>
              <a:ea typeface="Roboto"/>
              <a:cs typeface="Roboto"/>
              <a:sym typeface="Roboto"/>
            </a:endParaRPr>
          </a:p>
        </p:txBody>
      </p:sp>
      <p:sp>
        <p:nvSpPr>
          <p:cNvPr id="920" name="Shape 920"/>
          <p:cNvSpPr/>
          <p:nvPr/>
        </p:nvSpPr>
        <p:spPr>
          <a:xfrm>
            <a:off x="477925" y="2689631"/>
            <a:ext cx="1014600" cy="876300"/>
          </a:xfrm>
          <a:prstGeom prst="rect">
            <a:avLst/>
          </a:prstGeom>
          <a:solidFill>
            <a:srgbClr val="A72A1E"/>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rgbClr val="FFFFFF"/>
                </a:solidFill>
                <a:latin typeface="Roboto"/>
                <a:ea typeface="Roboto"/>
                <a:cs typeface="Roboto"/>
                <a:sym typeface="Roboto"/>
              </a:rPr>
              <a:t>Gold</a:t>
            </a:r>
            <a:endParaRPr b="1" sz="1000">
              <a:solidFill>
                <a:srgbClr val="FFFFFF"/>
              </a:solidFill>
              <a:latin typeface="Roboto"/>
              <a:ea typeface="Roboto"/>
              <a:cs typeface="Roboto"/>
              <a:sym typeface="Roboto"/>
            </a:endParaRPr>
          </a:p>
        </p:txBody>
      </p:sp>
      <p:sp>
        <p:nvSpPr>
          <p:cNvPr id="921" name="Shape 921"/>
          <p:cNvSpPr/>
          <p:nvPr/>
        </p:nvSpPr>
        <p:spPr>
          <a:xfrm>
            <a:off x="477425" y="1199025"/>
            <a:ext cx="1014600" cy="607800"/>
          </a:xfrm>
          <a:prstGeom prst="rect">
            <a:avLst/>
          </a:prstGeom>
          <a:solidFill>
            <a:srgbClr val="802017"/>
          </a:solidFill>
          <a:ln cap="flat" cmpd="sng" w="9525">
            <a:solidFill>
              <a:srgbClr val="FFFFFF"/>
            </a:solidFill>
            <a:prstDash val="solid"/>
            <a:round/>
            <a:headEnd len="med" w="med" type="none"/>
            <a:tailEnd len="med" w="med" type="none"/>
          </a:ln>
        </p:spPr>
        <p:txBody>
          <a:bodyPr anchorCtr="0" anchor="b"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Clients</a:t>
            </a:r>
            <a:endParaRPr sz="800">
              <a:solidFill>
                <a:srgbClr val="FFFFFF"/>
              </a:solidFill>
              <a:latin typeface="Roboto"/>
              <a:ea typeface="Roboto"/>
              <a:cs typeface="Roboto"/>
              <a:sym typeface="Roboto"/>
            </a:endParaRPr>
          </a:p>
          <a:p>
            <a:pPr indent="0" lvl="0" marL="0" rtl="0">
              <a:spcBef>
                <a:spcPts val="0"/>
              </a:spcBef>
              <a:spcAft>
                <a:spcPts val="0"/>
              </a:spcAft>
              <a:buNone/>
            </a:pPr>
            <a:r>
              <a:t/>
            </a:r>
            <a:endParaRPr sz="800">
              <a:solidFill>
                <a:srgbClr val="FFFFFF"/>
              </a:solidFill>
              <a:latin typeface="Roboto"/>
              <a:ea typeface="Roboto"/>
              <a:cs typeface="Roboto"/>
              <a:sym typeface="Roboto"/>
            </a:endParaRPr>
          </a:p>
        </p:txBody>
      </p:sp>
      <p:sp>
        <p:nvSpPr>
          <p:cNvPr id="922" name="Shape 922"/>
          <p:cNvSpPr txBox="1"/>
          <p:nvPr>
            <p:ph type="title"/>
          </p:nvPr>
        </p:nvSpPr>
        <p:spPr>
          <a:xfrm>
            <a:off x="405825" y="4100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400">
                <a:solidFill>
                  <a:srgbClr val="000000"/>
                </a:solidFill>
              </a:rPr>
              <a:t>[Template] Basic Service Model</a:t>
            </a:r>
            <a:endParaRPr b="1" sz="2400">
              <a:solidFill>
                <a:srgbClr val="000000"/>
              </a:solidFill>
            </a:endParaRPr>
          </a:p>
        </p:txBody>
      </p:sp>
      <p:pic>
        <p:nvPicPr>
          <p:cNvPr id="923" name="Shape 92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924" name="Shape 92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925" name="Shape 925"/>
          <p:cNvSpPr txBox="1"/>
          <p:nvPr/>
        </p:nvSpPr>
        <p:spPr>
          <a:xfrm>
            <a:off x="465925" y="4357900"/>
            <a:ext cx="5887800" cy="4629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Full editable and customizable.</a:t>
            </a:r>
            <a:endParaRPr sz="1000">
              <a:highlight>
                <a:srgbClr val="FFE599"/>
              </a:highlight>
              <a:latin typeface="Roboto"/>
              <a:ea typeface="Roboto"/>
              <a:cs typeface="Roboto"/>
              <a:sym typeface="Roboto"/>
            </a:endParaRPr>
          </a:p>
        </p:txBody>
      </p:sp>
      <p:sp>
        <p:nvSpPr>
          <p:cNvPr id="926" name="Shape 926"/>
          <p:cNvSpPr/>
          <p:nvPr/>
        </p:nvSpPr>
        <p:spPr>
          <a:xfrm>
            <a:off x="1491200"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27" name="Shape 927"/>
          <p:cNvSpPr/>
          <p:nvPr/>
        </p:nvSpPr>
        <p:spPr>
          <a:xfrm>
            <a:off x="149120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28" name="Shape 928"/>
          <p:cNvSpPr/>
          <p:nvPr/>
        </p:nvSpPr>
        <p:spPr>
          <a:xfrm>
            <a:off x="3284840"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29" name="Shape 929"/>
          <p:cNvSpPr/>
          <p:nvPr/>
        </p:nvSpPr>
        <p:spPr>
          <a:xfrm>
            <a:off x="328484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30" name="Shape 930"/>
          <p:cNvSpPr/>
          <p:nvPr/>
        </p:nvSpPr>
        <p:spPr>
          <a:xfrm>
            <a:off x="1493442" y="1199025"/>
            <a:ext cx="17925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chemeClr val="lt1"/>
                </a:solidFill>
                <a:latin typeface="Roboto"/>
                <a:ea typeface="Roboto"/>
                <a:cs typeface="Roboto"/>
                <a:sym typeface="Roboto"/>
              </a:rPr>
              <a:t>Meetings</a:t>
            </a:r>
            <a:endParaRPr b="1" sz="800">
              <a:solidFill>
                <a:srgbClr val="FFFFFF"/>
              </a:solidFill>
              <a:latin typeface="Roboto"/>
              <a:ea typeface="Roboto"/>
              <a:cs typeface="Roboto"/>
              <a:sym typeface="Roboto"/>
            </a:endParaRPr>
          </a:p>
        </p:txBody>
      </p:sp>
      <p:sp>
        <p:nvSpPr>
          <p:cNvPr id="931" name="Shape 931"/>
          <p:cNvSpPr/>
          <p:nvPr/>
        </p:nvSpPr>
        <p:spPr>
          <a:xfrm>
            <a:off x="1493465" y="1506500"/>
            <a:ext cx="17925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lt1"/>
                </a:solidFill>
                <a:latin typeface="Roboto"/>
                <a:ea typeface="Roboto"/>
                <a:cs typeface="Roboto"/>
                <a:sym typeface="Roboto"/>
              </a:rPr>
              <a:t>Semi Annual v. Annual</a:t>
            </a:r>
            <a:endParaRPr sz="600">
              <a:solidFill>
                <a:srgbClr val="FFFFFF"/>
              </a:solidFill>
              <a:latin typeface="Roboto"/>
              <a:ea typeface="Roboto"/>
              <a:cs typeface="Roboto"/>
              <a:sym typeface="Roboto"/>
            </a:endParaRPr>
          </a:p>
        </p:txBody>
      </p:sp>
      <p:sp>
        <p:nvSpPr>
          <p:cNvPr id="932" name="Shape 932"/>
          <p:cNvSpPr/>
          <p:nvPr/>
        </p:nvSpPr>
        <p:spPr>
          <a:xfrm>
            <a:off x="3287087" y="1199025"/>
            <a:ext cx="17925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chemeClr val="lt1"/>
                </a:solidFill>
                <a:latin typeface="Roboto"/>
                <a:ea typeface="Roboto"/>
                <a:cs typeface="Roboto"/>
                <a:sym typeface="Roboto"/>
              </a:rPr>
              <a:t>Investments</a:t>
            </a:r>
            <a:endParaRPr b="1" sz="800">
              <a:solidFill>
                <a:srgbClr val="FFFFFF"/>
              </a:solidFill>
              <a:latin typeface="Roboto"/>
              <a:ea typeface="Roboto"/>
              <a:cs typeface="Roboto"/>
              <a:sym typeface="Roboto"/>
            </a:endParaRPr>
          </a:p>
        </p:txBody>
      </p:sp>
      <p:sp>
        <p:nvSpPr>
          <p:cNvPr id="933" name="Shape 933"/>
          <p:cNvSpPr/>
          <p:nvPr/>
        </p:nvSpPr>
        <p:spPr>
          <a:xfrm>
            <a:off x="3287051" y="1506500"/>
            <a:ext cx="17925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lt1"/>
                </a:solidFill>
                <a:latin typeface="Roboto"/>
                <a:ea typeface="Roboto"/>
                <a:cs typeface="Roboto"/>
                <a:sym typeface="Roboto"/>
              </a:rPr>
              <a:t>Custom v. Cookie-Cutter</a:t>
            </a:r>
            <a:endParaRPr sz="600">
              <a:solidFill>
                <a:srgbClr val="FFFFFF"/>
              </a:solidFill>
              <a:latin typeface="Roboto"/>
              <a:ea typeface="Roboto"/>
              <a:cs typeface="Roboto"/>
              <a:sym typeface="Roboto"/>
            </a:endParaRPr>
          </a:p>
        </p:txBody>
      </p:sp>
      <p:sp>
        <p:nvSpPr>
          <p:cNvPr id="934" name="Shape 934"/>
          <p:cNvSpPr/>
          <p:nvPr/>
        </p:nvSpPr>
        <p:spPr>
          <a:xfrm>
            <a:off x="5080164"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35" name="Shape 935"/>
          <p:cNvSpPr/>
          <p:nvPr/>
        </p:nvSpPr>
        <p:spPr>
          <a:xfrm>
            <a:off x="5080164"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36" name="Shape 936"/>
          <p:cNvSpPr/>
          <p:nvPr/>
        </p:nvSpPr>
        <p:spPr>
          <a:xfrm>
            <a:off x="5081063" y="1199025"/>
            <a:ext cx="17925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chemeClr val="lt1"/>
                </a:solidFill>
                <a:latin typeface="Roboto"/>
                <a:ea typeface="Roboto"/>
                <a:cs typeface="Roboto"/>
                <a:sym typeface="Roboto"/>
              </a:rPr>
              <a:t>Service</a:t>
            </a:r>
            <a:endParaRPr b="1" sz="800">
              <a:solidFill>
                <a:srgbClr val="FFFFFF"/>
              </a:solidFill>
              <a:latin typeface="Roboto"/>
              <a:ea typeface="Roboto"/>
              <a:cs typeface="Roboto"/>
              <a:sym typeface="Roboto"/>
            </a:endParaRPr>
          </a:p>
        </p:txBody>
      </p:sp>
      <p:sp>
        <p:nvSpPr>
          <p:cNvPr id="937" name="Shape 937"/>
          <p:cNvSpPr/>
          <p:nvPr/>
        </p:nvSpPr>
        <p:spPr>
          <a:xfrm>
            <a:off x="5081099" y="1506500"/>
            <a:ext cx="17925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lt1"/>
                </a:solidFill>
                <a:latin typeface="Roboto"/>
                <a:ea typeface="Roboto"/>
                <a:cs typeface="Roboto"/>
                <a:sym typeface="Roboto"/>
              </a:rPr>
              <a:t>Personalized v. Scaled</a:t>
            </a:r>
            <a:endParaRPr sz="600">
              <a:solidFill>
                <a:srgbClr val="FFFFFF"/>
              </a:solidFill>
              <a:latin typeface="Roboto"/>
              <a:ea typeface="Roboto"/>
              <a:cs typeface="Roboto"/>
              <a:sym typeface="Roboto"/>
            </a:endParaRPr>
          </a:p>
        </p:txBody>
      </p:sp>
      <p:sp>
        <p:nvSpPr>
          <p:cNvPr id="938" name="Shape 938"/>
          <p:cNvSpPr/>
          <p:nvPr/>
        </p:nvSpPr>
        <p:spPr>
          <a:xfrm>
            <a:off x="6873101" y="1814032"/>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39" name="Shape 939"/>
          <p:cNvSpPr/>
          <p:nvPr/>
        </p:nvSpPr>
        <p:spPr>
          <a:xfrm>
            <a:off x="6872970" y="2689621"/>
            <a:ext cx="1792500" cy="8763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latin typeface="Roboto"/>
              <a:ea typeface="Roboto"/>
              <a:cs typeface="Roboto"/>
              <a:sym typeface="Roboto"/>
            </a:endParaRPr>
          </a:p>
        </p:txBody>
      </p:sp>
      <p:sp>
        <p:nvSpPr>
          <p:cNvPr id="940" name="Shape 940"/>
          <p:cNvSpPr/>
          <p:nvPr/>
        </p:nvSpPr>
        <p:spPr>
          <a:xfrm>
            <a:off x="6874001" y="1199025"/>
            <a:ext cx="17925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solidFill>
                  <a:schemeClr val="lt1"/>
                </a:solidFill>
                <a:latin typeface="Roboto"/>
                <a:ea typeface="Roboto"/>
                <a:cs typeface="Roboto"/>
                <a:sym typeface="Roboto"/>
              </a:rPr>
              <a:t>Pricing</a:t>
            </a:r>
            <a:endParaRPr b="1" sz="800">
              <a:solidFill>
                <a:srgbClr val="FFFFFF"/>
              </a:solidFill>
              <a:latin typeface="Roboto"/>
              <a:ea typeface="Roboto"/>
              <a:cs typeface="Roboto"/>
              <a:sym typeface="Roboto"/>
            </a:endParaRPr>
          </a:p>
        </p:txBody>
      </p:sp>
      <p:sp>
        <p:nvSpPr>
          <p:cNvPr id="941" name="Shape 941"/>
          <p:cNvSpPr/>
          <p:nvPr/>
        </p:nvSpPr>
        <p:spPr>
          <a:xfrm>
            <a:off x="6873998" y="1506500"/>
            <a:ext cx="17925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lt1"/>
                </a:solidFill>
                <a:latin typeface="Roboto"/>
                <a:ea typeface="Roboto"/>
                <a:cs typeface="Roboto"/>
                <a:sym typeface="Roboto"/>
              </a:rPr>
              <a:t>Incentivize Consolidation</a:t>
            </a:r>
            <a:endParaRPr sz="600">
              <a:solidFill>
                <a:srgbClr val="FFFFFF"/>
              </a:solidFill>
              <a:latin typeface="Roboto"/>
              <a:ea typeface="Roboto"/>
              <a:cs typeface="Roboto"/>
              <a:sym typeface="Roboto"/>
            </a:endParaRPr>
          </a:p>
        </p:txBody>
      </p:sp>
      <p:sp>
        <p:nvSpPr>
          <p:cNvPr id="942" name="Shape 942"/>
          <p:cNvSpPr/>
          <p:nvPr/>
        </p:nvSpPr>
        <p:spPr>
          <a:xfrm>
            <a:off x="477425" y="1814047"/>
            <a:ext cx="1014600" cy="8763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Platinum</a:t>
            </a:r>
            <a:endParaRPr sz="800">
              <a:solidFill>
                <a:srgbClr val="FFFFFF"/>
              </a:solidFill>
              <a:latin typeface="Roboto"/>
              <a:ea typeface="Roboto"/>
              <a:cs typeface="Roboto"/>
              <a:sym typeface="Roboto"/>
            </a:endParaRPr>
          </a:p>
        </p:txBody>
      </p:sp>
      <p:sp>
        <p:nvSpPr>
          <p:cNvPr id="943" name="Shape 943"/>
          <p:cNvSpPr/>
          <p:nvPr/>
        </p:nvSpPr>
        <p:spPr>
          <a:xfrm>
            <a:off x="477425" y="2689630"/>
            <a:ext cx="1014600" cy="8763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Gold</a:t>
            </a:r>
            <a:endParaRPr b="1" sz="800">
              <a:solidFill>
                <a:srgbClr val="FFFFFF"/>
              </a:solidFill>
              <a:latin typeface="Roboto"/>
              <a:ea typeface="Roboto"/>
              <a:cs typeface="Roboto"/>
              <a:sym typeface="Roboto"/>
            </a:endParaRPr>
          </a:p>
        </p:txBody>
      </p:sp>
      <p:sp>
        <p:nvSpPr>
          <p:cNvPr id="944" name="Shape 944"/>
          <p:cNvSpPr/>
          <p:nvPr/>
        </p:nvSpPr>
        <p:spPr>
          <a:xfrm>
            <a:off x="477425" y="1199025"/>
            <a:ext cx="1014600" cy="6150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b" bIns="91425" lIns="91425" spcFirstLastPara="1" rIns="91425" wrap="square" tIns="91425">
            <a:noAutofit/>
          </a:bodyPr>
          <a:lstStyle/>
          <a:p>
            <a:pPr indent="0" lvl="0" marL="0" rtl="0">
              <a:spcBef>
                <a:spcPts val="0"/>
              </a:spcBef>
              <a:spcAft>
                <a:spcPts val="0"/>
              </a:spcAft>
              <a:buNone/>
            </a:pPr>
            <a:r>
              <a:rPr lang="en" sz="800">
                <a:solidFill>
                  <a:schemeClr val="lt1"/>
                </a:solidFill>
                <a:latin typeface="Roboto"/>
                <a:ea typeface="Roboto"/>
                <a:cs typeface="Roboto"/>
                <a:sym typeface="Roboto"/>
              </a:rPr>
              <a:t>Clients</a:t>
            </a:r>
            <a:endParaRPr sz="800">
              <a:solidFill>
                <a:srgbClr val="FFFFFF"/>
              </a:solidFill>
              <a:latin typeface="Roboto"/>
              <a:ea typeface="Roboto"/>
              <a:cs typeface="Roboto"/>
              <a:sym typeface="Roboto"/>
            </a:endParaRPr>
          </a:p>
          <a:p>
            <a:pPr indent="0" lvl="0" marL="0" rtl="0">
              <a:spcBef>
                <a:spcPts val="0"/>
              </a:spcBef>
              <a:spcAft>
                <a:spcPts val="0"/>
              </a:spcAft>
              <a:buNone/>
            </a:pPr>
            <a:r>
              <a:t/>
            </a:r>
            <a:endParaRPr sz="800">
              <a:solidFill>
                <a:srgbClr val="FFFFFF"/>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8" name="Shape 948"/>
        <p:cNvGrpSpPr/>
        <p:nvPr/>
      </p:nvGrpSpPr>
      <p:grpSpPr>
        <a:xfrm>
          <a:off x="0" y="0"/>
          <a:ext cx="0" cy="0"/>
          <a:chOff x="0" y="0"/>
          <a:chExt cx="0" cy="0"/>
        </a:xfrm>
      </p:grpSpPr>
      <p:sp>
        <p:nvSpPr>
          <p:cNvPr id="949" name="Shape 949"/>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Thoughts on meetings...</a:t>
            </a:r>
            <a:endParaRPr sz="36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78050" y="413225"/>
            <a:ext cx="8181900" cy="40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meetings…</a:t>
            </a:r>
            <a:endParaRPr b="1" sz="2400">
              <a:solidFill>
                <a:srgbClr val="0D5DDF"/>
              </a:solidFill>
            </a:endParaRPr>
          </a:p>
          <a:p>
            <a:pPr indent="0" lvl="0" marL="0" rtl="0" algn="just">
              <a:spcBef>
                <a:spcPts val="0"/>
              </a:spcBef>
              <a:spcAft>
                <a:spcPts val="0"/>
              </a:spcAft>
              <a:buNone/>
            </a:pPr>
            <a:r>
              <a:t/>
            </a:r>
            <a:endParaRPr b="1" sz="1800">
              <a:solidFill>
                <a:srgbClr val="2A3990"/>
              </a:solidFill>
            </a:endParaRPr>
          </a:p>
          <a:p>
            <a:pPr indent="0" lvl="0" marL="0" rtl="0" algn="just">
              <a:spcBef>
                <a:spcPts val="0"/>
              </a:spcBef>
              <a:spcAft>
                <a:spcPts val="0"/>
              </a:spcAft>
              <a:buNone/>
            </a:pPr>
            <a:r>
              <a:rPr b="1" lang="en" sz="1400">
                <a:solidFill>
                  <a:srgbClr val="000000"/>
                </a:solidFill>
              </a:rPr>
              <a:t>Dramatically reduce meeting prep: </a:t>
            </a:r>
            <a:r>
              <a:rPr lang="en" sz="1400">
                <a:solidFill>
                  <a:srgbClr val="000000"/>
                </a:solidFill>
              </a:rPr>
              <a:t>The goal is to drastically suppress the amount of prep work required for each client meeting, especially for the Senior Producer and the Strategic Planner tasked with preparing reporting.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Every client meeting must be “templated” in a way where it is uniform. Typically every meeting will have two types of reports:</a:t>
            </a:r>
            <a:r>
              <a:rPr b="1" lang="en" sz="1400">
                <a:solidFill>
                  <a:srgbClr val="000000"/>
                </a:solidFill>
                <a:highlight>
                  <a:srgbClr val="FFE599"/>
                </a:highlight>
              </a:rPr>
              <a:t> goals-based reporting &amp; performance reporting.</a:t>
            </a:r>
            <a:r>
              <a:rPr lang="en" sz="1400">
                <a:solidFill>
                  <a:srgbClr val="000000"/>
                </a:solidFill>
              </a:rPr>
              <a:t>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With regard to portfolio performance exhibits and </a:t>
            </a:r>
            <a:r>
              <a:rPr lang="en" sz="1400">
                <a:solidFill>
                  <a:srgbClr val="000000"/>
                </a:solidFill>
              </a:rPr>
              <a:t>reporting</a:t>
            </a:r>
            <a:r>
              <a:rPr lang="en" sz="1400">
                <a:solidFill>
                  <a:srgbClr val="000000"/>
                </a:solidFill>
              </a:rPr>
              <a:t>, your Strategic Planner should be templating his processes as well — this should become a “click a button and it’s done” process.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You should have your Strategic Planner build a number of core review templates — these are separate from the goals-based planning exhibits. </a:t>
            </a:r>
            <a:r>
              <a:rPr lang="en" sz="1400">
                <a:solidFill>
                  <a:srgbClr val="000000"/>
                </a:solidFill>
              </a:rPr>
              <a:t>Whereas the planning exhibits stress progress to specific, measurable financial goals (a specific desired retirement lifestyle, a desired legacy amount, etc.), the performance exhibits should be uniform.</a:t>
            </a:r>
            <a:endParaRPr sz="1400">
              <a:solidFill>
                <a:srgbClr val="000000"/>
              </a:solidFill>
            </a:endParaRPr>
          </a:p>
        </p:txBody>
      </p:sp>
      <p:pic>
        <p:nvPicPr>
          <p:cNvPr id="955" name="Shape 95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956" name="Shape 95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60" name="Shape 960"/>
        <p:cNvGrpSpPr/>
        <p:nvPr/>
      </p:nvGrpSpPr>
      <p:grpSpPr>
        <a:xfrm>
          <a:off x="0" y="0"/>
          <a:ext cx="0" cy="0"/>
          <a:chOff x="0" y="0"/>
          <a:chExt cx="0" cy="0"/>
        </a:xfrm>
      </p:grpSpPr>
      <p:sp>
        <p:nvSpPr>
          <p:cNvPr id="961" name="Shape 961"/>
          <p:cNvSpPr txBox="1"/>
          <p:nvPr>
            <p:ph type="title"/>
          </p:nvPr>
        </p:nvSpPr>
        <p:spPr>
          <a:xfrm>
            <a:off x="378050" y="413225"/>
            <a:ext cx="8181900" cy="40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More t</a:t>
            </a:r>
            <a:r>
              <a:rPr b="1" lang="en" sz="2400">
                <a:solidFill>
                  <a:srgbClr val="0D5DDF"/>
                </a:solidFill>
              </a:rPr>
              <a:t>houghts on meetings…</a:t>
            </a:r>
            <a:endParaRPr b="1" sz="2400">
              <a:solidFill>
                <a:srgbClr val="0D5DDF"/>
              </a:solidFill>
            </a:endParaRPr>
          </a:p>
          <a:p>
            <a:pPr indent="0" lvl="0" marL="0" rtl="0" algn="just">
              <a:spcBef>
                <a:spcPts val="0"/>
              </a:spcBef>
              <a:spcAft>
                <a:spcPts val="0"/>
              </a:spcAft>
              <a:buNone/>
            </a:pPr>
            <a:r>
              <a:t/>
            </a:r>
            <a:endParaRPr b="1" sz="1800">
              <a:solidFill>
                <a:srgbClr val="2A3990"/>
              </a:solidFill>
            </a:endParaRPr>
          </a:p>
          <a:p>
            <a:pPr indent="0" lvl="0" marL="0" rtl="0" algn="just">
              <a:spcBef>
                <a:spcPts val="0"/>
              </a:spcBef>
              <a:spcAft>
                <a:spcPts val="0"/>
              </a:spcAft>
              <a:buNone/>
            </a:pPr>
            <a:r>
              <a:rPr lang="en" sz="1400">
                <a:solidFill>
                  <a:srgbClr val="000000"/>
                </a:solidFill>
              </a:rPr>
              <a:t>Again, we want to drastically cut the prep time for each meeting, that includes the actual report preparation (delegated to Strategic Planner) and the investment due diligence &amp; execution (delegated to Portfolio Manager). </a:t>
            </a:r>
            <a:endParaRPr sz="1400">
              <a:solidFill>
                <a:srgbClr val="000000"/>
              </a:solidFill>
            </a:endParaRPr>
          </a:p>
          <a:p>
            <a:pPr indent="0" lvl="0" marL="0" rtl="0" algn="just">
              <a:spcBef>
                <a:spcPts val="0"/>
              </a:spcBef>
              <a:spcAft>
                <a:spcPts val="0"/>
              </a:spcAft>
              <a:buNone/>
            </a:pPr>
            <a:r>
              <a:t/>
            </a:r>
            <a:endParaRPr sz="1400">
              <a:solidFill>
                <a:srgbClr val="000000"/>
              </a:solidFill>
              <a:highlight>
                <a:srgbClr val="FFE599"/>
              </a:highlight>
            </a:endParaRPr>
          </a:p>
          <a:p>
            <a:pPr indent="0" lvl="0" marL="0" rtl="0" algn="just">
              <a:spcBef>
                <a:spcPts val="0"/>
              </a:spcBef>
              <a:spcAft>
                <a:spcPts val="0"/>
              </a:spcAft>
              <a:buNone/>
            </a:pPr>
            <a:r>
              <a:rPr b="1" lang="en" sz="1400">
                <a:solidFill>
                  <a:srgbClr val="000000"/>
                </a:solidFill>
                <a:highlight>
                  <a:srgbClr val="FFE599"/>
                </a:highlight>
              </a:rPr>
              <a:t>A</a:t>
            </a:r>
            <a:r>
              <a:rPr b="1" lang="en" sz="1400">
                <a:solidFill>
                  <a:srgbClr val="000000"/>
                </a:solidFill>
                <a:highlight>
                  <a:srgbClr val="FFE599"/>
                </a:highlight>
              </a:rPr>
              <a:t>ll that is left for the Senior Producer is to focus on the art of the WebEx review</a:t>
            </a:r>
            <a:r>
              <a:rPr lang="en" sz="1400">
                <a:solidFill>
                  <a:srgbClr val="000000"/>
                </a:solidFill>
              </a:rPr>
              <a:t> (discussed on pg. X)</a:t>
            </a:r>
            <a:r>
              <a:rPr b="1" lang="en" sz="1400">
                <a:solidFill>
                  <a:srgbClr val="000000"/>
                </a:solidFill>
              </a:rPr>
              <a:t>,</a:t>
            </a:r>
            <a:r>
              <a:rPr lang="en" sz="1400">
                <a:solidFill>
                  <a:srgbClr val="000000"/>
                </a:solidFill>
              </a:rPr>
              <a:t> in other words,</a:t>
            </a:r>
            <a:r>
              <a:rPr lang="en" sz="1400">
                <a:solidFill>
                  <a:srgbClr val="000000"/>
                </a:solidFill>
              </a:rPr>
              <a:t> the manner in which he personally connects with the client, delivers the reports &amp; uses them to mold &amp; guide the client conversation — all reports are like putty in his/her hand.</a:t>
            </a:r>
            <a:endParaRPr sz="1400">
              <a:solidFill>
                <a:srgbClr val="000000"/>
              </a:solidFill>
            </a:endParaRPr>
          </a:p>
        </p:txBody>
      </p:sp>
      <p:pic>
        <p:nvPicPr>
          <p:cNvPr id="962" name="Shape 962"/>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963" name="Shape 963"/>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cxnSp>
        <p:nvCxnSpPr>
          <p:cNvPr id="968" name="Shape 968"/>
          <p:cNvCxnSpPr/>
          <p:nvPr/>
        </p:nvCxnSpPr>
        <p:spPr>
          <a:xfrm>
            <a:off x="315450" y="2767838"/>
            <a:ext cx="7005000" cy="0"/>
          </a:xfrm>
          <a:prstGeom prst="straightConnector1">
            <a:avLst/>
          </a:prstGeom>
          <a:noFill/>
          <a:ln cap="flat" cmpd="sng" w="9525">
            <a:solidFill>
              <a:srgbClr val="000000"/>
            </a:solidFill>
            <a:prstDash val="solid"/>
            <a:round/>
            <a:headEnd len="lg" w="lg" type="oval"/>
            <a:tailEnd len="lg" w="lg" type="triangle"/>
          </a:ln>
        </p:spPr>
      </p:cxnSp>
      <p:grpSp>
        <p:nvGrpSpPr>
          <p:cNvPr id="969" name="Shape 969"/>
          <p:cNvGrpSpPr/>
          <p:nvPr/>
        </p:nvGrpSpPr>
        <p:grpSpPr>
          <a:xfrm>
            <a:off x="7304750" y="1343300"/>
            <a:ext cx="1719000" cy="1719000"/>
            <a:chOff x="284825" y="2059550"/>
            <a:chExt cx="1719000" cy="1719000"/>
          </a:xfrm>
        </p:grpSpPr>
        <p:sp>
          <p:nvSpPr>
            <p:cNvPr id="970" name="Shape 970"/>
            <p:cNvSpPr/>
            <p:nvPr/>
          </p:nvSpPr>
          <p:spPr>
            <a:xfrm rot="2700000">
              <a:off x="899525" y="1948334"/>
              <a:ext cx="489601" cy="1941432"/>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1" name="Shape 971"/>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Platinum Client</a:t>
              </a:r>
              <a:endParaRPr b="1" sz="1200">
                <a:solidFill>
                  <a:srgbClr val="FFFFFF"/>
                </a:solidFill>
                <a:latin typeface="Roboto"/>
                <a:ea typeface="Roboto"/>
                <a:cs typeface="Roboto"/>
                <a:sym typeface="Roboto"/>
              </a:endParaRPr>
            </a:p>
          </p:txBody>
        </p:sp>
      </p:grpSp>
      <p:grpSp>
        <p:nvGrpSpPr>
          <p:cNvPr id="972" name="Shape 972"/>
          <p:cNvGrpSpPr/>
          <p:nvPr/>
        </p:nvGrpSpPr>
        <p:grpSpPr>
          <a:xfrm>
            <a:off x="2696700" y="1346550"/>
            <a:ext cx="1758300" cy="1758300"/>
            <a:chOff x="284875" y="2020200"/>
            <a:chExt cx="1758300" cy="1758300"/>
          </a:xfrm>
        </p:grpSpPr>
        <p:sp>
          <p:nvSpPr>
            <p:cNvPr id="973" name="Shape 973"/>
            <p:cNvSpPr/>
            <p:nvPr/>
          </p:nvSpPr>
          <p:spPr>
            <a:xfrm rot="2700000">
              <a:off x="919225" y="1900844"/>
              <a:ext cx="489601" cy="1997011"/>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4" name="Shape 974"/>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Portfolio Manager</a:t>
              </a:r>
              <a:endParaRPr b="1" sz="1200">
                <a:solidFill>
                  <a:srgbClr val="FFFFFF"/>
                </a:solidFill>
                <a:latin typeface="Roboto"/>
                <a:ea typeface="Roboto"/>
                <a:cs typeface="Roboto"/>
                <a:sym typeface="Roboto"/>
              </a:endParaRPr>
            </a:p>
          </p:txBody>
        </p:sp>
      </p:grpSp>
      <p:pic>
        <p:nvPicPr>
          <p:cNvPr id="975" name="Shape 975"/>
          <p:cNvPicPr preferRelativeResize="0"/>
          <p:nvPr/>
        </p:nvPicPr>
        <p:blipFill>
          <a:blip r:embed="rId3">
            <a:alphaModFix/>
          </a:blip>
          <a:stretch>
            <a:fillRect/>
          </a:stretch>
        </p:blipFill>
        <p:spPr>
          <a:xfrm>
            <a:off x="6156563" y="2413261"/>
            <a:ext cx="709175" cy="709175"/>
          </a:xfrm>
          <a:prstGeom prst="rect">
            <a:avLst/>
          </a:prstGeom>
          <a:noFill/>
          <a:ln>
            <a:noFill/>
          </a:ln>
        </p:spPr>
      </p:pic>
      <p:sp>
        <p:nvSpPr>
          <p:cNvPr id="976" name="Shape 976"/>
          <p:cNvSpPr txBox="1"/>
          <p:nvPr/>
        </p:nvSpPr>
        <p:spPr>
          <a:xfrm rot="-2700000">
            <a:off x="66919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900">
                <a:latin typeface="Roboto"/>
                <a:ea typeface="Roboto"/>
                <a:cs typeface="Roboto"/>
                <a:sym typeface="Roboto"/>
              </a:rPr>
              <a:t>— WebEx Welcome &amp; Support.</a:t>
            </a:r>
            <a:endParaRPr b="1" sz="900">
              <a:latin typeface="Roboto"/>
              <a:ea typeface="Roboto"/>
              <a:cs typeface="Roboto"/>
              <a:sym typeface="Roboto"/>
            </a:endParaRPr>
          </a:p>
        </p:txBody>
      </p:sp>
      <p:sp>
        <p:nvSpPr>
          <p:cNvPr id="977" name="Shape 977"/>
          <p:cNvSpPr txBox="1"/>
          <p:nvPr/>
        </p:nvSpPr>
        <p:spPr>
          <a:xfrm rot="-2700000">
            <a:off x="19227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Live What-If Scenario Modeling.</a:t>
            </a:r>
            <a:endParaRPr i="1" sz="900">
              <a:latin typeface="Roboto"/>
              <a:ea typeface="Roboto"/>
              <a:cs typeface="Roboto"/>
              <a:sym typeface="Roboto"/>
            </a:endParaRPr>
          </a:p>
        </p:txBody>
      </p:sp>
      <p:grpSp>
        <p:nvGrpSpPr>
          <p:cNvPr id="978" name="Shape 978"/>
          <p:cNvGrpSpPr/>
          <p:nvPr/>
        </p:nvGrpSpPr>
        <p:grpSpPr>
          <a:xfrm>
            <a:off x="146715" y="1321619"/>
            <a:ext cx="1740300" cy="1740300"/>
            <a:chOff x="6254702" y="2037960"/>
            <a:chExt cx="1740300" cy="1740300"/>
          </a:xfrm>
        </p:grpSpPr>
        <p:sp>
          <p:nvSpPr>
            <p:cNvPr id="979" name="Shape 979"/>
            <p:cNvSpPr/>
            <p:nvPr/>
          </p:nvSpPr>
          <p:spPr>
            <a:xfrm rot="2700000">
              <a:off x="6880051" y="1922332"/>
              <a:ext cx="489601" cy="1971555"/>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80" name="Shape 980"/>
            <p:cNvSpPr txBox="1"/>
            <p:nvPr/>
          </p:nvSpPr>
          <p:spPr>
            <a:xfrm rot="-2700000">
              <a:off x="6529165" y="2667460"/>
              <a:ext cx="1330916"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Team Manager</a:t>
              </a:r>
              <a:endParaRPr b="1" sz="1200">
                <a:solidFill>
                  <a:srgbClr val="FFFFFF"/>
                </a:solidFill>
                <a:latin typeface="Roboto"/>
                <a:ea typeface="Roboto"/>
                <a:cs typeface="Roboto"/>
                <a:sym typeface="Roboto"/>
              </a:endParaRPr>
            </a:p>
          </p:txBody>
        </p:sp>
      </p:grpSp>
      <p:grpSp>
        <p:nvGrpSpPr>
          <p:cNvPr id="981" name="Shape 981"/>
          <p:cNvGrpSpPr/>
          <p:nvPr/>
        </p:nvGrpSpPr>
        <p:grpSpPr>
          <a:xfrm>
            <a:off x="4024950" y="1379400"/>
            <a:ext cx="1692600" cy="1692600"/>
            <a:chOff x="284900" y="2085875"/>
            <a:chExt cx="1692600" cy="1692600"/>
          </a:xfrm>
        </p:grpSpPr>
        <p:sp>
          <p:nvSpPr>
            <p:cNvPr id="982" name="Shape 982"/>
            <p:cNvSpPr/>
            <p:nvPr/>
          </p:nvSpPr>
          <p:spPr>
            <a:xfrm rot="2700000">
              <a:off x="886400" y="1980126"/>
              <a:ext cx="489601" cy="1904097"/>
            </a:xfrm>
            <a:prstGeom prst="roundRect">
              <a:avLst>
                <a:gd fmla="val 50000" name="adj"/>
              </a:avLst>
            </a:prstGeom>
            <a:solidFill>
              <a:srgbClr val="1155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3" name="Shape 983"/>
            <p:cNvSpPr txBox="1"/>
            <p:nvPr/>
          </p:nvSpPr>
          <p:spPr>
            <a:xfrm rot="-2700000">
              <a:off x="546348" y="2619300"/>
              <a:ext cx="1467105"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Senior Producer</a:t>
              </a:r>
              <a:endParaRPr b="1" sz="1200">
                <a:solidFill>
                  <a:srgbClr val="FFFFFF"/>
                </a:solidFill>
                <a:latin typeface="Roboto"/>
                <a:ea typeface="Roboto"/>
                <a:cs typeface="Roboto"/>
                <a:sym typeface="Roboto"/>
              </a:endParaRPr>
            </a:p>
          </p:txBody>
        </p:sp>
      </p:grpSp>
      <p:grpSp>
        <p:nvGrpSpPr>
          <p:cNvPr id="984" name="Shape 984"/>
          <p:cNvGrpSpPr/>
          <p:nvPr/>
        </p:nvGrpSpPr>
        <p:grpSpPr>
          <a:xfrm>
            <a:off x="1341823" y="1346546"/>
            <a:ext cx="1739100" cy="1739100"/>
            <a:chOff x="4733461" y="2011744"/>
            <a:chExt cx="1739100" cy="1739100"/>
          </a:xfrm>
        </p:grpSpPr>
        <p:sp>
          <p:nvSpPr>
            <p:cNvPr id="985" name="Shape 985"/>
            <p:cNvSpPr/>
            <p:nvPr/>
          </p:nvSpPr>
          <p:spPr>
            <a:xfrm rot="2700000">
              <a:off x="5358211" y="1896365"/>
              <a:ext cx="489601" cy="1969858"/>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Shape 986"/>
            <p:cNvSpPr txBox="1"/>
            <p:nvPr/>
          </p:nvSpPr>
          <p:spPr>
            <a:xfrm rot="-2700000">
              <a:off x="4998763" y="2589148"/>
              <a:ext cx="1473893" cy="34280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SzPts val="1100"/>
                <a:buNone/>
              </a:pPr>
              <a:r>
                <a:rPr b="1" lang="en" sz="1200">
                  <a:solidFill>
                    <a:srgbClr val="FFFFFF"/>
                  </a:solidFill>
                  <a:latin typeface="Roboto"/>
                  <a:ea typeface="Roboto"/>
                  <a:cs typeface="Roboto"/>
                  <a:sym typeface="Roboto"/>
                </a:rPr>
                <a:t>Strategic Planner</a:t>
              </a:r>
              <a:endParaRPr b="1" sz="1200">
                <a:solidFill>
                  <a:srgbClr val="FFFFFF"/>
                </a:solidFill>
                <a:latin typeface="Roboto"/>
                <a:ea typeface="Roboto"/>
                <a:cs typeface="Roboto"/>
                <a:sym typeface="Roboto"/>
              </a:endParaRPr>
            </a:p>
          </p:txBody>
        </p:sp>
      </p:grpSp>
      <p:sp>
        <p:nvSpPr>
          <p:cNvPr id="987" name="Shape 987"/>
          <p:cNvSpPr txBox="1"/>
          <p:nvPr/>
        </p:nvSpPr>
        <p:spPr>
          <a:xfrm rot="-2700000">
            <a:off x="32943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Portfolio &amp; Market Analysis</a:t>
            </a:r>
            <a:endParaRPr i="1" sz="900">
              <a:latin typeface="Roboto"/>
              <a:ea typeface="Roboto"/>
              <a:cs typeface="Roboto"/>
              <a:sym typeface="Roboto"/>
            </a:endParaRPr>
          </a:p>
        </p:txBody>
      </p:sp>
      <p:sp>
        <p:nvSpPr>
          <p:cNvPr id="988" name="Shape 988"/>
          <p:cNvSpPr txBox="1"/>
          <p:nvPr/>
        </p:nvSpPr>
        <p:spPr>
          <a:xfrm rot="-2700000">
            <a:off x="4589747" y="1788485"/>
            <a:ext cx="2203628" cy="50742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900">
                <a:latin typeface="Roboto"/>
                <a:ea typeface="Roboto"/>
                <a:cs typeface="Roboto"/>
                <a:sym typeface="Roboto"/>
              </a:rPr>
              <a:t>— Deliver team-based expertise.</a:t>
            </a:r>
            <a:endParaRPr i="1" sz="900">
              <a:latin typeface="Roboto"/>
              <a:ea typeface="Roboto"/>
              <a:cs typeface="Roboto"/>
              <a:sym typeface="Roboto"/>
            </a:endParaRPr>
          </a:p>
        </p:txBody>
      </p:sp>
      <p:pic>
        <p:nvPicPr>
          <p:cNvPr id="989" name="Shape 989"/>
          <p:cNvPicPr preferRelativeResize="0"/>
          <p:nvPr/>
        </p:nvPicPr>
        <p:blipFill>
          <a:blip r:embed="rId4">
            <a:alphaModFix/>
          </a:blip>
          <a:stretch>
            <a:fillRect/>
          </a:stretch>
        </p:blipFill>
        <p:spPr>
          <a:xfrm>
            <a:off x="4204952" y="2576695"/>
            <a:ext cx="306175" cy="314855"/>
          </a:xfrm>
          <a:prstGeom prst="rect">
            <a:avLst/>
          </a:prstGeom>
          <a:noFill/>
          <a:ln>
            <a:noFill/>
          </a:ln>
        </p:spPr>
      </p:pic>
      <p:pic>
        <p:nvPicPr>
          <p:cNvPr id="990" name="Shape 990"/>
          <p:cNvPicPr preferRelativeResize="0"/>
          <p:nvPr/>
        </p:nvPicPr>
        <p:blipFill>
          <a:blip r:embed="rId5">
            <a:alphaModFix/>
          </a:blip>
          <a:stretch>
            <a:fillRect/>
          </a:stretch>
        </p:blipFill>
        <p:spPr>
          <a:xfrm>
            <a:off x="7444101" y="2537999"/>
            <a:ext cx="372829" cy="316050"/>
          </a:xfrm>
          <a:prstGeom prst="rect">
            <a:avLst/>
          </a:prstGeom>
          <a:noFill/>
          <a:ln>
            <a:noFill/>
          </a:ln>
        </p:spPr>
      </p:pic>
      <p:pic>
        <p:nvPicPr>
          <p:cNvPr id="991" name="Shape 991"/>
          <p:cNvPicPr preferRelativeResize="0"/>
          <p:nvPr/>
        </p:nvPicPr>
        <p:blipFill>
          <a:blip r:embed="rId6">
            <a:alphaModFix/>
          </a:blip>
          <a:stretch>
            <a:fillRect/>
          </a:stretch>
        </p:blipFill>
        <p:spPr>
          <a:xfrm>
            <a:off x="335350" y="2518727"/>
            <a:ext cx="293675" cy="354598"/>
          </a:xfrm>
          <a:prstGeom prst="rect">
            <a:avLst/>
          </a:prstGeom>
          <a:noFill/>
          <a:ln>
            <a:noFill/>
          </a:ln>
        </p:spPr>
      </p:pic>
      <p:pic>
        <p:nvPicPr>
          <p:cNvPr id="992" name="Shape 992"/>
          <p:cNvPicPr preferRelativeResize="0"/>
          <p:nvPr/>
        </p:nvPicPr>
        <p:blipFill>
          <a:blip r:embed="rId7">
            <a:alphaModFix/>
          </a:blip>
          <a:stretch>
            <a:fillRect/>
          </a:stretch>
        </p:blipFill>
        <p:spPr>
          <a:xfrm>
            <a:off x="1500629" y="2518724"/>
            <a:ext cx="343520" cy="354600"/>
          </a:xfrm>
          <a:prstGeom prst="rect">
            <a:avLst/>
          </a:prstGeom>
          <a:noFill/>
          <a:ln>
            <a:noFill/>
          </a:ln>
        </p:spPr>
      </p:pic>
      <p:pic>
        <p:nvPicPr>
          <p:cNvPr id="993" name="Shape 993"/>
          <p:cNvPicPr preferRelativeResize="0"/>
          <p:nvPr/>
        </p:nvPicPr>
        <p:blipFill>
          <a:blip r:embed="rId8">
            <a:alphaModFix/>
          </a:blip>
          <a:stretch>
            <a:fillRect/>
          </a:stretch>
        </p:blipFill>
        <p:spPr>
          <a:xfrm>
            <a:off x="2874225" y="2596090"/>
            <a:ext cx="343525" cy="343497"/>
          </a:xfrm>
          <a:prstGeom prst="rect">
            <a:avLst/>
          </a:prstGeom>
          <a:noFill/>
          <a:ln>
            <a:noFill/>
          </a:ln>
        </p:spPr>
      </p:pic>
      <p:pic>
        <p:nvPicPr>
          <p:cNvPr id="994" name="Shape 994"/>
          <p:cNvPicPr preferRelativeResize="0"/>
          <p:nvPr/>
        </p:nvPicPr>
        <p:blipFill>
          <a:blip r:embed="rId9">
            <a:alphaModFix/>
          </a:blip>
          <a:stretch>
            <a:fillRect/>
          </a:stretch>
        </p:blipFill>
        <p:spPr>
          <a:xfrm>
            <a:off x="6805000" y="4587575"/>
            <a:ext cx="227237" cy="233175"/>
          </a:xfrm>
          <a:prstGeom prst="rect">
            <a:avLst/>
          </a:prstGeom>
          <a:noFill/>
          <a:ln>
            <a:noFill/>
          </a:ln>
        </p:spPr>
      </p:pic>
      <p:sp>
        <p:nvSpPr>
          <p:cNvPr id="995" name="Shape 99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996" name="Shape 996"/>
          <p:cNvSpPr txBox="1"/>
          <p:nvPr>
            <p:ph idx="4294967295" type="title"/>
          </p:nvPr>
        </p:nvSpPr>
        <p:spPr>
          <a:xfrm>
            <a:off x="246450" y="4460575"/>
            <a:ext cx="4146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Preview: The Art of the WebEx Review</a:t>
            </a:r>
            <a:endParaRPr b="1" sz="1800">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0" name="Shape 1000"/>
        <p:cNvGrpSpPr/>
        <p:nvPr/>
      </p:nvGrpSpPr>
      <p:grpSpPr>
        <a:xfrm>
          <a:off x="0" y="0"/>
          <a:ext cx="0" cy="0"/>
          <a:chOff x="0" y="0"/>
          <a:chExt cx="0" cy="0"/>
        </a:xfrm>
      </p:grpSpPr>
      <p:sp>
        <p:nvSpPr>
          <p:cNvPr id="1001" name="Shape 1001"/>
          <p:cNvSpPr txBox="1"/>
          <p:nvPr>
            <p:ph type="title"/>
          </p:nvPr>
        </p:nvSpPr>
        <p:spPr>
          <a:xfrm>
            <a:off x="311700" y="410000"/>
            <a:ext cx="8520600" cy="405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Recommended performance exhibit templates</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lang="en" sz="1400">
                <a:solidFill>
                  <a:srgbClr val="000000"/>
                </a:solidFill>
              </a:rPr>
              <a:t>Can be broken down into two types of templates based on whether or not the performance reporting includes retirement accounts vs. non-retirement accounts.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Retirement Account(s): </a:t>
            </a:r>
            <a:r>
              <a:rPr lang="en" sz="1400">
                <a:solidFill>
                  <a:srgbClr val="000000"/>
                </a:solidFill>
              </a:rPr>
              <a:t>If there are only retirement accounts, no tax summary is required. Therefore a template for non-retirement accounts should be created for such situations.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Non-Retirement Account: </a:t>
            </a:r>
            <a:r>
              <a:rPr lang="en" sz="1400">
                <a:solidFill>
                  <a:srgbClr val="000000"/>
                </a:solidFill>
              </a:rPr>
              <a:t>But if there is even one non-retirement account, some sort of tax summary by account, as well as unrealized gain/loss by account must be included, as these exhibits can be very useful in identifying holdings to perhaps divest out of and into a balanced SMA portfolio.</a:t>
            </a:r>
            <a:endParaRPr b="1" sz="1800">
              <a:solidFill>
                <a:srgbClr val="0D5DDF"/>
              </a:solidFill>
            </a:endParaRPr>
          </a:p>
        </p:txBody>
      </p:sp>
      <p:pic>
        <p:nvPicPr>
          <p:cNvPr id="1002" name="Shape 1002"/>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003" name="Shape 1003"/>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87900" y="4862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00000"/>
                </a:solidFill>
              </a:rPr>
              <a:t>Digital Service Model™</a:t>
            </a:r>
            <a:endParaRPr b="1" sz="2400">
              <a:solidFill>
                <a:srgbClr val="000000"/>
              </a:solidFill>
            </a:endParaRPr>
          </a:p>
        </p:txBody>
      </p:sp>
      <p:grpSp>
        <p:nvGrpSpPr>
          <p:cNvPr id="195" name="Shape 195"/>
          <p:cNvGrpSpPr/>
          <p:nvPr/>
        </p:nvGrpSpPr>
        <p:grpSpPr>
          <a:xfrm>
            <a:off x="3962408" y="1634538"/>
            <a:ext cx="2232206" cy="1801744"/>
            <a:chOff x="3071457" y="2013875"/>
            <a:chExt cx="1944600" cy="1569600"/>
          </a:xfrm>
        </p:grpSpPr>
        <p:sp>
          <p:nvSpPr>
            <p:cNvPr id="196" name="Shape 196"/>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7" name="Shape 197"/>
            <p:cNvSpPr txBox="1"/>
            <p:nvPr/>
          </p:nvSpPr>
          <p:spPr>
            <a:xfrm>
              <a:off x="3316102" y="2123621"/>
              <a:ext cx="1451700" cy="45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Roboto"/>
                  <a:ea typeface="Roboto"/>
                  <a:cs typeface="Roboto"/>
                  <a:sym typeface="Roboto"/>
                </a:rPr>
                <a:t>Platinum Club + Engagement™</a:t>
              </a:r>
              <a:endParaRPr>
                <a:solidFill>
                  <a:srgbClr val="FFFFFF"/>
                </a:solidFill>
                <a:latin typeface="Roboto"/>
                <a:ea typeface="Roboto"/>
                <a:cs typeface="Roboto"/>
                <a:sym typeface="Roboto"/>
              </a:endParaRPr>
            </a:p>
          </p:txBody>
        </p:sp>
        <p:sp>
          <p:nvSpPr>
            <p:cNvPr id="198" name="Shape 198"/>
            <p:cNvSpPr txBox="1"/>
            <p:nvPr/>
          </p:nvSpPr>
          <p:spPr>
            <a:xfrm>
              <a:off x="3316100" y="2583588"/>
              <a:ext cx="1451700" cy="512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900">
                  <a:solidFill>
                    <a:srgbClr val="FFFFFF"/>
                  </a:solidFill>
                  <a:latin typeface="Roboto"/>
                  <a:ea typeface="Roboto"/>
                  <a:cs typeface="Roboto"/>
                  <a:sym typeface="Roboto"/>
                </a:rPr>
                <a:t>An exclusive invitation to our top 12 families and their closest friends to experience unique and timely access each month via WebEx Video.</a:t>
              </a:r>
              <a:endParaRPr sz="900">
                <a:solidFill>
                  <a:srgbClr val="FFFFFF"/>
                </a:solidFill>
                <a:latin typeface="Roboto"/>
                <a:ea typeface="Roboto"/>
                <a:cs typeface="Roboto"/>
                <a:sym typeface="Roboto"/>
              </a:endParaRPr>
            </a:p>
          </p:txBody>
        </p:sp>
      </p:grpSp>
      <p:grpSp>
        <p:nvGrpSpPr>
          <p:cNvPr id="199" name="Shape 199"/>
          <p:cNvGrpSpPr/>
          <p:nvPr/>
        </p:nvGrpSpPr>
        <p:grpSpPr>
          <a:xfrm>
            <a:off x="517277" y="1634538"/>
            <a:ext cx="3445248" cy="1801744"/>
            <a:chOff x="1126863" y="2013875"/>
            <a:chExt cx="1944600" cy="1569600"/>
          </a:xfrm>
        </p:grpSpPr>
        <p:sp>
          <p:nvSpPr>
            <p:cNvPr id="200" name="Shape 200"/>
            <p:cNvSpPr/>
            <p:nvPr/>
          </p:nvSpPr>
          <p:spPr>
            <a:xfrm>
              <a:off x="1126863" y="2013875"/>
              <a:ext cx="19446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txBox="1"/>
            <p:nvPr/>
          </p:nvSpPr>
          <p:spPr>
            <a:xfrm>
              <a:off x="1351627" y="2123621"/>
              <a:ext cx="1451700" cy="45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Roboto"/>
                  <a:ea typeface="Roboto"/>
                  <a:cs typeface="Roboto"/>
                  <a:sym typeface="Roboto"/>
                </a:rPr>
                <a:t>Salesforce-automated, team-driven practice</a:t>
              </a:r>
              <a:endParaRPr>
                <a:solidFill>
                  <a:srgbClr val="FFFFFF"/>
                </a:solidFill>
                <a:latin typeface="Roboto"/>
                <a:ea typeface="Roboto"/>
                <a:cs typeface="Roboto"/>
                <a:sym typeface="Roboto"/>
              </a:endParaRPr>
            </a:p>
          </p:txBody>
        </p:sp>
        <p:sp>
          <p:nvSpPr>
            <p:cNvPr id="202" name="Shape 202"/>
            <p:cNvSpPr txBox="1"/>
            <p:nvPr/>
          </p:nvSpPr>
          <p:spPr>
            <a:xfrm>
              <a:off x="1351631" y="2583572"/>
              <a:ext cx="1451700" cy="850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900">
                  <a:solidFill>
                    <a:srgbClr val="FFFFFF"/>
                  </a:solidFill>
                  <a:latin typeface="Roboto"/>
                  <a:ea typeface="Roboto"/>
                  <a:cs typeface="Roboto"/>
                  <a:sym typeface="Roboto"/>
                </a:rPr>
                <a:t>Utilizing a streamlined team workflow with clear delegation of responsibilities, we utilize our CRM to automate every facet of our practice and drive the Digital Service Model™.</a:t>
              </a:r>
              <a:endParaRPr sz="900">
                <a:solidFill>
                  <a:srgbClr val="FFFFFF"/>
                </a:solidFill>
                <a:latin typeface="Roboto"/>
                <a:ea typeface="Roboto"/>
                <a:cs typeface="Roboto"/>
                <a:sym typeface="Roboto"/>
              </a:endParaRPr>
            </a:p>
          </p:txBody>
        </p:sp>
      </p:grpSp>
      <p:grpSp>
        <p:nvGrpSpPr>
          <p:cNvPr id="203" name="Shape 203"/>
          <p:cNvGrpSpPr/>
          <p:nvPr/>
        </p:nvGrpSpPr>
        <p:grpSpPr>
          <a:xfrm>
            <a:off x="6194503" y="1634538"/>
            <a:ext cx="2231992" cy="1801744"/>
            <a:chOff x="5015938" y="2013875"/>
            <a:chExt cx="3001200" cy="1569600"/>
          </a:xfrm>
        </p:grpSpPr>
        <p:sp>
          <p:nvSpPr>
            <p:cNvPr id="204" name="Shape 204"/>
            <p:cNvSpPr/>
            <p:nvPr/>
          </p:nvSpPr>
          <p:spPr>
            <a:xfrm>
              <a:off x="5015938" y="2013875"/>
              <a:ext cx="30012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05" name="Shape 205"/>
            <p:cNvSpPr txBox="1"/>
            <p:nvPr/>
          </p:nvSpPr>
          <p:spPr>
            <a:xfrm>
              <a:off x="5360226" y="2123622"/>
              <a:ext cx="2417100" cy="45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Roboto"/>
                  <a:ea typeface="Roboto"/>
                  <a:cs typeface="Roboto"/>
                  <a:sym typeface="Roboto"/>
                </a:rPr>
                <a:t>Organic Growth Trifecta™</a:t>
              </a:r>
              <a:endParaRPr>
                <a:solidFill>
                  <a:srgbClr val="FFFFFF"/>
                </a:solidFill>
                <a:latin typeface="Roboto"/>
                <a:ea typeface="Roboto"/>
                <a:cs typeface="Roboto"/>
                <a:sym typeface="Roboto"/>
              </a:endParaRPr>
            </a:p>
          </p:txBody>
        </p:sp>
        <p:sp>
          <p:nvSpPr>
            <p:cNvPr id="206" name="Shape 206"/>
            <p:cNvSpPr txBox="1"/>
            <p:nvPr/>
          </p:nvSpPr>
          <p:spPr>
            <a:xfrm>
              <a:off x="5360225" y="2583589"/>
              <a:ext cx="2417100" cy="512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900">
                  <a:solidFill>
                    <a:srgbClr val="FFFFFF"/>
                  </a:solidFill>
                  <a:latin typeface="Roboto"/>
                  <a:ea typeface="Roboto"/>
                  <a:cs typeface="Roboto"/>
                  <a:sym typeface="Roboto"/>
                </a:rPr>
                <a:t>Our core goals-based wealth management offering where we make client goals and behavioral finance the forefront of our mission.</a:t>
              </a:r>
              <a:endParaRPr sz="900">
                <a:solidFill>
                  <a:srgbClr val="FFFFFF"/>
                </a:solidFill>
                <a:latin typeface="Roboto"/>
                <a:ea typeface="Roboto"/>
                <a:cs typeface="Roboto"/>
                <a:sym typeface="Roboto"/>
              </a:endParaRPr>
            </a:p>
          </p:txBody>
        </p:sp>
      </p:grpSp>
      <p:grpSp>
        <p:nvGrpSpPr>
          <p:cNvPr id="207" name="Shape 207"/>
          <p:cNvGrpSpPr/>
          <p:nvPr/>
        </p:nvGrpSpPr>
        <p:grpSpPr>
          <a:xfrm>
            <a:off x="3838744" y="2423707"/>
            <a:ext cx="300271" cy="298904"/>
            <a:chOff x="4858109" y="2631368"/>
            <a:chExt cx="316442" cy="315000"/>
          </a:xfrm>
        </p:grpSpPr>
        <p:sp>
          <p:nvSpPr>
            <p:cNvPr id="208" name="Shape 208"/>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br>
                <a:rPr lang="en"/>
              </a:br>
              <a:endParaRPr/>
            </a:p>
          </p:txBody>
        </p:sp>
      </p:grpSp>
      <p:grpSp>
        <p:nvGrpSpPr>
          <p:cNvPr id="210" name="Shape 210"/>
          <p:cNvGrpSpPr/>
          <p:nvPr/>
        </p:nvGrpSpPr>
        <p:grpSpPr>
          <a:xfrm>
            <a:off x="6027083" y="2423628"/>
            <a:ext cx="298892" cy="298892"/>
            <a:chOff x="3157188" y="909150"/>
            <a:chExt cx="470400" cy="470400"/>
          </a:xfrm>
        </p:grpSpPr>
        <p:sp>
          <p:nvSpPr>
            <p:cNvPr id="211" name="Shape 211"/>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213" name="Shape 213"/>
          <p:cNvPicPr preferRelativeResize="0"/>
          <p:nvPr/>
        </p:nvPicPr>
        <p:blipFill>
          <a:blip r:embed="rId3">
            <a:alphaModFix amt="5000"/>
          </a:blip>
          <a:stretch>
            <a:fillRect/>
          </a:stretch>
        </p:blipFill>
        <p:spPr>
          <a:xfrm>
            <a:off x="7723900" y="0"/>
            <a:ext cx="1420100" cy="1457326"/>
          </a:xfrm>
          <a:prstGeom prst="rect">
            <a:avLst/>
          </a:prstGeom>
          <a:noFill/>
          <a:ln>
            <a:noFill/>
          </a:ln>
        </p:spPr>
      </p:pic>
      <p:pic>
        <p:nvPicPr>
          <p:cNvPr id="214" name="Shape 214"/>
          <p:cNvPicPr preferRelativeResize="0"/>
          <p:nvPr/>
        </p:nvPicPr>
        <p:blipFill>
          <a:blip r:embed="rId4">
            <a:alphaModFix/>
          </a:blip>
          <a:stretch>
            <a:fillRect/>
          </a:stretch>
        </p:blipFill>
        <p:spPr>
          <a:xfrm>
            <a:off x="432525" y="4587575"/>
            <a:ext cx="227237" cy="233175"/>
          </a:xfrm>
          <a:prstGeom prst="rect">
            <a:avLst/>
          </a:prstGeom>
          <a:noFill/>
          <a:ln>
            <a:noFill/>
          </a:ln>
        </p:spPr>
      </p:pic>
      <p:sp>
        <p:nvSpPr>
          <p:cNvPr id="215" name="Shape 215"/>
          <p:cNvSpPr txBox="1"/>
          <p:nvPr/>
        </p:nvSpPr>
        <p:spPr>
          <a:xfrm>
            <a:off x="628750"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7" name="Shape 1007"/>
        <p:cNvGrpSpPr/>
        <p:nvPr/>
      </p:nvGrpSpPr>
      <p:grpSpPr>
        <a:xfrm>
          <a:off x="0" y="0"/>
          <a:ext cx="0" cy="0"/>
          <a:chOff x="0" y="0"/>
          <a:chExt cx="0" cy="0"/>
        </a:xfrm>
      </p:grpSpPr>
      <p:sp>
        <p:nvSpPr>
          <p:cNvPr id="1008" name="Shape 1008"/>
          <p:cNvSpPr txBox="1"/>
          <p:nvPr>
            <p:ph type="title"/>
          </p:nvPr>
        </p:nvSpPr>
        <p:spPr>
          <a:xfrm>
            <a:off x="311700" y="410000"/>
            <a:ext cx="8520600" cy="405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D5DDF"/>
                </a:solidFill>
              </a:rPr>
              <a:t>Recommended performance exhibit templates (continued)</a:t>
            </a:r>
            <a:endParaRPr b="1" sz="2400">
              <a:solidFill>
                <a:srgbClr val="0D5DDF"/>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Here are a few core performance exhibit templates I recommend.</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goal is for the </a:t>
            </a:r>
            <a:r>
              <a:rPr b="1" lang="en" sz="1400">
                <a:solidFill>
                  <a:srgbClr val="0B7743"/>
                </a:solidFill>
              </a:rPr>
              <a:t>Strategic Planner</a:t>
            </a:r>
            <a:r>
              <a:rPr lang="en" sz="1400">
                <a:solidFill>
                  <a:srgbClr val="000000"/>
                </a:solidFill>
              </a:rPr>
              <a:t> to these core templates at his/her disposal at all times, so even for him/herself, preparing the reports for the high number of reviews you will likely be conducting on a monthly basis becomes a systemized process: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lang="en" sz="1400">
                <a:solidFill>
                  <a:srgbClr val="000000"/>
                </a:solidFill>
              </a:rPr>
              <a:t>Core Template + Bond Summary</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lang="en" sz="1400">
                <a:solidFill>
                  <a:srgbClr val="000000"/>
                </a:solidFill>
              </a:rPr>
              <a:t>Core Template + Estimated Income</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lang="en" sz="1400">
                <a:solidFill>
                  <a:srgbClr val="000000"/>
                </a:solidFill>
              </a:rPr>
              <a:t>Core Template + Holdings By Account</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lang="en" sz="1400">
                <a:solidFill>
                  <a:srgbClr val="000000"/>
                </a:solidFill>
              </a:rPr>
              <a:t>Core Template + Sector Detail Holdings</a:t>
            </a:r>
            <a:endParaRPr sz="1400">
              <a:solidFill>
                <a:srgbClr val="000000"/>
              </a:solidFill>
            </a:endParaRPr>
          </a:p>
          <a:p>
            <a:pPr indent="-317500" lvl="0" marL="457200" rtl="0" algn="just">
              <a:lnSpc>
                <a:spcPct val="115000"/>
              </a:lnSpc>
              <a:spcBef>
                <a:spcPts val="0"/>
              </a:spcBef>
              <a:spcAft>
                <a:spcPts val="0"/>
              </a:spcAft>
              <a:buClr>
                <a:srgbClr val="000000"/>
              </a:buClr>
              <a:buSzPts val="1400"/>
              <a:buAutoNum type="arabicPeriod"/>
            </a:pPr>
            <a:r>
              <a:rPr lang="en" sz="1400">
                <a:solidFill>
                  <a:srgbClr val="000000"/>
                </a:solidFill>
              </a:rPr>
              <a:t>Core Template + Tax Summary</a:t>
            </a:r>
            <a:endParaRPr b="1" sz="1800">
              <a:solidFill>
                <a:srgbClr val="0D5DDF"/>
              </a:solidFill>
            </a:endParaRPr>
          </a:p>
        </p:txBody>
      </p:sp>
      <p:pic>
        <p:nvPicPr>
          <p:cNvPr id="1009" name="Shape 100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010" name="Shape 101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4" name="Shape 1014"/>
        <p:cNvGrpSpPr/>
        <p:nvPr/>
      </p:nvGrpSpPr>
      <p:grpSpPr>
        <a:xfrm>
          <a:off x="0" y="0"/>
          <a:ext cx="0" cy="0"/>
          <a:chOff x="0" y="0"/>
          <a:chExt cx="0" cy="0"/>
        </a:xfrm>
      </p:grpSpPr>
      <p:sp>
        <p:nvSpPr>
          <p:cNvPr id="1015" name="Shape 1015"/>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Thoughts on investments —</a:t>
            </a:r>
            <a:endParaRPr b="1" sz="3600">
              <a:solidFill>
                <a:srgbClr val="0D5DDF"/>
              </a:solidFill>
            </a:endParaRPr>
          </a:p>
          <a:p>
            <a:pPr indent="0" lvl="0" marL="0" rtl="0" algn="ctr">
              <a:spcBef>
                <a:spcPts val="0"/>
              </a:spcBef>
              <a:spcAft>
                <a:spcPts val="0"/>
              </a:spcAft>
              <a:buNone/>
            </a:pPr>
            <a:r>
              <a:rPr lang="en" sz="3600">
                <a:solidFill>
                  <a:srgbClr val="000000"/>
                </a:solidFill>
              </a:rPr>
              <a:t>Customized v. Cookie-Cutter</a:t>
            </a:r>
            <a:endParaRPr sz="3600">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9" name="Shape 1019"/>
        <p:cNvGrpSpPr/>
        <p:nvPr/>
      </p:nvGrpSpPr>
      <p:grpSpPr>
        <a:xfrm>
          <a:off x="0" y="0"/>
          <a:ext cx="0" cy="0"/>
          <a:chOff x="0" y="0"/>
          <a:chExt cx="0" cy="0"/>
        </a:xfrm>
      </p:grpSpPr>
      <p:sp>
        <p:nvSpPr>
          <p:cNvPr id="1020" name="Shape 1020"/>
          <p:cNvSpPr txBox="1"/>
          <p:nvPr>
            <p:ph type="title"/>
          </p:nvPr>
        </p:nvSpPr>
        <p:spPr>
          <a:xfrm>
            <a:off x="400750" y="435950"/>
            <a:ext cx="8320200" cy="420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investments...</a:t>
            </a:r>
            <a:endParaRPr b="1" sz="2400">
              <a:solidFill>
                <a:srgbClr val="0D5DDF"/>
              </a:solidFill>
            </a:endParaRPr>
          </a:p>
          <a:p>
            <a:pPr indent="0" lvl="0" marL="0" rtl="0" algn="just">
              <a:spcBef>
                <a:spcPts val="0"/>
              </a:spcBef>
              <a:spcAft>
                <a:spcPts val="0"/>
              </a:spcAft>
              <a:buNone/>
            </a:pPr>
            <a:r>
              <a:t/>
            </a:r>
            <a:endParaRPr b="1" sz="1800">
              <a:solidFill>
                <a:srgbClr val="0D5DDF"/>
              </a:solidFill>
            </a:endParaRPr>
          </a:p>
          <a:p>
            <a:pPr indent="0" lvl="0" marL="0" rtl="0">
              <a:spcBef>
                <a:spcPts val="0"/>
              </a:spcBef>
              <a:spcAft>
                <a:spcPts val="0"/>
              </a:spcAft>
              <a:buNone/>
            </a:pPr>
            <a:r>
              <a:rPr lang="en" sz="1400">
                <a:solidFill>
                  <a:srgbClr val="000000"/>
                </a:solidFill>
              </a:rPr>
              <a:t>The first point here is that we are </a:t>
            </a:r>
            <a:r>
              <a:rPr b="1" lang="en" sz="1400">
                <a:solidFill>
                  <a:srgbClr val="000000"/>
                </a:solidFill>
                <a:highlight>
                  <a:srgbClr val="FFE599"/>
                </a:highlight>
              </a:rPr>
              <a:t>scaling every facet of the service model</a:t>
            </a:r>
            <a:r>
              <a:rPr lang="en" sz="1400">
                <a:solidFill>
                  <a:srgbClr val="000000"/>
                </a:solidFill>
              </a:rPr>
              <a:t>.</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en" sz="1400">
                <a:solidFill>
                  <a:srgbClr val="000000"/>
                </a:solidFill>
              </a:rPr>
              <a:t>The scaling of investment solutions is the facet most $1M producers are already very familiar with.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What most elite advisors are unfamiliar with or at least not executing however is the differentiating of investment solutions within their book of business (i.e. investments for Platinum v. Gold clients).</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Segmenting the book into only two tiers and differentiating the investment offering is important for two reasons (next page): </a:t>
            </a:r>
            <a:endParaRPr sz="1400">
              <a:solidFill>
                <a:srgbClr val="000000"/>
              </a:solidFill>
            </a:endParaRPr>
          </a:p>
          <a:p>
            <a:pPr indent="0" lvl="0" mar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AutoNum type="arabicPeriod"/>
            </a:pPr>
            <a:r>
              <a:rPr lang="en" sz="1400">
                <a:solidFill>
                  <a:srgbClr val="000000"/>
                </a:solidFill>
              </a:rPr>
              <a:t>Allows us to focus our major time, energy and efforts (most notably of the Senior Producer) to the most profitable clients (the Platinum ones).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AutoNum type="arabicPeriod"/>
            </a:pPr>
            <a:r>
              <a:rPr lang="en" sz="1400">
                <a:solidFill>
                  <a:srgbClr val="000000"/>
                </a:solidFill>
              </a:rPr>
              <a:t>Provides Gold Clients (who always have the ability to “move up”, an incentive to do so. They realize your team can and does offer more to its top tier clients, and they want to join that group.</a:t>
            </a:r>
            <a:endParaRPr sz="1400">
              <a:solidFill>
                <a:srgbClr val="000000"/>
              </a:solidFill>
            </a:endParaRPr>
          </a:p>
        </p:txBody>
      </p:sp>
      <p:pic>
        <p:nvPicPr>
          <p:cNvPr id="1021" name="Shape 1021"/>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022" name="Shape 1022"/>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6" name="Shape 1026"/>
        <p:cNvGrpSpPr/>
        <p:nvPr/>
      </p:nvGrpSpPr>
      <p:grpSpPr>
        <a:xfrm>
          <a:off x="0" y="0"/>
          <a:ext cx="0" cy="0"/>
          <a:chOff x="0" y="0"/>
          <a:chExt cx="0" cy="0"/>
        </a:xfrm>
      </p:grpSpPr>
      <p:sp>
        <p:nvSpPr>
          <p:cNvPr id="1027" name="Shape 1027"/>
          <p:cNvSpPr txBox="1"/>
          <p:nvPr>
            <p:ph type="title"/>
          </p:nvPr>
        </p:nvSpPr>
        <p:spPr>
          <a:xfrm>
            <a:off x="400750" y="435950"/>
            <a:ext cx="8320200" cy="420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More t</a:t>
            </a:r>
            <a:r>
              <a:rPr b="1" lang="en" sz="2400">
                <a:solidFill>
                  <a:srgbClr val="0D5DDF"/>
                </a:solidFill>
              </a:rPr>
              <a:t>houghts on investments...</a:t>
            </a:r>
            <a:endParaRPr b="1" sz="2400">
              <a:solidFill>
                <a:srgbClr val="0D5DDF"/>
              </a:solidFill>
            </a:endParaRPr>
          </a:p>
          <a:p>
            <a:pPr indent="0" lvl="0" marL="0" rtl="0" algn="just">
              <a:spcBef>
                <a:spcPts val="0"/>
              </a:spcBef>
              <a:spcAft>
                <a:spcPts val="0"/>
              </a:spcAft>
              <a:buNone/>
            </a:pPr>
            <a:r>
              <a:t/>
            </a:r>
            <a:endParaRPr b="1" sz="1800">
              <a:solidFill>
                <a:srgbClr val="0D5DDF"/>
              </a:solidFill>
            </a:endParaRPr>
          </a:p>
          <a:p>
            <a:pPr indent="0" lvl="0" marL="0" rtl="0">
              <a:spcBef>
                <a:spcPts val="0"/>
              </a:spcBef>
              <a:spcAft>
                <a:spcPts val="0"/>
              </a:spcAft>
              <a:buNone/>
            </a:pPr>
            <a:r>
              <a:rPr lang="en" sz="1400">
                <a:solidFill>
                  <a:srgbClr val="000000"/>
                </a:solidFill>
              </a:rPr>
              <a:t>Every component of the service model must be broken into tiered segments, for this is how we nurture exclusivity, that “premier” boutique aura, and incentivize consolidation. Again, this is done for all four service model components:  Meeting, Service, Investment and Pricing.</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en" sz="1400">
                <a:solidFill>
                  <a:srgbClr val="000000"/>
                </a:solidFill>
              </a:rPr>
              <a:t>This is what separates next level service models, from what everyone else is already doing. “Service model” has just become a buzzword, and advisors never give thought how to carefully craft their model to actually drive business. The Digital Service Model™ takes care of this for you.</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en" sz="1400">
                <a:solidFill>
                  <a:srgbClr val="000000"/>
                </a:solidFill>
              </a:rPr>
              <a:t>Here are the two tiers, then we will discuss further rationale (next page):</a:t>
            </a:r>
            <a:endParaRPr sz="1400">
              <a:solidFill>
                <a:srgbClr val="000000"/>
              </a:solidFill>
            </a:endParaRPr>
          </a:p>
        </p:txBody>
      </p:sp>
      <p:pic>
        <p:nvPicPr>
          <p:cNvPr id="1028" name="Shape 1028"/>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029" name="Shape 1029"/>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3" name="Shape 1033"/>
        <p:cNvGrpSpPr/>
        <p:nvPr/>
      </p:nvGrpSpPr>
      <p:grpSpPr>
        <a:xfrm>
          <a:off x="0" y="0"/>
          <a:ext cx="0" cy="0"/>
          <a:chOff x="0" y="0"/>
          <a:chExt cx="0" cy="0"/>
        </a:xfrm>
      </p:grpSpPr>
      <p:sp>
        <p:nvSpPr>
          <p:cNvPr id="1034" name="Shape 1034"/>
          <p:cNvSpPr txBox="1"/>
          <p:nvPr>
            <p:ph type="title"/>
          </p:nvPr>
        </p:nvSpPr>
        <p:spPr>
          <a:xfrm>
            <a:off x="0" y="1197950"/>
            <a:ext cx="91440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Two Tiered Investment Offering</a:t>
            </a:r>
            <a:endParaRPr b="1" sz="3000">
              <a:solidFill>
                <a:srgbClr val="000000"/>
              </a:solidFill>
            </a:endParaRPr>
          </a:p>
          <a:p>
            <a:pPr indent="0" lvl="0" marL="0" rtl="0" algn="just">
              <a:spcBef>
                <a:spcPts val="0"/>
              </a:spcBef>
              <a:spcAft>
                <a:spcPts val="0"/>
              </a:spcAft>
              <a:buNone/>
            </a:pPr>
            <a:r>
              <a:t/>
            </a:r>
            <a:endParaRPr b="1" sz="1400">
              <a:solidFill>
                <a:srgbClr val="0D5DDF"/>
              </a:solidFill>
            </a:endParaRPr>
          </a:p>
          <a:p>
            <a:pPr indent="0" lvl="0" marL="0" rtl="0">
              <a:spcBef>
                <a:spcPts val="0"/>
              </a:spcBef>
              <a:spcAft>
                <a:spcPts val="0"/>
              </a:spcAft>
              <a:buNone/>
            </a:pPr>
            <a:r>
              <a:t/>
            </a:r>
            <a:endParaRPr sz="1800">
              <a:solidFill>
                <a:srgbClr val="000000"/>
              </a:solidFill>
            </a:endParaRPr>
          </a:p>
        </p:txBody>
      </p:sp>
      <p:pic>
        <p:nvPicPr>
          <p:cNvPr id="1035" name="Shape 103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036" name="Shape 103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037" name="Shape 1037"/>
          <p:cNvGrpSpPr/>
          <p:nvPr/>
        </p:nvGrpSpPr>
        <p:grpSpPr>
          <a:xfrm>
            <a:off x="2286000" y="2295575"/>
            <a:ext cx="2286000" cy="2847950"/>
            <a:chOff x="0" y="2295575"/>
            <a:chExt cx="2286000" cy="2847950"/>
          </a:xfrm>
        </p:grpSpPr>
        <p:grpSp>
          <p:nvGrpSpPr>
            <p:cNvPr id="1038" name="Shape 1038"/>
            <p:cNvGrpSpPr/>
            <p:nvPr/>
          </p:nvGrpSpPr>
          <p:grpSpPr>
            <a:xfrm>
              <a:off x="0" y="2295575"/>
              <a:ext cx="2286000" cy="2847950"/>
              <a:chOff x="0" y="2295575"/>
              <a:chExt cx="2286000" cy="2847950"/>
            </a:xfrm>
          </p:grpSpPr>
          <p:sp>
            <p:nvSpPr>
              <p:cNvPr id="1039" name="Shape 1039"/>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0" name="Shape 1040"/>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1041" name="Shape 1041"/>
            <p:cNvCxnSpPr/>
            <p:nvPr/>
          </p:nvCxnSpPr>
          <p:spPr>
            <a:xfrm>
              <a:off x="2286000" y="2295575"/>
              <a:ext cx="0" cy="2837400"/>
            </a:xfrm>
            <a:prstGeom prst="straightConnector1">
              <a:avLst/>
            </a:prstGeom>
            <a:noFill/>
            <a:ln cap="flat" cmpd="sng" w="9525">
              <a:solidFill>
                <a:srgbClr val="A1C3FA"/>
              </a:solidFill>
              <a:prstDash val="dot"/>
              <a:round/>
              <a:headEnd len="med" w="med" type="none"/>
              <a:tailEnd len="med" w="med" type="none"/>
            </a:ln>
          </p:spPr>
        </p:cxnSp>
      </p:grpSp>
      <p:grpSp>
        <p:nvGrpSpPr>
          <p:cNvPr id="1042" name="Shape 1042"/>
          <p:cNvGrpSpPr/>
          <p:nvPr/>
        </p:nvGrpSpPr>
        <p:grpSpPr>
          <a:xfrm>
            <a:off x="0" y="2295575"/>
            <a:ext cx="4228148" cy="2847950"/>
            <a:chOff x="0" y="2295575"/>
            <a:chExt cx="4116589" cy="2847950"/>
          </a:xfrm>
        </p:grpSpPr>
        <p:grpSp>
          <p:nvGrpSpPr>
            <p:cNvPr id="1043" name="Shape 1043"/>
            <p:cNvGrpSpPr/>
            <p:nvPr/>
          </p:nvGrpSpPr>
          <p:grpSpPr>
            <a:xfrm>
              <a:off x="0" y="2295575"/>
              <a:ext cx="2286000" cy="2847950"/>
              <a:chOff x="0" y="2295575"/>
              <a:chExt cx="2286000" cy="2847950"/>
            </a:xfrm>
          </p:grpSpPr>
          <p:sp>
            <p:nvSpPr>
              <p:cNvPr id="1044" name="Shape 1044"/>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5" name="Shape 1045"/>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46" name="Shape 1046"/>
            <p:cNvSpPr txBox="1"/>
            <p:nvPr/>
          </p:nvSpPr>
          <p:spPr>
            <a:xfrm>
              <a:off x="216291" y="2441100"/>
              <a:ext cx="33033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0C58D3"/>
                  </a:solidFill>
                  <a:latin typeface="Roboto"/>
                  <a:ea typeface="Roboto"/>
                  <a:cs typeface="Roboto"/>
                  <a:sym typeface="Roboto"/>
                </a:rPr>
                <a:t>Tier 1 — Platinum Clients, $1M Minimum</a:t>
              </a:r>
              <a:endParaRPr sz="1000">
                <a:solidFill>
                  <a:srgbClr val="0C58D3"/>
                </a:solidFill>
                <a:latin typeface="Roboto"/>
                <a:ea typeface="Roboto"/>
                <a:cs typeface="Roboto"/>
                <a:sym typeface="Roboto"/>
              </a:endParaRPr>
            </a:p>
          </p:txBody>
        </p:sp>
        <p:sp>
          <p:nvSpPr>
            <p:cNvPr id="1047" name="Shape 1047"/>
            <p:cNvSpPr txBox="1"/>
            <p:nvPr/>
          </p:nvSpPr>
          <p:spPr>
            <a:xfrm>
              <a:off x="216275" y="2973850"/>
              <a:ext cx="39003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FFFFFF"/>
                  </a:solidFill>
                  <a:latin typeface="Roboto"/>
                  <a:ea typeface="Roboto"/>
                  <a:cs typeface="Roboto"/>
                  <a:sym typeface="Roboto"/>
                </a:rPr>
                <a:t>Custom Portfolio with Private Portfolio Manager</a:t>
              </a:r>
              <a:endParaRPr b="1" sz="1200">
                <a:solidFill>
                  <a:srgbClr val="FFFFFF"/>
                </a:solidFill>
                <a:latin typeface="Roboto"/>
                <a:ea typeface="Roboto"/>
                <a:cs typeface="Roboto"/>
                <a:sym typeface="Roboto"/>
              </a:endParaRPr>
            </a:p>
          </p:txBody>
        </p:sp>
        <p:sp>
          <p:nvSpPr>
            <p:cNvPr id="1048" name="Shape 1048"/>
            <p:cNvSpPr txBox="1"/>
            <p:nvPr/>
          </p:nvSpPr>
          <p:spPr>
            <a:xfrm>
              <a:off x="216289" y="3313275"/>
              <a:ext cx="3900300" cy="1351200"/>
            </a:xfrm>
            <a:prstGeom prst="rect">
              <a:avLst/>
            </a:prstGeom>
            <a:noFill/>
            <a:ln>
              <a:noFill/>
            </a:ln>
          </p:spPr>
          <p:txBody>
            <a:bodyPr anchorCtr="0" anchor="t" bIns="91425" lIns="91425" spcFirstLastPara="1" rIns="91425" wrap="square" tIns="91425">
              <a:noAutofit/>
            </a:bodyPr>
            <a:lstStyle/>
            <a:p>
              <a:pPr indent="-285750" lvl="0" marL="457200" rtl="0">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Platinum clients enjoy access to their own Private Portfolio Manager who reports directly to them and their advisor.</a:t>
              </a:r>
              <a:endParaRPr sz="900">
                <a:solidFill>
                  <a:srgbClr val="FFFFFF"/>
                </a:solidFill>
                <a:latin typeface="Roboto"/>
                <a:ea typeface="Roboto"/>
                <a:cs typeface="Roboto"/>
                <a:sym typeface="Roboto"/>
              </a:endParaRPr>
            </a:p>
            <a:p>
              <a:pPr indent="-285750" lvl="0" marL="457200" rtl="0">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The Senior Producer, Portfolio Manager, and Platinum Client collaborate together and take special care to “tailor a custom portfolio” for the client — in line with the client’s objectives, risk tolerance, investment personality and any social responsibility preferences.</a:t>
              </a:r>
              <a:endParaRPr sz="900">
                <a:solidFill>
                  <a:srgbClr val="FFFFFF"/>
                </a:solidFill>
                <a:latin typeface="Roboto"/>
                <a:ea typeface="Roboto"/>
                <a:cs typeface="Roboto"/>
                <a:sym typeface="Roboto"/>
              </a:endParaRPr>
            </a:p>
            <a:p>
              <a:pPr indent="-285750" lvl="0" marL="457200">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Platinum clients also enjoy access to another universe of investment options including alternative investments, tactical solutions and tactical guidance and implementation. </a:t>
              </a:r>
              <a:endParaRPr sz="900">
                <a:solidFill>
                  <a:srgbClr val="FFFFFF"/>
                </a:solidFill>
                <a:latin typeface="Roboto"/>
                <a:ea typeface="Roboto"/>
                <a:cs typeface="Roboto"/>
                <a:sym typeface="Roboto"/>
              </a:endParaRPr>
            </a:p>
          </p:txBody>
        </p:sp>
      </p:grpSp>
      <p:grpSp>
        <p:nvGrpSpPr>
          <p:cNvPr id="1049" name="Shape 1049"/>
          <p:cNvGrpSpPr/>
          <p:nvPr/>
        </p:nvGrpSpPr>
        <p:grpSpPr>
          <a:xfrm>
            <a:off x="6858000" y="2295575"/>
            <a:ext cx="2286000" cy="2847950"/>
            <a:chOff x="0" y="2295575"/>
            <a:chExt cx="2286000" cy="2847950"/>
          </a:xfrm>
        </p:grpSpPr>
        <p:sp>
          <p:nvSpPr>
            <p:cNvPr id="1050" name="Shape 1050"/>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1" name="Shape 1051"/>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2" name="Shape 1052"/>
          <p:cNvGrpSpPr/>
          <p:nvPr/>
        </p:nvGrpSpPr>
        <p:grpSpPr>
          <a:xfrm>
            <a:off x="4557133" y="2295575"/>
            <a:ext cx="4228068" cy="2847950"/>
            <a:chOff x="0" y="2295575"/>
            <a:chExt cx="4113307" cy="2847950"/>
          </a:xfrm>
        </p:grpSpPr>
        <p:grpSp>
          <p:nvGrpSpPr>
            <p:cNvPr id="1053" name="Shape 1053"/>
            <p:cNvGrpSpPr/>
            <p:nvPr/>
          </p:nvGrpSpPr>
          <p:grpSpPr>
            <a:xfrm>
              <a:off x="0" y="2295575"/>
              <a:ext cx="2286000" cy="2847950"/>
              <a:chOff x="0" y="2295575"/>
              <a:chExt cx="2286000" cy="2847950"/>
            </a:xfrm>
          </p:grpSpPr>
          <p:sp>
            <p:nvSpPr>
              <p:cNvPr id="1054" name="Shape 1054"/>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5" name="Shape 105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56" name="Shape 1056"/>
            <p:cNvSpPr txBox="1"/>
            <p:nvPr/>
          </p:nvSpPr>
          <p:spPr>
            <a:xfrm>
              <a:off x="216289" y="2441100"/>
              <a:ext cx="3069300" cy="260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 sz="1000">
                  <a:solidFill>
                    <a:srgbClr val="5E5E5E"/>
                  </a:solidFill>
                  <a:latin typeface="Roboto"/>
                  <a:ea typeface="Roboto"/>
                  <a:cs typeface="Roboto"/>
                  <a:sym typeface="Roboto"/>
                </a:rPr>
                <a:t>Tier 2 — Gold Clients, $500K Minimum</a:t>
              </a:r>
              <a:endParaRPr sz="1000">
                <a:solidFill>
                  <a:srgbClr val="5E5E5E"/>
                </a:solidFill>
                <a:latin typeface="Roboto"/>
                <a:ea typeface="Roboto"/>
                <a:cs typeface="Roboto"/>
                <a:sym typeface="Roboto"/>
              </a:endParaRPr>
            </a:p>
          </p:txBody>
        </p:sp>
        <p:sp>
          <p:nvSpPr>
            <p:cNvPr id="1057" name="Shape 1057"/>
            <p:cNvSpPr txBox="1"/>
            <p:nvPr/>
          </p:nvSpPr>
          <p:spPr>
            <a:xfrm>
              <a:off x="216299" y="2973850"/>
              <a:ext cx="38970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5E5E5E"/>
                  </a:solidFill>
                  <a:latin typeface="Roboto"/>
                  <a:ea typeface="Roboto"/>
                  <a:cs typeface="Roboto"/>
                  <a:sym typeface="Roboto"/>
                </a:rPr>
                <a:t>Active Guidance, Balanced ETF Portfolio</a:t>
              </a:r>
              <a:endParaRPr b="1" sz="1200">
                <a:solidFill>
                  <a:srgbClr val="5E5E5E"/>
                </a:solidFill>
                <a:latin typeface="Roboto"/>
                <a:ea typeface="Roboto"/>
                <a:cs typeface="Roboto"/>
                <a:sym typeface="Roboto"/>
              </a:endParaRPr>
            </a:p>
          </p:txBody>
        </p:sp>
        <p:sp>
          <p:nvSpPr>
            <p:cNvPr id="1058" name="Shape 1058"/>
            <p:cNvSpPr txBox="1"/>
            <p:nvPr/>
          </p:nvSpPr>
          <p:spPr>
            <a:xfrm>
              <a:off x="216307" y="3322425"/>
              <a:ext cx="3897000" cy="1341900"/>
            </a:xfrm>
            <a:prstGeom prst="rect">
              <a:avLst/>
            </a:prstGeom>
            <a:noFill/>
            <a:ln>
              <a:noFill/>
            </a:ln>
          </p:spPr>
          <p:txBody>
            <a:bodyPr anchorCtr="0" anchor="t" bIns="91425" lIns="91425" spcFirstLastPara="1" rIns="91425" wrap="square" tIns="91425">
              <a:noAutofit/>
            </a:bodyPr>
            <a:lstStyle/>
            <a:p>
              <a:pPr indent="-285750" lvl="0" marL="457200" rtl="0">
                <a:lnSpc>
                  <a:spcPct val="115000"/>
                </a:lnSpc>
                <a:spcBef>
                  <a:spcPts val="0"/>
                </a:spcBef>
                <a:spcAft>
                  <a:spcPts val="0"/>
                </a:spcAft>
                <a:buClr>
                  <a:srgbClr val="5E5E5E"/>
                </a:buClr>
                <a:buSzPts val="900"/>
                <a:buFont typeface="Roboto"/>
                <a:buChar char="➔"/>
              </a:pPr>
              <a:r>
                <a:rPr lang="en" sz="900">
                  <a:solidFill>
                    <a:srgbClr val="5E5E5E"/>
                  </a:solidFill>
                  <a:latin typeface="Roboto"/>
                  <a:ea typeface="Roboto"/>
                  <a:cs typeface="Roboto"/>
                  <a:sym typeface="Roboto"/>
                </a:rPr>
                <a:t>Trading and active guidance executed by the firm (or another third party vendor) on a discretionary basis.</a:t>
              </a:r>
              <a:endParaRPr sz="900">
                <a:solidFill>
                  <a:srgbClr val="5E5E5E"/>
                </a:solidFill>
                <a:latin typeface="Roboto"/>
                <a:ea typeface="Roboto"/>
                <a:cs typeface="Roboto"/>
                <a:sym typeface="Roboto"/>
              </a:endParaRPr>
            </a:p>
            <a:p>
              <a:pPr indent="-285750" lvl="0" marL="457200" rtl="0">
                <a:lnSpc>
                  <a:spcPct val="115000"/>
                </a:lnSpc>
                <a:spcBef>
                  <a:spcPts val="0"/>
                </a:spcBef>
                <a:spcAft>
                  <a:spcPts val="0"/>
                </a:spcAft>
                <a:buClr>
                  <a:srgbClr val="5E5E5E"/>
                </a:buClr>
                <a:buSzPts val="900"/>
                <a:buFont typeface="Roboto"/>
                <a:buChar char="➔"/>
              </a:pPr>
              <a:r>
                <a:rPr lang="en" sz="900">
                  <a:solidFill>
                    <a:srgbClr val="5E5E5E"/>
                  </a:solidFill>
                  <a:latin typeface="Roboto"/>
                  <a:ea typeface="Roboto"/>
                  <a:cs typeface="Roboto"/>
                  <a:sym typeface="Roboto"/>
                </a:rPr>
                <a:t>Focus on reduced internal fees and cost-efficient investment vehicles, thus the use of ETFs.</a:t>
              </a:r>
              <a:endParaRPr sz="900">
                <a:solidFill>
                  <a:srgbClr val="5E5E5E"/>
                </a:solidFill>
                <a:latin typeface="Roboto"/>
                <a:ea typeface="Roboto"/>
                <a:cs typeface="Roboto"/>
                <a:sym typeface="Roboto"/>
              </a:endParaRPr>
            </a:p>
            <a:p>
              <a:pPr indent="-285750" lvl="0" marL="457200">
                <a:lnSpc>
                  <a:spcPct val="115000"/>
                </a:lnSpc>
                <a:spcBef>
                  <a:spcPts val="0"/>
                </a:spcBef>
                <a:spcAft>
                  <a:spcPts val="0"/>
                </a:spcAft>
                <a:buClr>
                  <a:srgbClr val="5E5E5E"/>
                </a:buClr>
                <a:buSzPts val="900"/>
                <a:buFont typeface="Roboto"/>
                <a:buChar char="➔"/>
              </a:pPr>
              <a:r>
                <a:rPr lang="en" sz="900">
                  <a:solidFill>
                    <a:srgbClr val="5E5E5E"/>
                  </a:solidFill>
                  <a:latin typeface="Roboto"/>
                  <a:ea typeface="Roboto"/>
                  <a:cs typeface="Roboto"/>
                  <a:sym typeface="Roboto"/>
                </a:rPr>
                <a:t>ETFs also lend some “headline sizzle” (a more recent investment innovation) and well positioned to leverage sector investing and size/style investing (“a rising tide lifts all boats”).</a:t>
              </a:r>
              <a:endParaRPr sz="900">
                <a:solidFill>
                  <a:srgbClr val="5E5E5E"/>
                </a:solidFill>
                <a:latin typeface="Roboto"/>
                <a:ea typeface="Roboto"/>
                <a:cs typeface="Roboto"/>
                <a:sym typeface="Roboto"/>
              </a:endParaRPr>
            </a:p>
          </p:txBody>
        </p:sp>
      </p:grpSp>
      <p:pic>
        <p:nvPicPr>
          <p:cNvPr id="1059" name="Shape 1059"/>
          <p:cNvPicPr preferRelativeResize="0"/>
          <p:nvPr/>
        </p:nvPicPr>
        <p:blipFill>
          <a:blip r:embed="rId4">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3" name="Shape 1063"/>
        <p:cNvGrpSpPr/>
        <p:nvPr/>
      </p:nvGrpSpPr>
      <p:grpSpPr>
        <a:xfrm>
          <a:off x="0" y="0"/>
          <a:ext cx="0" cy="0"/>
          <a:chOff x="0" y="0"/>
          <a:chExt cx="0" cy="0"/>
        </a:xfrm>
      </p:grpSpPr>
      <p:sp>
        <p:nvSpPr>
          <p:cNvPr id="1064" name="Shape 1064"/>
          <p:cNvSpPr txBox="1"/>
          <p:nvPr>
            <p:ph type="title"/>
          </p:nvPr>
        </p:nvSpPr>
        <p:spPr>
          <a:xfrm>
            <a:off x="400750" y="435950"/>
            <a:ext cx="8320200" cy="420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investments...</a:t>
            </a:r>
            <a:endParaRPr b="1" sz="2400">
              <a:solidFill>
                <a:srgbClr val="0D5DDF"/>
              </a:solidFill>
            </a:endParaRPr>
          </a:p>
          <a:p>
            <a:pPr indent="0" lvl="0" marL="0" rtl="0" algn="just">
              <a:spcBef>
                <a:spcPts val="0"/>
              </a:spcBef>
              <a:spcAft>
                <a:spcPts val="0"/>
              </a:spcAft>
              <a:buNone/>
            </a:pPr>
            <a:r>
              <a:t/>
            </a:r>
            <a:endParaRPr b="1" sz="1800">
              <a:solidFill>
                <a:srgbClr val="0D5DDF"/>
              </a:solidFill>
            </a:endParaRPr>
          </a:p>
          <a:p>
            <a:pPr indent="0" lvl="0" marL="0" rtl="0">
              <a:spcBef>
                <a:spcPts val="0"/>
              </a:spcBef>
              <a:spcAft>
                <a:spcPts val="0"/>
              </a:spcAft>
              <a:buNone/>
            </a:pPr>
            <a:r>
              <a:rPr b="1" lang="en" sz="1400">
                <a:solidFill>
                  <a:srgbClr val="000000"/>
                </a:solidFill>
              </a:rPr>
              <a:t>Integrating with Digital Service Model: </a:t>
            </a:r>
            <a:r>
              <a:rPr lang="en" sz="1400">
                <a:solidFill>
                  <a:srgbClr val="000000"/>
                </a:solidFill>
              </a:rPr>
              <a:t>Further, these investment tiers are later reinforced within the Digital Service Model™.</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en" sz="1400">
                <a:solidFill>
                  <a:srgbClr val="000000"/>
                </a:solidFill>
              </a:rPr>
              <a:t>For Platinum clients, they will interact directly, on a monthly basis, with a SMA Portfolio Manager — strengthening their connection with their Portfolio Manager, and reiterating that whatever is discussed during the Platinum Club either already is being implemented in their portfolio or can be tailored into their portfolio.</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en" sz="1400">
                <a:solidFill>
                  <a:srgbClr val="000000"/>
                </a:solidFill>
              </a:rPr>
              <a:t>For Gold clients, on a quarterly basis, their market update WebEx video webinar will explain and reinforce the active guidance that their ETF Portfolio is receiving. In other words, as firm research changes, and they learn about these updates through the quarterly WebEx update, they have the peace of mind knowing that the changes are already being reflected on a discretionary basis in their portfolios.</a:t>
            </a:r>
            <a:endParaRPr sz="1400">
              <a:solidFill>
                <a:srgbClr val="000000"/>
              </a:solidFill>
            </a:endParaRPr>
          </a:p>
        </p:txBody>
      </p:sp>
      <p:pic>
        <p:nvPicPr>
          <p:cNvPr id="1065" name="Shape 1065"/>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066" name="Shape 1066"/>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Thoughts on service —</a:t>
            </a:r>
            <a:endParaRPr b="1" sz="3600">
              <a:solidFill>
                <a:srgbClr val="0D5DDF"/>
              </a:solidFill>
            </a:endParaRPr>
          </a:p>
          <a:p>
            <a:pPr indent="0" lvl="0" marL="0" rtl="0" algn="ctr">
              <a:spcBef>
                <a:spcPts val="0"/>
              </a:spcBef>
              <a:spcAft>
                <a:spcPts val="0"/>
              </a:spcAft>
              <a:buNone/>
            </a:pPr>
            <a:r>
              <a:rPr lang="en" sz="3600">
                <a:solidFill>
                  <a:srgbClr val="000000"/>
                </a:solidFill>
              </a:rPr>
              <a:t>Monthly (Platinum Club) vs. Quarterly WebEx video webinars</a:t>
            </a:r>
            <a:endParaRPr sz="360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5" name="Shape 1075"/>
        <p:cNvGrpSpPr/>
        <p:nvPr/>
      </p:nvGrpSpPr>
      <p:grpSpPr>
        <a:xfrm>
          <a:off x="0" y="0"/>
          <a:ext cx="0" cy="0"/>
          <a:chOff x="0" y="0"/>
          <a:chExt cx="0" cy="0"/>
        </a:xfrm>
      </p:grpSpPr>
      <p:sp>
        <p:nvSpPr>
          <p:cNvPr id="1076" name="Shape 1076"/>
          <p:cNvSpPr txBox="1"/>
          <p:nvPr>
            <p:ph type="title"/>
          </p:nvPr>
        </p:nvSpPr>
        <p:spPr>
          <a:xfrm>
            <a:off x="400750" y="435950"/>
            <a:ext cx="8320200" cy="420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service...</a:t>
            </a:r>
            <a:endParaRPr b="1" sz="2400">
              <a:solidFill>
                <a:srgbClr val="0D5DDF"/>
              </a:solidFill>
            </a:endParaRPr>
          </a:p>
          <a:p>
            <a:pPr indent="0" lvl="0" marL="0" rtl="0" algn="just">
              <a:spcBef>
                <a:spcPts val="0"/>
              </a:spcBef>
              <a:spcAft>
                <a:spcPts val="0"/>
              </a:spcAft>
              <a:buNone/>
            </a:pPr>
            <a:r>
              <a:t/>
            </a:r>
            <a:endParaRPr b="1" sz="1800">
              <a:solidFill>
                <a:srgbClr val="000000"/>
              </a:solidFill>
            </a:endParaRPr>
          </a:p>
          <a:p>
            <a:pPr indent="0" lvl="0" marL="0" rtl="0" algn="just">
              <a:spcBef>
                <a:spcPts val="0"/>
              </a:spcBef>
              <a:spcAft>
                <a:spcPts val="0"/>
              </a:spcAft>
              <a:buNone/>
            </a:pPr>
            <a:r>
              <a:rPr b="1" lang="en" sz="1400">
                <a:solidFill>
                  <a:srgbClr val="000000"/>
                </a:solidFill>
              </a:rPr>
              <a:t>Future Team CIO: </a:t>
            </a:r>
            <a:r>
              <a:rPr lang="en" sz="1400">
                <a:solidFill>
                  <a:srgbClr val="000000"/>
                </a:solidFill>
              </a:rPr>
              <a:t>WebEx video webinars do not necessarily have to be executed by you (could be an opportunity to involve your team “Chief Investment Officer”).</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This is a potential future strategic expansion of your team: a team member with a specialized role in investments, finance and markets tasked with screening investment themes, ideas and potential third party vendors.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Fiduciary Duty: </a:t>
            </a:r>
            <a:r>
              <a:rPr lang="en" sz="1400">
                <a:solidFill>
                  <a:srgbClr val="000000"/>
                </a:solidFill>
              </a:rPr>
              <a:t>The quarterly WebEx Market Update also reinforces your fiduciary duty to Gold Clients by reiterating the active guidance they benefit from in their portfolios: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highlight>
                  <a:srgbClr val="FFE599"/>
                </a:highlight>
              </a:rPr>
              <a:t>“You have the peace of mind knowing that any recommendations and guidance discussed today are already being implemented in your portfolio for you.”</a:t>
            </a:r>
            <a:endParaRPr b="1" sz="1400">
              <a:solidFill>
                <a:srgbClr val="000000"/>
              </a:solidFill>
              <a:highlight>
                <a:srgbClr val="FFE599"/>
              </a:highlight>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In a later module, we will brainstorm and map out the topics to be covered (month-by-month for the Platinum Club and quarter-by-quarter for your Gold Clients) using the following communication calendar templates...</a:t>
            </a:r>
            <a:endParaRPr sz="1400">
              <a:solidFill>
                <a:srgbClr val="000000"/>
              </a:solidFill>
            </a:endParaRPr>
          </a:p>
          <a:p>
            <a:pPr indent="0" lvl="0" marL="0" rtl="0" algn="just">
              <a:spcBef>
                <a:spcPts val="0"/>
              </a:spcBef>
              <a:spcAft>
                <a:spcPts val="0"/>
              </a:spcAft>
              <a:buNone/>
            </a:pPr>
            <a:r>
              <a:t/>
            </a:r>
            <a:endParaRPr sz="1800">
              <a:solidFill>
                <a:srgbClr val="000000"/>
              </a:solidFill>
            </a:endParaRPr>
          </a:p>
          <a:p>
            <a:pPr indent="0" lvl="0" marL="0" rtl="0" algn="just">
              <a:spcBef>
                <a:spcPts val="0"/>
              </a:spcBef>
              <a:spcAft>
                <a:spcPts val="0"/>
              </a:spcAft>
              <a:buNone/>
            </a:pPr>
            <a:r>
              <a:t/>
            </a:r>
            <a:endParaRPr sz="1800">
              <a:solidFill>
                <a:srgbClr val="000000"/>
              </a:solidFill>
            </a:endParaRPr>
          </a:p>
        </p:txBody>
      </p:sp>
      <p:pic>
        <p:nvPicPr>
          <p:cNvPr id="1077" name="Shape 1077"/>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078" name="Shape 1078"/>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2" name="Shape 1082"/>
        <p:cNvGrpSpPr/>
        <p:nvPr/>
      </p:nvGrpSpPr>
      <p:grpSpPr>
        <a:xfrm>
          <a:off x="0" y="0"/>
          <a:ext cx="0" cy="0"/>
          <a:chOff x="0" y="0"/>
          <a:chExt cx="0" cy="0"/>
        </a:xfrm>
      </p:grpSpPr>
      <p:sp>
        <p:nvSpPr>
          <p:cNvPr id="1083" name="Shape 1083"/>
          <p:cNvSpPr txBox="1"/>
          <p:nvPr>
            <p:ph type="title"/>
          </p:nvPr>
        </p:nvSpPr>
        <p:spPr>
          <a:xfrm>
            <a:off x="405825" y="4100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rgbClr val="000000"/>
                </a:solidFill>
              </a:rPr>
              <a:t>[Template 1] — Platinum WebEx Calendar</a:t>
            </a:r>
            <a:endParaRPr sz="2400">
              <a:solidFill>
                <a:srgbClr val="000000"/>
              </a:solidFill>
            </a:endParaRPr>
          </a:p>
        </p:txBody>
      </p:sp>
      <p:sp>
        <p:nvSpPr>
          <p:cNvPr id="1084" name="Shape 1084"/>
          <p:cNvSpPr/>
          <p:nvPr/>
        </p:nvSpPr>
        <p:spPr>
          <a:xfrm>
            <a:off x="5080167"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5" name="Shape 1085"/>
          <p:cNvSpPr/>
          <p:nvPr/>
        </p:nvSpPr>
        <p:spPr>
          <a:xfrm>
            <a:off x="6872974"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6" name="Shape 1086"/>
          <p:cNvSpPr/>
          <p:nvPr/>
        </p:nvSpPr>
        <p:spPr>
          <a:xfrm>
            <a:off x="1491200"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7" name="Shape 1087"/>
          <p:cNvSpPr/>
          <p:nvPr/>
        </p:nvSpPr>
        <p:spPr>
          <a:xfrm>
            <a:off x="1491200"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088" name="Shape 1088"/>
          <p:cNvSpPr/>
          <p:nvPr/>
        </p:nvSpPr>
        <p:spPr>
          <a:xfrm>
            <a:off x="1491200"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9" name="Shape 1089"/>
          <p:cNvSpPr/>
          <p:nvPr/>
        </p:nvSpPr>
        <p:spPr>
          <a:xfrm>
            <a:off x="1491200"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0" name="Shape 1090"/>
          <p:cNvSpPr/>
          <p:nvPr/>
        </p:nvSpPr>
        <p:spPr>
          <a:xfrm>
            <a:off x="3284841"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1" name="Shape 1091"/>
          <p:cNvSpPr/>
          <p:nvPr/>
        </p:nvSpPr>
        <p:spPr>
          <a:xfrm>
            <a:off x="3284841"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2" name="Shape 1092"/>
          <p:cNvSpPr/>
          <p:nvPr/>
        </p:nvSpPr>
        <p:spPr>
          <a:xfrm>
            <a:off x="3284841"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3" name="Shape 1093"/>
          <p:cNvSpPr/>
          <p:nvPr/>
        </p:nvSpPr>
        <p:spPr>
          <a:xfrm>
            <a:off x="3286191"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4" name="Shape 1094"/>
          <p:cNvSpPr/>
          <p:nvPr/>
        </p:nvSpPr>
        <p:spPr>
          <a:xfrm>
            <a:off x="1493292" y="1280900"/>
            <a:ext cx="17925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Q1</a:t>
            </a:r>
            <a:endParaRPr b="1" sz="800">
              <a:solidFill>
                <a:srgbClr val="FFFFFF"/>
              </a:solidFill>
              <a:latin typeface="Roboto"/>
              <a:ea typeface="Roboto"/>
              <a:cs typeface="Roboto"/>
              <a:sym typeface="Roboto"/>
            </a:endParaRPr>
          </a:p>
        </p:txBody>
      </p:sp>
      <p:sp>
        <p:nvSpPr>
          <p:cNvPr id="1095" name="Shape 1095"/>
          <p:cNvSpPr/>
          <p:nvPr/>
        </p:nvSpPr>
        <p:spPr>
          <a:xfrm>
            <a:off x="1493292" y="1588378"/>
            <a:ext cx="5970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JAN</a:t>
            </a:r>
            <a:endParaRPr sz="600">
              <a:solidFill>
                <a:srgbClr val="FFFFFF"/>
              </a:solidFill>
              <a:latin typeface="Roboto"/>
              <a:ea typeface="Roboto"/>
              <a:cs typeface="Roboto"/>
              <a:sym typeface="Roboto"/>
            </a:endParaRPr>
          </a:p>
        </p:txBody>
      </p:sp>
      <p:sp>
        <p:nvSpPr>
          <p:cNvPr id="1096" name="Shape 1096"/>
          <p:cNvSpPr/>
          <p:nvPr/>
        </p:nvSpPr>
        <p:spPr>
          <a:xfrm>
            <a:off x="2090781" y="1588378"/>
            <a:ext cx="5970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FEB</a:t>
            </a:r>
            <a:endParaRPr sz="600">
              <a:solidFill>
                <a:srgbClr val="FFFFFF"/>
              </a:solidFill>
              <a:latin typeface="Roboto"/>
              <a:ea typeface="Roboto"/>
              <a:cs typeface="Roboto"/>
              <a:sym typeface="Roboto"/>
            </a:endParaRPr>
          </a:p>
        </p:txBody>
      </p:sp>
      <p:sp>
        <p:nvSpPr>
          <p:cNvPr id="1097" name="Shape 1097"/>
          <p:cNvSpPr/>
          <p:nvPr/>
        </p:nvSpPr>
        <p:spPr>
          <a:xfrm>
            <a:off x="2688270" y="1588378"/>
            <a:ext cx="597000" cy="3075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MAR</a:t>
            </a:r>
            <a:endParaRPr sz="600">
              <a:solidFill>
                <a:srgbClr val="FFFFFF"/>
              </a:solidFill>
              <a:latin typeface="Roboto"/>
              <a:ea typeface="Roboto"/>
              <a:cs typeface="Roboto"/>
              <a:sym typeface="Roboto"/>
            </a:endParaRPr>
          </a:p>
        </p:txBody>
      </p:sp>
      <p:sp>
        <p:nvSpPr>
          <p:cNvPr id="1098" name="Shape 1098"/>
          <p:cNvSpPr/>
          <p:nvPr/>
        </p:nvSpPr>
        <p:spPr>
          <a:xfrm>
            <a:off x="3286537" y="1280950"/>
            <a:ext cx="17925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Q2</a:t>
            </a:r>
            <a:endParaRPr b="1" sz="800">
              <a:solidFill>
                <a:srgbClr val="FFFFFF"/>
              </a:solidFill>
              <a:latin typeface="Roboto"/>
              <a:ea typeface="Roboto"/>
              <a:cs typeface="Roboto"/>
              <a:sym typeface="Roboto"/>
            </a:endParaRPr>
          </a:p>
        </p:txBody>
      </p:sp>
      <p:sp>
        <p:nvSpPr>
          <p:cNvPr id="1099" name="Shape 1099"/>
          <p:cNvSpPr/>
          <p:nvPr/>
        </p:nvSpPr>
        <p:spPr>
          <a:xfrm>
            <a:off x="3286537" y="1588428"/>
            <a:ext cx="5970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APR</a:t>
            </a:r>
            <a:endParaRPr sz="600">
              <a:solidFill>
                <a:srgbClr val="FFFFFF"/>
              </a:solidFill>
              <a:latin typeface="Roboto"/>
              <a:ea typeface="Roboto"/>
              <a:cs typeface="Roboto"/>
              <a:sym typeface="Roboto"/>
            </a:endParaRPr>
          </a:p>
        </p:txBody>
      </p:sp>
      <p:sp>
        <p:nvSpPr>
          <p:cNvPr id="1100" name="Shape 1100"/>
          <p:cNvSpPr/>
          <p:nvPr/>
        </p:nvSpPr>
        <p:spPr>
          <a:xfrm>
            <a:off x="3884026" y="1588428"/>
            <a:ext cx="5970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MAY</a:t>
            </a:r>
            <a:endParaRPr sz="600">
              <a:solidFill>
                <a:srgbClr val="FFFFFF"/>
              </a:solidFill>
              <a:latin typeface="Roboto"/>
              <a:ea typeface="Roboto"/>
              <a:cs typeface="Roboto"/>
              <a:sym typeface="Roboto"/>
            </a:endParaRPr>
          </a:p>
        </p:txBody>
      </p:sp>
      <p:sp>
        <p:nvSpPr>
          <p:cNvPr id="1101" name="Shape 1101"/>
          <p:cNvSpPr/>
          <p:nvPr/>
        </p:nvSpPr>
        <p:spPr>
          <a:xfrm>
            <a:off x="4481515" y="1588428"/>
            <a:ext cx="597000" cy="3075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JUN</a:t>
            </a:r>
            <a:endParaRPr sz="600">
              <a:solidFill>
                <a:srgbClr val="FFFFFF"/>
              </a:solidFill>
              <a:latin typeface="Roboto"/>
              <a:ea typeface="Roboto"/>
              <a:cs typeface="Roboto"/>
              <a:sym typeface="Roboto"/>
            </a:endParaRPr>
          </a:p>
        </p:txBody>
      </p:sp>
      <p:sp>
        <p:nvSpPr>
          <p:cNvPr id="1102" name="Shape 1102"/>
          <p:cNvSpPr/>
          <p:nvPr/>
        </p:nvSpPr>
        <p:spPr>
          <a:xfrm>
            <a:off x="5080167"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3" name="Shape 1103"/>
          <p:cNvSpPr/>
          <p:nvPr/>
        </p:nvSpPr>
        <p:spPr>
          <a:xfrm>
            <a:off x="5080167"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4" name="Shape 1104"/>
          <p:cNvSpPr/>
          <p:nvPr/>
        </p:nvSpPr>
        <p:spPr>
          <a:xfrm>
            <a:off x="5080167"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5" name="Shape 1105"/>
          <p:cNvSpPr/>
          <p:nvPr/>
        </p:nvSpPr>
        <p:spPr>
          <a:xfrm>
            <a:off x="5080513" y="1280950"/>
            <a:ext cx="17925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Q3</a:t>
            </a:r>
            <a:endParaRPr b="1" sz="800">
              <a:solidFill>
                <a:srgbClr val="FFFFFF"/>
              </a:solidFill>
              <a:latin typeface="Roboto"/>
              <a:ea typeface="Roboto"/>
              <a:cs typeface="Roboto"/>
              <a:sym typeface="Roboto"/>
            </a:endParaRPr>
          </a:p>
        </p:txBody>
      </p:sp>
      <p:sp>
        <p:nvSpPr>
          <p:cNvPr id="1106" name="Shape 1106"/>
          <p:cNvSpPr/>
          <p:nvPr/>
        </p:nvSpPr>
        <p:spPr>
          <a:xfrm>
            <a:off x="5080513" y="1588428"/>
            <a:ext cx="5970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JLY</a:t>
            </a:r>
            <a:endParaRPr sz="600">
              <a:solidFill>
                <a:srgbClr val="FFFFFF"/>
              </a:solidFill>
              <a:latin typeface="Roboto"/>
              <a:ea typeface="Roboto"/>
              <a:cs typeface="Roboto"/>
              <a:sym typeface="Roboto"/>
            </a:endParaRPr>
          </a:p>
        </p:txBody>
      </p:sp>
      <p:sp>
        <p:nvSpPr>
          <p:cNvPr id="1107" name="Shape 1107"/>
          <p:cNvSpPr/>
          <p:nvPr/>
        </p:nvSpPr>
        <p:spPr>
          <a:xfrm>
            <a:off x="5678002" y="1588428"/>
            <a:ext cx="5970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AUG</a:t>
            </a:r>
            <a:endParaRPr sz="600">
              <a:solidFill>
                <a:srgbClr val="FFFFFF"/>
              </a:solidFill>
              <a:latin typeface="Roboto"/>
              <a:ea typeface="Roboto"/>
              <a:cs typeface="Roboto"/>
              <a:sym typeface="Roboto"/>
            </a:endParaRPr>
          </a:p>
        </p:txBody>
      </p:sp>
      <p:sp>
        <p:nvSpPr>
          <p:cNvPr id="1108" name="Shape 1108"/>
          <p:cNvSpPr/>
          <p:nvPr/>
        </p:nvSpPr>
        <p:spPr>
          <a:xfrm>
            <a:off x="6275491" y="1588428"/>
            <a:ext cx="597000" cy="307500"/>
          </a:xfrm>
          <a:prstGeom prst="rect">
            <a:avLst/>
          </a:prstGeom>
          <a:solidFill>
            <a:srgbClr val="0E65F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SEP</a:t>
            </a:r>
            <a:endParaRPr sz="600">
              <a:solidFill>
                <a:srgbClr val="FFFFFF"/>
              </a:solidFill>
              <a:latin typeface="Roboto"/>
              <a:ea typeface="Roboto"/>
              <a:cs typeface="Roboto"/>
              <a:sym typeface="Roboto"/>
            </a:endParaRPr>
          </a:p>
        </p:txBody>
      </p:sp>
      <p:sp>
        <p:nvSpPr>
          <p:cNvPr id="1109" name="Shape 1109"/>
          <p:cNvSpPr/>
          <p:nvPr/>
        </p:nvSpPr>
        <p:spPr>
          <a:xfrm>
            <a:off x="6873105"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0" name="Shape 1110"/>
          <p:cNvSpPr/>
          <p:nvPr/>
        </p:nvSpPr>
        <p:spPr>
          <a:xfrm>
            <a:off x="6872974"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1" name="Shape 1111"/>
          <p:cNvSpPr/>
          <p:nvPr/>
        </p:nvSpPr>
        <p:spPr>
          <a:xfrm>
            <a:off x="6872974"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2" name="Shape 1112"/>
          <p:cNvSpPr/>
          <p:nvPr/>
        </p:nvSpPr>
        <p:spPr>
          <a:xfrm>
            <a:off x="6873451" y="1280950"/>
            <a:ext cx="17925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Q4</a:t>
            </a:r>
            <a:endParaRPr b="1" sz="800">
              <a:solidFill>
                <a:srgbClr val="FFFFFF"/>
              </a:solidFill>
              <a:latin typeface="Roboto"/>
              <a:ea typeface="Roboto"/>
              <a:cs typeface="Roboto"/>
              <a:sym typeface="Roboto"/>
            </a:endParaRPr>
          </a:p>
        </p:txBody>
      </p:sp>
      <p:sp>
        <p:nvSpPr>
          <p:cNvPr id="1113" name="Shape 1113"/>
          <p:cNvSpPr/>
          <p:nvPr/>
        </p:nvSpPr>
        <p:spPr>
          <a:xfrm>
            <a:off x="6873451" y="1588428"/>
            <a:ext cx="5970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OCT</a:t>
            </a:r>
            <a:endParaRPr sz="600">
              <a:solidFill>
                <a:srgbClr val="FFFFFF"/>
              </a:solidFill>
              <a:latin typeface="Roboto"/>
              <a:ea typeface="Roboto"/>
              <a:cs typeface="Roboto"/>
              <a:sym typeface="Roboto"/>
            </a:endParaRPr>
          </a:p>
        </p:txBody>
      </p:sp>
      <p:sp>
        <p:nvSpPr>
          <p:cNvPr id="1114" name="Shape 1114"/>
          <p:cNvSpPr/>
          <p:nvPr/>
        </p:nvSpPr>
        <p:spPr>
          <a:xfrm>
            <a:off x="7470940" y="1588428"/>
            <a:ext cx="5970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NOV</a:t>
            </a:r>
            <a:endParaRPr sz="600">
              <a:solidFill>
                <a:srgbClr val="FFFFFF"/>
              </a:solidFill>
              <a:latin typeface="Roboto"/>
              <a:ea typeface="Roboto"/>
              <a:cs typeface="Roboto"/>
              <a:sym typeface="Roboto"/>
            </a:endParaRPr>
          </a:p>
        </p:txBody>
      </p:sp>
      <p:sp>
        <p:nvSpPr>
          <p:cNvPr id="1115" name="Shape 1115"/>
          <p:cNvSpPr/>
          <p:nvPr/>
        </p:nvSpPr>
        <p:spPr>
          <a:xfrm>
            <a:off x="8068429" y="1588428"/>
            <a:ext cx="597000" cy="307500"/>
          </a:xfrm>
          <a:prstGeom prst="rect">
            <a:avLst/>
          </a:prstGeom>
          <a:solidFill>
            <a:srgbClr val="307BF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DEC</a:t>
            </a:r>
            <a:endParaRPr sz="600">
              <a:solidFill>
                <a:srgbClr val="FFFFFF"/>
              </a:solidFill>
              <a:latin typeface="Roboto"/>
              <a:ea typeface="Roboto"/>
              <a:cs typeface="Roboto"/>
              <a:sym typeface="Roboto"/>
            </a:endParaRPr>
          </a:p>
        </p:txBody>
      </p:sp>
      <p:sp>
        <p:nvSpPr>
          <p:cNvPr id="1116" name="Shape 1116"/>
          <p:cNvSpPr/>
          <p:nvPr/>
        </p:nvSpPr>
        <p:spPr>
          <a:xfrm flipH="1" rot="5400000">
            <a:off x="4107000" y="1703375"/>
            <a:ext cx="145800" cy="17757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7" name="Shape 1117"/>
          <p:cNvSpPr/>
          <p:nvPr/>
        </p:nvSpPr>
        <p:spPr>
          <a:xfrm flipH="1" rot="5400000">
            <a:off x="3294213" y="2519734"/>
            <a:ext cx="141300" cy="141300"/>
          </a:xfrm>
          <a:prstGeom prst="round2SameRect">
            <a:avLst>
              <a:gd fmla="val 50000" name="adj1"/>
              <a:gd fmla="val 50000" name="adj2"/>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8" name="Shape 1118"/>
          <p:cNvSpPr/>
          <p:nvPr/>
        </p:nvSpPr>
        <p:spPr>
          <a:xfrm flipH="1" rot="5400000">
            <a:off x="2351375" y="1285950"/>
            <a:ext cx="140700" cy="1681200"/>
          </a:xfrm>
          <a:prstGeom prst="round2SameRect">
            <a:avLst>
              <a:gd fmla="val 28571"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9" name="Shape 1119"/>
          <p:cNvSpPr/>
          <p:nvPr/>
        </p:nvSpPr>
        <p:spPr>
          <a:xfrm flipH="1" rot="5400000">
            <a:off x="1768175" y="1792678"/>
            <a:ext cx="141900" cy="668400"/>
          </a:xfrm>
          <a:prstGeom prst="round2SameRect">
            <a:avLst>
              <a:gd fmla="val 50000" name="adj1"/>
              <a:gd fmla="val 50000" name="adj2"/>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Shape 1120"/>
          <p:cNvSpPr/>
          <p:nvPr/>
        </p:nvSpPr>
        <p:spPr>
          <a:xfrm>
            <a:off x="477425" y="1895349"/>
            <a:ext cx="1014600" cy="4629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Theme 1 —</a:t>
            </a: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Markets/Finances</a:t>
            </a:r>
            <a:endParaRPr b="1" sz="800">
              <a:solidFill>
                <a:srgbClr val="FFFFFF"/>
              </a:solidFill>
              <a:latin typeface="Roboto"/>
              <a:ea typeface="Roboto"/>
              <a:cs typeface="Roboto"/>
              <a:sym typeface="Roboto"/>
            </a:endParaRPr>
          </a:p>
        </p:txBody>
      </p:sp>
      <p:sp>
        <p:nvSpPr>
          <p:cNvPr id="1121" name="Shape 1121"/>
          <p:cNvSpPr/>
          <p:nvPr/>
        </p:nvSpPr>
        <p:spPr>
          <a:xfrm>
            <a:off x="477425" y="2357870"/>
            <a:ext cx="1014600" cy="462900"/>
          </a:xfrm>
          <a:prstGeom prst="rect">
            <a:avLst/>
          </a:prstGeom>
          <a:solidFill>
            <a:srgbClr val="0C58D3"/>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Theme 2 —</a:t>
            </a: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Health/Family</a:t>
            </a:r>
            <a:endParaRPr b="1" sz="800">
              <a:solidFill>
                <a:srgbClr val="FFFFFF"/>
              </a:solidFill>
              <a:latin typeface="Roboto"/>
              <a:ea typeface="Roboto"/>
              <a:cs typeface="Roboto"/>
              <a:sym typeface="Roboto"/>
            </a:endParaRPr>
          </a:p>
        </p:txBody>
      </p:sp>
      <p:sp>
        <p:nvSpPr>
          <p:cNvPr id="1122" name="Shape 1122"/>
          <p:cNvSpPr/>
          <p:nvPr/>
        </p:nvSpPr>
        <p:spPr>
          <a:xfrm>
            <a:off x="477425" y="2820221"/>
            <a:ext cx="1014600" cy="462900"/>
          </a:xfrm>
          <a:prstGeom prst="rect">
            <a:avLst/>
          </a:prstGeom>
          <a:solidFill>
            <a:srgbClr val="0D5DD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Theme 3 —</a:t>
            </a: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“Sizzle Topics”</a:t>
            </a:r>
            <a:endParaRPr b="1" sz="800">
              <a:solidFill>
                <a:srgbClr val="FFFFFF"/>
              </a:solidFill>
              <a:latin typeface="Roboto"/>
              <a:ea typeface="Roboto"/>
              <a:cs typeface="Roboto"/>
              <a:sym typeface="Roboto"/>
            </a:endParaRPr>
          </a:p>
        </p:txBody>
      </p:sp>
      <p:sp>
        <p:nvSpPr>
          <p:cNvPr id="1123" name="Shape 1123"/>
          <p:cNvSpPr/>
          <p:nvPr/>
        </p:nvSpPr>
        <p:spPr>
          <a:xfrm>
            <a:off x="477425" y="3282725"/>
            <a:ext cx="1014600" cy="462900"/>
          </a:xfrm>
          <a:prstGeom prst="rect">
            <a:avLst/>
          </a:prstGeom>
          <a:solidFill>
            <a:srgbClr val="0D5DD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Theme 4 —</a:t>
            </a: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Leisure/Giving</a:t>
            </a:r>
            <a:endParaRPr b="1" sz="800">
              <a:solidFill>
                <a:srgbClr val="FFFFFF"/>
              </a:solidFill>
              <a:latin typeface="Roboto"/>
              <a:ea typeface="Roboto"/>
              <a:cs typeface="Roboto"/>
              <a:sym typeface="Roboto"/>
            </a:endParaRPr>
          </a:p>
        </p:txBody>
      </p:sp>
      <p:sp>
        <p:nvSpPr>
          <p:cNvPr id="1124" name="Shape 1124"/>
          <p:cNvSpPr/>
          <p:nvPr/>
        </p:nvSpPr>
        <p:spPr>
          <a:xfrm>
            <a:off x="477425" y="1280900"/>
            <a:ext cx="1014600" cy="615000"/>
          </a:xfrm>
          <a:prstGeom prst="rect">
            <a:avLst/>
          </a:prstGeom>
          <a:solidFill>
            <a:srgbClr val="0944A1"/>
          </a:solidFill>
          <a:ln cap="flat" cmpd="sng" w="9525">
            <a:solidFill>
              <a:srgbClr val="FFFFFF"/>
            </a:solidFill>
            <a:prstDash val="solid"/>
            <a:round/>
            <a:headEnd len="med" w="med" type="none"/>
            <a:tailEnd len="med" w="med" type="none"/>
          </a:ln>
        </p:spPr>
        <p:txBody>
          <a:bodyPr anchorCtr="0" anchor="b"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Topic</a:t>
            </a:r>
            <a:endParaRPr sz="800">
              <a:solidFill>
                <a:srgbClr val="FFFFFF"/>
              </a:solidFill>
              <a:latin typeface="Roboto"/>
              <a:ea typeface="Roboto"/>
              <a:cs typeface="Roboto"/>
              <a:sym typeface="Roboto"/>
            </a:endParaRPr>
          </a:p>
          <a:p>
            <a:pPr indent="0" lvl="0" marL="0" rtl="0">
              <a:spcBef>
                <a:spcPts val="0"/>
              </a:spcBef>
              <a:spcAft>
                <a:spcPts val="0"/>
              </a:spcAft>
              <a:buNone/>
            </a:pPr>
            <a:r>
              <a:t/>
            </a:r>
            <a:endParaRPr sz="800">
              <a:solidFill>
                <a:srgbClr val="FFFFFF"/>
              </a:solidFill>
              <a:latin typeface="Roboto"/>
              <a:ea typeface="Roboto"/>
              <a:cs typeface="Roboto"/>
              <a:sym typeface="Roboto"/>
            </a:endParaRPr>
          </a:p>
        </p:txBody>
      </p:sp>
      <p:sp>
        <p:nvSpPr>
          <p:cNvPr id="1125" name="Shape 1125"/>
          <p:cNvSpPr/>
          <p:nvPr/>
        </p:nvSpPr>
        <p:spPr>
          <a:xfrm flipH="1" rot="5400000">
            <a:off x="5895300" y="2161400"/>
            <a:ext cx="137400" cy="17820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6" name="Shape 1126"/>
          <p:cNvSpPr/>
          <p:nvPr/>
        </p:nvSpPr>
        <p:spPr>
          <a:xfrm flipH="1" rot="5400000">
            <a:off x="5072937" y="2981100"/>
            <a:ext cx="141300" cy="141300"/>
          </a:xfrm>
          <a:prstGeom prst="round2SameRect">
            <a:avLst>
              <a:gd fmla="val 50000" name="adj1"/>
              <a:gd fmla="val 50000" name="adj2"/>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7" name="Shape 1127"/>
          <p:cNvSpPr/>
          <p:nvPr/>
        </p:nvSpPr>
        <p:spPr>
          <a:xfrm flipH="1" rot="5400000">
            <a:off x="7695700" y="2622050"/>
            <a:ext cx="141600" cy="1785000"/>
          </a:xfrm>
          <a:prstGeom prst="round2SameRect">
            <a:avLst>
              <a:gd fmla="val 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8" name="Shape 1128"/>
          <p:cNvSpPr/>
          <p:nvPr/>
        </p:nvSpPr>
        <p:spPr>
          <a:xfrm flipH="1" rot="5400000">
            <a:off x="6874150" y="3443900"/>
            <a:ext cx="141300" cy="141300"/>
          </a:xfrm>
          <a:prstGeom prst="round2SameRect">
            <a:avLst>
              <a:gd fmla="val 50000" name="adj1"/>
              <a:gd fmla="val 50000" name="adj2"/>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29" name="Shape 112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130" name="Shape 113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131" name="Shape 1131"/>
          <p:cNvSpPr txBox="1"/>
          <p:nvPr/>
        </p:nvSpPr>
        <p:spPr>
          <a:xfrm>
            <a:off x="465925" y="4213000"/>
            <a:ext cx="5887800" cy="6078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This template is fully editable.</a:t>
            </a:r>
            <a:endParaRPr sz="1000">
              <a:highlight>
                <a:srgbClr val="FFE599"/>
              </a:highlight>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5" name="Shape 1135"/>
        <p:cNvGrpSpPr/>
        <p:nvPr/>
      </p:nvGrpSpPr>
      <p:grpSpPr>
        <a:xfrm>
          <a:off x="0" y="0"/>
          <a:ext cx="0" cy="0"/>
          <a:chOff x="0" y="0"/>
          <a:chExt cx="0" cy="0"/>
        </a:xfrm>
      </p:grpSpPr>
      <p:pic>
        <p:nvPicPr>
          <p:cNvPr id="1136" name="Shape 113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137" name="Shape 113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138" name="Shape 1138"/>
          <p:cNvGrpSpPr/>
          <p:nvPr/>
        </p:nvGrpSpPr>
        <p:grpSpPr>
          <a:xfrm>
            <a:off x="6616600" y="1126725"/>
            <a:ext cx="2043900" cy="2927725"/>
            <a:chOff x="6616600" y="1431525"/>
            <a:chExt cx="2043900" cy="2927725"/>
          </a:xfrm>
        </p:grpSpPr>
        <p:sp>
          <p:nvSpPr>
            <p:cNvPr id="1139" name="Shape 1139"/>
            <p:cNvSpPr/>
            <p:nvPr/>
          </p:nvSpPr>
          <p:spPr>
            <a:xfrm>
              <a:off x="6616600" y="1431550"/>
              <a:ext cx="2043900" cy="2927700"/>
            </a:xfrm>
            <a:prstGeom prst="rect">
              <a:avLst/>
            </a:prstGeom>
            <a:noFill/>
            <a:ln cap="flat" cmpd="sng" w="9525">
              <a:solidFill>
                <a:srgbClr val="0E65F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0" name="Shape 1140"/>
            <p:cNvSpPr/>
            <p:nvPr/>
          </p:nvSpPr>
          <p:spPr>
            <a:xfrm flipH="1" rot="10800000">
              <a:off x="6616600" y="1431525"/>
              <a:ext cx="2043900" cy="126900"/>
            </a:xfrm>
            <a:prstGeom prst="rect">
              <a:avLst/>
            </a:prstGeom>
            <a:solidFill>
              <a:srgbClr val="0E65F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1" name="Shape 1141"/>
            <p:cNvSpPr txBox="1"/>
            <p:nvPr/>
          </p:nvSpPr>
          <p:spPr>
            <a:xfrm>
              <a:off x="6616600" y="1558425"/>
              <a:ext cx="9459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E65F0"/>
                  </a:solidFill>
                  <a:latin typeface="Roboto"/>
                  <a:ea typeface="Roboto"/>
                  <a:cs typeface="Roboto"/>
                  <a:sym typeface="Roboto"/>
                </a:rPr>
                <a:t>Q4</a:t>
              </a:r>
              <a:endParaRPr b="1" sz="4200">
                <a:solidFill>
                  <a:srgbClr val="0E65F0"/>
                </a:solidFill>
                <a:latin typeface="Roboto"/>
                <a:ea typeface="Roboto"/>
                <a:cs typeface="Roboto"/>
                <a:sym typeface="Roboto"/>
              </a:endParaRPr>
            </a:p>
          </p:txBody>
        </p:sp>
        <p:sp>
          <p:nvSpPr>
            <p:cNvPr id="1142" name="Shape 1142"/>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1143" name="Shape 1143"/>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1144" name="Shape 1144"/>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1145" name="Shape 1145"/>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cxnSp>
          <p:nvCxnSpPr>
            <p:cNvPr id="1146" name="Shape 1146"/>
            <p:cNvCxnSpPr/>
            <p:nvPr/>
          </p:nvCxnSpPr>
          <p:spPr>
            <a:xfrm rot="10800000">
              <a:off x="7130075" y="2506700"/>
              <a:ext cx="0" cy="1848600"/>
            </a:xfrm>
            <a:prstGeom prst="straightConnector1">
              <a:avLst/>
            </a:prstGeom>
            <a:noFill/>
            <a:ln cap="flat" cmpd="sng" w="9525">
              <a:solidFill>
                <a:srgbClr val="0E65F0"/>
              </a:solidFill>
              <a:prstDash val="dot"/>
              <a:round/>
              <a:headEnd len="med" w="med" type="none"/>
              <a:tailEnd len="med" w="med" type="none"/>
            </a:ln>
          </p:spPr>
        </p:cxnSp>
        <p:cxnSp>
          <p:nvCxnSpPr>
            <p:cNvPr id="1147" name="Shape 1147"/>
            <p:cNvCxnSpPr/>
            <p:nvPr/>
          </p:nvCxnSpPr>
          <p:spPr>
            <a:xfrm rot="10800000">
              <a:off x="7640787" y="2506700"/>
              <a:ext cx="0" cy="1848600"/>
            </a:xfrm>
            <a:prstGeom prst="straightConnector1">
              <a:avLst/>
            </a:prstGeom>
            <a:noFill/>
            <a:ln cap="flat" cmpd="sng" w="9525">
              <a:solidFill>
                <a:srgbClr val="0E65F0"/>
              </a:solidFill>
              <a:prstDash val="dot"/>
              <a:round/>
              <a:headEnd len="med" w="med" type="none"/>
              <a:tailEnd len="med" w="med" type="none"/>
            </a:ln>
          </p:spPr>
        </p:cxnSp>
        <p:cxnSp>
          <p:nvCxnSpPr>
            <p:cNvPr id="1148" name="Shape 1148"/>
            <p:cNvCxnSpPr/>
            <p:nvPr/>
          </p:nvCxnSpPr>
          <p:spPr>
            <a:xfrm rot="10800000">
              <a:off x="8151500" y="2506700"/>
              <a:ext cx="0" cy="1848600"/>
            </a:xfrm>
            <a:prstGeom prst="straightConnector1">
              <a:avLst/>
            </a:prstGeom>
            <a:noFill/>
            <a:ln cap="flat" cmpd="sng" w="9525">
              <a:solidFill>
                <a:srgbClr val="0E65F0"/>
              </a:solidFill>
              <a:prstDash val="dot"/>
              <a:round/>
              <a:headEnd len="med" w="med" type="none"/>
              <a:tailEnd len="med" w="med" type="none"/>
            </a:ln>
          </p:spPr>
        </p:cxnSp>
      </p:grpSp>
      <p:grpSp>
        <p:nvGrpSpPr>
          <p:cNvPr id="1149" name="Shape 1149"/>
          <p:cNvGrpSpPr/>
          <p:nvPr/>
        </p:nvGrpSpPr>
        <p:grpSpPr>
          <a:xfrm>
            <a:off x="4572350" y="1126725"/>
            <a:ext cx="2043900" cy="2927725"/>
            <a:chOff x="4572350" y="1431525"/>
            <a:chExt cx="2043900" cy="2927725"/>
          </a:xfrm>
        </p:grpSpPr>
        <p:sp>
          <p:nvSpPr>
            <p:cNvPr id="1150" name="Shape 1150"/>
            <p:cNvSpPr/>
            <p:nvPr/>
          </p:nvSpPr>
          <p:spPr>
            <a:xfrm>
              <a:off x="4572350" y="1431550"/>
              <a:ext cx="2043900" cy="2927700"/>
            </a:xfrm>
            <a:prstGeom prst="rect">
              <a:avLst/>
            </a:prstGeom>
            <a:noFill/>
            <a:ln cap="flat" cmpd="sng" w="9525">
              <a:solidFill>
                <a:srgbClr val="0D5DD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Shape 1151"/>
            <p:cNvSpPr/>
            <p:nvPr/>
          </p:nvSpPr>
          <p:spPr>
            <a:xfrm flipH="1" rot="10800000">
              <a:off x="4572350" y="1431525"/>
              <a:ext cx="2043900" cy="126900"/>
            </a:xfrm>
            <a:prstGeom prst="rect">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2" name="Shape 1152"/>
            <p:cNvSpPr txBox="1"/>
            <p:nvPr/>
          </p:nvSpPr>
          <p:spPr>
            <a:xfrm>
              <a:off x="4572350" y="1558425"/>
              <a:ext cx="9459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D5DDF"/>
                  </a:solidFill>
                  <a:latin typeface="Roboto"/>
                  <a:ea typeface="Roboto"/>
                  <a:cs typeface="Roboto"/>
                  <a:sym typeface="Roboto"/>
                </a:rPr>
                <a:t>Q3</a:t>
              </a:r>
              <a:endParaRPr b="1" sz="4200">
                <a:solidFill>
                  <a:srgbClr val="0D5DDF"/>
                </a:solidFill>
                <a:latin typeface="Roboto"/>
                <a:ea typeface="Roboto"/>
                <a:cs typeface="Roboto"/>
                <a:sym typeface="Roboto"/>
              </a:endParaRPr>
            </a:p>
          </p:txBody>
        </p:sp>
        <p:sp>
          <p:nvSpPr>
            <p:cNvPr id="1153" name="Shape 1153"/>
            <p:cNvSpPr txBox="1"/>
            <p:nvPr/>
          </p:nvSpPr>
          <p:spPr>
            <a:xfrm>
              <a:off x="463789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W1</a:t>
              </a:r>
              <a:endParaRPr sz="700">
                <a:solidFill>
                  <a:srgbClr val="0D5DDF"/>
                </a:solidFill>
                <a:latin typeface="Roboto"/>
                <a:ea typeface="Roboto"/>
                <a:cs typeface="Roboto"/>
                <a:sym typeface="Roboto"/>
              </a:endParaRPr>
            </a:p>
          </p:txBody>
        </p:sp>
        <p:sp>
          <p:nvSpPr>
            <p:cNvPr id="1154" name="Shape 1154"/>
            <p:cNvSpPr txBox="1"/>
            <p:nvPr/>
          </p:nvSpPr>
          <p:spPr>
            <a:xfrm>
              <a:off x="516600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W2</a:t>
              </a:r>
              <a:endParaRPr sz="700">
                <a:solidFill>
                  <a:srgbClr val="0D5DDF"/>
                </a:solidFill>
                <a:latin typeface="Roboto"/>
                <a:ea typeface="Roboto"/>
                <a:cs typeface="Roboto"/>
                <a:sym typeface="Roboto"/>
              </a:endParaRPr>
            </a:p>
          </p:txBody>
        </p:sp>
        <p:sp>
          <p:nvSpPr>
            <p:cNvPr id="1155" name="Shape 1155"/>
            <p:cNvSpPr txBox="1"/>
            <p:nvPr/>
          </p:nvSpPr>
          <p:spPr>
            <a:xfrm>
              <a:off x="566150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W3</a:t>
              </a:r>
              <a:endParaRPr sz="700">
                <a:solidFill>
                  <a:srgbClr val="0D5DDF"/>
                </a:solidFill>
                <a:latin typeface="Roboto"/>
                <a:ea typeface="Roboto"/>
                <a:cs typeface="Roboto"/>
                <a:sym typeface="Roboto"/>
              </a:endParaRPr>
            </a:p>
          </p:txBody>
        </p:sp>
        <p:sp>
          <p:nvSpPr>
            <p:cNvPr id="1156" name="Shape 1156"/>
            <p:cNvSpPr txBox="1"/>
            <p:nvPr/>
          </p:nvSpPr>
          <p:spPr>
            <a:xfrm>
              <a:off x="619850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W4</a:t>
              </a:r>
              <a:endParaRPr sz="700">
                <a:solidFill>
                  <a:srgbClr val="0D5DDF"/>
                </a:solidFill>
                <a:latin typeface="Roboto"/>
                <a:ea typeface="Roboto"/>
                <a:cs typeface="Roboto"/>
                <a:sym typeface="Roboto"/>
              </a:endParaRPr>
            </a:p>
          </p:txBody>
        </p:sp>
        <p:cxnSp>
          <p:nvCxnSpPr>
            <p:cNvPr id="1157" name="Shape 1157"/>
            <p:cNvCxnSpPr/>
            <p:nvPr/>
          </p:nvCxnSpPr>
          <p:spPr>
            <a:xfrm rot="10800000">
              <a:off x="5085825" y="2506700"/>
              <a:ext cx="0" cy="1848600"/>
            </a:xfrm>
            <a:prstGeom prst="straightConnector1">
              <a:avLst/>
            </a:prstGeom>
            <a:noFill/>
            <a:ln cap="flat" cmpd="sng" w="9525">
              <a:solidFill>
                <a:srgbClr val="0D5DDF"/>
              </a:solidFill>
              <a:prstDash val="dot"/>
              <a:round/>
              <a:headEnd len="med" w="med" type="none"/>
              <a:tailEnd len="med" w="med" type="none"/>
            </a:ln>
          </p:spPr>
        </p:cxnSp>
        <p:cxnSp>
          <p:nvCxnSpPr>
            <p:cNvPr id="1158" name="Shape 1158"/>
            <p:cNvCxnSpPr/>
            <p:nvPr/>
          </p:nvCxnSpPr>
          <p:spPr>
            <a:xfrm rot="10800000">
              <a:off x="5596537" y="2506700"/>
              <a:ext cx="0" cy="1848600"/>
            </a:xfrm>
            <a:prstGeom prst="straightConnector1">
              <a:avLst/>
            </a:prstGeom>
            <a:noFill/>
            <a:ln cap="flat" cmpd="sng" w="9525">
              <a:solidFill>
                <a:srgbClr val="0D5DDF"/>
              </a:solidFill>
              <a:prstDash val="dot"/>
              <a:round/>
              <a:headEnd len="med" w="med" type="none"/>
              <a:tailEnd len="med" w="med" type="none"/>
            </a:ln>
          </p:spPr>
        </p:cxnSp>
        <p:cxnSp>
          <p:nvCxnSpPr>
            <p:cNvPr id="1159" name="Shape 1159"/>
            <p:cNvCxnSpPr/>
            <p:nvPr/>
          </p:nvCxnSpPr>
          <p:spPr>
            <a:xfrm rot="10800000">
              <a:off x="6107250" y="2506700"/>
              <a:ext cx="0" cy="1848600"/>
            </a:xfrm>
            <a:prstGeom prst="straightConnector1">
              <a:avLst/>
            </a:prstGeom>
            <a:noFill/>
            <a:ln cap="flat" cmpd="sng" w="9525">
              <a:solidFill>
                <a:srgbClr val="0D5DDF"/>
              </a:solidFill>
              <a:prstDash val="dot"/>
              <a:round/>
              <a:headEnd len="med" w="med" type="none"/>
              <a:tailEnd len="med" w="med" type="none"/>
            </a:ln>
          </p:spPr>
        </p:cxnSp>
      </p:grpSp>
      <p:grpSp>
        <p:nvGrpSpPr>
          <p:cNvPr id="1160" name="Shape 1160"/>
          <p:cNvGrpSpPr/>
          <p:nvPr/>
        </p:nvGrpSpPr>
        <p:grpSpPr>
          <a:xfrm>
            <a:off x="2528100" y="1126725"/>
            <a:ext cx="2043900" cy="2927725"/>
            <a:chOff x="2528100" y="1431525"/>
            <a:chExt cx="2043900" cy="2927725"/>
          </a:xfrm>
        </p:grpSpPr>
        <p:sp>
          <p:nvSpPr>
            <p:cNvPr id="1161" name="Shape 1161"/>
            <p:cNvSpPr/>
            <p:nvPr/>
          </p:nvSpPr>
          <p:spPr>
            <a:xfrm>
              <a:off x="2528100" y="1431550"/>
              <a:ext cx="2043900" cy="2927700"/>
            </a:xfrm>
            <a:prstGeom prst="rect">
              <a:avLst/>
            </a:prstGeom>
            <a:noFill/>
            <a:ln cap="flat" cmpd="sng" w="9525">
              <a:solidFill>
                <a:srgbClr val="0C58D3"/>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2" name="Shape 1162"/>
            <p:cNvSpPr/>
            <p:nvPr/>
          </p:nvSpPr>
          <p:spPr>
            <a:xfrm flipH="1" rot="10800000">
              <a:off x="2528100" y="1431525"/>
              <a:ext cx="2043900" cy="126900"/>
            </a:xfrm>
            <a:prstGeom prst="rect">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3" name="Shape 1163"/>
            <p:cNvSpPr txBox="1"/>
            <p:nvPr/>
          </p:nvSpPr>
          <p:spPr>
            <a:xfrm>
              <a:off x="2528100" y="1558425"/>
              <a:ext cx="10170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58D3"/>
                  </a:solidFill>
                  <a:latin typeface="Roboto"/>
                  <a:ea typeface="Roboto"/>
                  <a:cs typeface="Roboto"/>
                  <a:sym typeface="Roboto"/>
                </a:rPr>
                <a:t>Q2</a:t>
              </a:r>
              <a:endParaRPr b="1" sz="4200">
                <a:solidFill>
                  <a:srgbClr val="0C58D3"/>
                </a:solidFill>
                <a:latin typeface="Roboto"/>
                <a:ea typeface="Roboto"/>
                <a:cs typeface="Roboto"/>
                <a:sym typeface="Roboto"/>
              </a:endParaRPr>
            </a:p>
          </p:txBody>
        </p:sp>
        <p:sp>
          <p:nvSpPr>
            <p:cNvPr id="1164" name="Shape 1164"/>
            <p:cNvSpPr txBox="1"/>
            <p:nvPr/>
          </p:nvSpPr>
          <p:spPr>
            <a:xfrm>
              <a:off x="25936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W1</a:t>
              </a:r>
              <a:endParaRPr sz="700">
                <a:solidFill>
                  <a:srgbClr val="0C58D3"/>
                </a:solidFill>
                <a:latin typeface="Roboto"/>
                <a:ea typeface="Roboto"/>
                <a:cs typeface="Roboto"/>
                <a:sym typeface="Roboto"/>
              </a:endParaRPr>
            </a:p>
          </p:txBody>
        </p:sp>
        <p:sp>
          <p:nvSpPr>
            <p:cNvPr id="1165" name="Shape 1165"/>
            <p:cNvSpPr txBox="1"/>
            <p:nvPr/>
          </p:nvSpPr>
          <p:spPr>
            <a:xfrm>
              <a:off x="31217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W2</a:t>
              </a:r>
              <a:endParaRPr sz="700">
                <a:solidFill>
                  <a:srgbClr val="0C58D3"/>
                </a:solidFill>
                <a:latin typeface="Roboto"/>
                <a:ea typeface="Roboto"/>
                <a:cs typeface="Roboto"/>
                <a:sym typeface="Roboto"/>
              </a:endParaRPr>
            </a:p>
          </p:txBody>
        </p:sp>
        <p:sp>
          <p:nvSpPr>
            <p:cNvPr id="1166" name="Shape 1166"/>
            <p:cNvSpPr txBox="1"/>
            <p:nvPr/>
          </p:nvSpPr>
          <p:spPr>
            <a:xfrm>
              <a:off x="36172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W3</a:t>
              </a:r>
              <a:endParaRPr sz="700">
                <a:solidFill>
                  <a:srgbClr val="0C58D3"/>
                </a:solidFill>
                <a:latin typeface="Roboto"/>
                <a:ea typeface="Roboto"/>
                <a:cs typeface="Roboto"/>
                <a:sym typeface="Roboto"/>
              </a:endParaRPr>
            </a:p>
          </p:txBody>
        </p:sp>
        <p:sp>
          <p:nvSpPr>
            <p:cNvPr id="1167" name="Shape 1167"/>
            <p:cNvSpPr txBox="1"/>
            <p:nvPr/>
          </p:nvSpPr>
          <p:spPr>
            <a:xfrm>
              <a:off x="41542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W4</a:t>
              </a:r>
              <a:endParaRPr sz="700">
                <a:solidFill>
                  <a:srgbClr val="0C58D3"/>
                </a:solidFill>
                <a:latin typeface="Roboto"/>
                <a:ea typeface="Roboto"/>
                <a:cs typeface="Roboto"/>
                <a:sym typeface="Roboto"/>
              </a:endParaRPr>
            </a:p>
          </p:txBody>
        </p:sp>
        <p:cxnSp>
          <p:nvCxnSpPr>
            <p:cNvPr id="1168" name="Shape 1168"/>
            <p:cNvCxnSpPr/>
            <p:nvPr/>
          </p:nvCxnSpPr>
          <p:spPr>
            <a:xfrm rot="10800000">
              <a:off x="3041575" y="2507000"/>
              <a:ext cx="0" cy="1848300"/>
            </a:xfrm>
            <a:prstGeom prst="straightConnector1">
              <a:avLst/>
            </a:prstGeom>
            <a:noFill/>
            <a:ln cap="flat" cmpd="sng" w="9525">
              <a:solidFill>
                <a:srgbClr val="0C58D3"/>
              </a:solidFill>
              <a:prstDash val="dot"/>
              <a:round/>
              <a:headEnd len="med" w="med" type="none"/>
              <a:tailEnd len="med" w="med" type="none"/>
            </a:ln>
          </p:spPr>
        </p:cxnSp>
        <p:cxnSp>
          <p:nvCxnSpPr>
            <p:cNvPr id="1169" name="Shape 1169"/>
            <p:cNvCxnSpPr/>
            <p:nvPr/>
          </p:nvCxnSpPr>
          <p:spPr>
            <a:xfrm rot="10800000">
              <a:off x="3552287" y="2507000"/>
              <a:ext cx="0" cy="1848300"/>
            </a:xfrm>
            <a:prstGeom prst="straightConnector1">
              <a:avLst/>
            </a:prstGeom>
            <a:noFill/>
            <a:ln cap="flat" cmpd="sng" w="9525">
              <a:solidFill>
                <a:srgbClr val="0C58D3"/>
              </a:solidFill>
              <a:prstDash val="dot"/>
              <a:round/>
              <a:headEnd len="med" w="med" type="none"/>
              <a:tailEnd len="med" w="med" type="none"/>
            </a:ln>
          </p:spPr>
        </p:cxnSp>
        <p:cxnSp>
          <p:nvCxnSpPr>
            <p:cNvPr id="1170" name="Shape 1170"/>
            <p:cNvCxnSpPr/>
            <p:nvPr/>
          </p:nvCxnSpPr>
          <p:spPr>
            <a:xfrm rot="10800000">
              <a:off x="4063000" y="2507000"/>
              <a:ext cx="0" cy="1848300"/>
            </a:xfrm>
            <a:prstGeom prst="straightConnector1">
              <a:avLst/>
            </a:prstGeom>
            <a:noFill/>
            <a:ln cap="flat" cmpd="sng" w="9525">
              <a:solidFill>
                <a:srgbClr val="0C58D3"/>
              </a:solidFill>
              <a:prstDash val="dot"/>
              <a:round/>
              <a:headEnd len="med" w="med" type="none"/>
              <a:tailEnd len="med" w="med" type="none"/>
            </a:ln>
          </p:spPr>
        </p:cxnSp>
      </p:grpSp>
      <p:grpSp>
        <p:nvGrpSpPr>
          <p:cNvPr id="1171" name="Shape 1171"/>
          <p:cNvGrpSpPr/>
          <p:nvPr/>
        </p:nvGrpSpPr>
        <p:grpSpPr>
          <a:xfrm>
            <a:off x="484200" y="1126725"/>
            <a:ext cx="2043900" cy="2927725"/>
            <a:chOff x="3975900" y="1431525"/>
            <a:chExt cx="2043900" cy="2927725"/>
          </a:xfrm>
        </p:grpSpPr>
        <p:sp>
          <p:nvSpPr>
            <p:cNvPr id="1172" name="Shape 1172"/>
            <p:cNvSpPr/>
            <p:nvPr/>
          </p:nvSpPr>
          <p:spPr>
            <a:xfrm>
              <a:off x="3975900" y="1431550"/>
              <a:ext cx="2043900" cy="2927700"/>
            </a:xfrm>
            <a:prstGeom prst="rect">
              <a:avLst/>
            </a:prstGeom>
            <a:noFill/>
            <a:ln cap="flat" cmpd="sng" w="9525">
              <a:solidFill>
                <a:srgbClr val="0944A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3" name="Shape 1173"/>
            <p:cNvSpPr/>
            <p:nvPr/>
          </p:nvSpPr>
          <p:spPr>
            <a:xfrm flipH="1" rot="10800000">
              <a:off x="3975900" y="1431525"/>
              <a:ext cx="2043900" cy="126900"/>
            </a:xfrm>
            <a:prstGeom prst="rect">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4" name="Shape 1174"/>
            <p:cNvSpPr txBox="1"/>
            <p:nvPr/>
          </p:nvSpPr>
          <p:spPr>
            <a:xfrm>
              <a:off x="3975900" y="1558425"/>
              <a:ext cx="9504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944A1"/>
                  </a:solidFill>
                  <a:latin typeface="Roboto"/>
                  <a:ea typeface="Roboto"/>
                  <a:cs typeface="Roboto"/>
                  <a:sym typeface="Roboto"/>
                </a:rPr>
                <a:t>Q1</a:t>
              </a:r>
              <a:endParaRPr b="1" sz="4200">
                <a:solidFill>
                  <a:srgbClr val="0944A1"/>
                </a:solidFill>
                <a:latin typeface="Roboto"/>
                <a:ea typeface="Roboto"/>
                <a:cs typeface="Roboto"/>
                <a:sym typeface="Roboto"/>
              </a:endParaRPr>
            </a:p>
          </p:txBody>
        </p:sp>
        <p:sp>
          <p:nvSpPr>
            <p:cNvPr id="1175" name="Shape 1175"/>
            <p:cNvSpPr txBox="1"/>
            <p:nvPr/>
          </p:nvSpPr>
          <p:spPr>
            <a:xfrm>
              <a:off x="409877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W1</a:t>
              </a:r>
              <a:endParaRPr sz="700">
                <a:solidFill>
                  <a:srgbClr val="0944A1"/>
                </a:solidFill>
                <a:latin typeface="Roboto"/>
                <a:ea typeface="Roboto"/>
                <a:cs typeface="Roboto"/>
                <a:sym typeface="Roboto"/>
              </a:endParaRPr>
            </a:p>
          </p:txBody>
        </p:sp>
        <p:sp>
          <p:nvSpPr>
            <p:cNvPr id="1176" name="Shape 1176"/>
            <p:cNvSpPr txBox="1"/>
            <p:nvPr/>
          </p:nvSpPr>
          <p:spPr>
            <a:xfrm>
              <a:off x="459522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W2</a:t>
              </a:r>
              <a:endParaRPr sz="700">
                <a:solidFill>
                  <a:srgbClr val="0944A1"/>
                </a:solidFill>
                <a:latin typeface="Roboto"/>
                <a:ea typeface="Roboto"/>
                <a:cs typeface="Roboto"/>
                <a:sym typeface="Roboto"/>
              </a:endParaRPr>
            </a:p>
          </p:txBody>
        </p:sp>
        <p:sp>
          <p:nvSpPr>
            <p:cNvPr id="1177" name="Shape 1177"/>
            <p:cNvSpPr txBox="1"/>
            <p:nvPr/>
          </p:nvSpPr>
          <p:spPr>
            <a:xfrm>
              <a:off x="5061028"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W3</a:t>
              </a:r>
              <a:endParaRPr sz="700">
                <a:solidFill>
                  <a:srgbClr val="0944A1"/>
                </a:solidFill>
                <a:latin typeface="Roboto"/>
                <a:ea typeface="Roboto"/>
                <a:cs typeface="Roboto"/>
                <a:sym typeface="Roboto"/>
              </a:endParaRPr>
            </a:p>
          </p:txBody>
        </p:sp>
        <p:sp>
          <p:nvSpPr>
            <p:cNvPr id="1178" name="Shape 1178"/>
            <p:cNvSpPr txBox="1"/>
            <p:nvPr/>
          </p:nvSpPr>
          <p:spPr>
            <a:xfrm>
              <a:off x="5565837"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W4</a:t>
              </a:r>
              <a:endParaRPr sz="700">
                <a:solidFill>
                  <a:srgbClr val="0944A1"/>
                </a:solidFill>
                <a:latin typeface="Roboto"/>
                <a:ea typeface="Roboto"/>
                <a:cs typeface="Roboto"/>
                <a:sym typeface="Roboto"/>
              </a:endParaRPr>
            </a:p>
          </p:txBody>
        </p:sp>
        <p:cxnSp>
          <p:nvCxnSpPr>
            <p:cNvPr id="1179" name="Shape 1179"/>
            <p:cNvCxnSpPr/>
            <p:nvPr/>
          </p:nvCxnSpPr>
          <p:spPr>
            <a:xfrm rot="10800000">
              <a:off x="4489375" y="2507000"/>
              <a:ext cx="0" cy="1848300"/>
            </a:xfrm>
            <a:prstGeom prst="straightConnector1">
              <a:avLst/>
            </a:prstGeom>
            <a:noFill/>
            <a:ln cap="flat" cmpd="sng" w="9525">
              <a:solidFill>
                <a:srgbClr val="0944A1"/>
              </a:solidFill>
              <a:prstDash val="dot"/>
              <a:round/>
              <a:headEnd len="med" w="med" type="none"/>
              <a:tailEnd len="med" w="med" type="none"/>
            </a:ln>
          </p:spPr>
        </p:cxnSp>
        <p:cxnSp>
          <p:nvCxnSpPr>
            <p:cNvPr id="1180" name="Shape 1180"/>
            <p:cNvCxnSpPr/>
            <p:nvPr/>
          </p:nvCxnSpPr>
          <p:spPr>
            <a:xfrm rot="10800000">
              <a:off x="5000087" y="2507000"/>
              <a:ext cx="0" cy="1848300"/>
            </a:xfrm>
            <a:prstGeom prst="straightConnector1">
              <a:avLst/>
            </a:prstGeom>
            <a:noFill/>
            <a:ln cap="flat" cmpd="sng" w="9525">
              <a:solidFill>
                <a:srgbClr val="0944A1"/>
              </a:solidFill>
              <a:prstDash val="dot"/>
              <a:round/>
              <a:headEnd len="med" w="med" type="none"/>
              <a:tailEnd len="med" w="med" type="none"/>
            </a:ln>
          </p:spPr>
        </p:cxnSp>
        <p:cxnSp>
          <p:nvCxnSpPr>
            <p:cNvPr id="1181" name="Shape 1181"/>
            <p:cNvCxnSpPr/>
            <p:nvPr/>
          </p:nvCxnSpPr>
          <p:spPr>
            <a:xfrm rot="10800000">
              <a:off x="5510800" y="2507000"/>
              <a:ext cx="0" cy="1848300"/>
            </a:xfrm>
            <a:prstGeom prst="straightConnector1">
              <a:avLst/>
            </a:prstGeom>
            <a:noFill/>
            <a:ln cap="flat" cmpd="sng" w="9525">
              <a:solidFill>
                <a:srgbClr val="0944A1"/>
              </a:solidFill>
              <a:prstDash val="dot"/>
              <a:round/>
              <a:headEnd len="med" w="med" type="none"/>
              <a:tailEnd len="med" w="med" type="none"/>
            </a:ln>
          </p:spPr>
        </p:cxnSp>
      </p:grpSp>
      <p:sp>
        <p:nvSpPr>
          <p:cNvPr id="1182" name="Shape 1182"/>
          <p:cNvSpPr/>
          <p:nvPr/>
        </p:nvSpPr>
        <p:spPr>
          <a:xfrm>
            <a:off x="479725" y="2438300"/>
            <a:ext cx="2043900" cy="207300"/>
          </a:xfrm>
          <a:prstGeom prst="rect">
            <a:avLst/>
          </a:prstGeom>
          <a:solidFill>
            <a:srgbClr val="0944A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Theme 1: Markets &amp; Finances</a:t>
            </a:r>
            <a:endParaRPr sz="700">
              <a:solidFill>
                <a:srgbClr val="FFFFFF"/>
              </a:solidFill>
              <a:latin typeface="Roboto"/>
              <a:ea typeface="Roboto"/>
              <a:cs typeface="Roboto"/>
              <a:sym typeface="Roboto"/>
            </a:endParaRPr>
          </a:p>
        </p:txBody>
      </p:sp>
      <p:sp>
        <p:nvSpPr>
          <p:cNvPr id="1183" name="Shape 1183"/>
          <p:cNvSpPr/>
          <p:nvPr/>
        </p:nvSpPr>
        <p:spPr>
          <a:xfrm>
            <a:off x="2522202" y="2761525"/>
            <a:ext cx="2043900" cy="207300"/>
          </a:xfrm>
          <a:prstGeom prst="rect">
            <a:avLst/>
          </a:prstGeom>
          <a:solidFill>
            <a:srgbClr val="0944A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Theme 2: Health &amp; Family</a:t>
            </a:r>
            <a:endParaRPr sz="700">
              <a:solidFill>
                <a:srgbClr val="FFFFFF"/>
              </a:solidFill>
              <a:latin typeface="Roboto"/>
              <a:ea typeface="Roboto"/>
              <a:cs typeface="Roboto"/>
              <a:sym typeface="Roboto"/>
            </a:endParaRPr>
          </a:p>
        </p:txBody>
      </p:sp>
      <p:sp>
        <p:nvSpPr>
          <p:cNvPr id="1184" name="Shape 1184"/>
          <p:cNvSpPr/>
          <p:nvPr/>
        </p:nvSpPr>
        <p:spPr>
          <a:xfrm>
            <a:off x="6622500" y="3426410"/>
            <a:ext cx="2043900" cy="207300"/>
          </a:xfrm>
          <a:prstGeom prst="rect">
            <a:avLst/>
          </a:prstGeom>
          <a:solidFill>
            <a:srgbClr val="0E65F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Theme 4: Leisure &amp; Giving</a:t>
            </a:r>
            <a:endParaRPr sz="700">
              <a:solidFill>
                <a:srgbClr val="FFFFFF"/>
              </a:solidFill>
              <a:latin typeface="Roboto"/>
              <a:ea typeface="Roboto"/>
              <a:cs typeface="Roboto"/>
              <a:sym typeface="Roboto"/>
            </a:endParaRPr>
          </a:p>
        </p:txBody>
      </p:sp>
      <p:sp>
        <p:nvSpPr>
          <p:cNvPr id="1185" name="Shape 1185"/>
          <p:cNvSpPr/>
          <p:nvPr/>
        </p:nvSpPr>
        <p:spPr>
          <a:xfrm>
            <a:off x="4574422" y="3084750"/>
            <a:ext cx="2043900" cy="207300"/>
          </a:xfrm>
          <a:prstGeom prst="rect">
            <a:avLst/>
          </a:prstGeom>
          <a:solidFill>
            <a:srgbClr val="0C58D3"/>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Theme 3: Sizzle Topics (cryptocurrency, etc.)</a:t>
            </a:r>
            <a:endParaRPr sz="700">
              <a:solidFill>
                <a:srgbClr val="FFFFFF"/>
              </a:solidFill>
              <a:latin typeface="Roboto"/>
              <a:ea typeface="Roboto"/>
              <a:cs typeface="Roboto"/>
              <a:sym typeface="Roboto"/>
            </a:endParaRPr>
          </a:p>
        </p:txBody>
      </p:sp>
      <p:sp>
        <p:nvSpPr>
          <p:cNvPr id="1186" name="Shape 1186"/>
          <p:cNvSpPr/>
          <p:nvPr/>
        </p:nvSpPr>
        <p:spPr>
          <a:xfrm>
            <a:off x="2746004" y="2504439"/>
            <a:ext cx="66300" cy="576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7" name="Shape 1187"/>
          <p:cNvSpPr txBox="1"/>
          <p:nvPr>
            <p:ph type="title"/>
          </p:nvPr>
        </p:nvSpPr>
        <p:spPr>
          <a:xfrm>
            <a:off x="405825" y="4100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rgbClr val="000000"/>
                </a:solidFill>
              </a:rPr>
              <a:t>[Template 2] — Platinum WebEx Calendar</a:t>
            </a:r>
            <a:endParaRPr sz="2400">
              <a:solidFill>
                <a:srgbClr val="000000"/>
              </a:solidFill>
            </a:endParaRPr>
          </a:p>
        </p:txBody>
      </p:sp>
      <p:sp>
        <p:nvSpPr>
          <p:cNvPr id="1188" name="Shape 1188"/>
          <p:cNvSpPr txBox="1"/>
          <p:nvPr/>
        </p:nvSpPr>
        <p:spPr>
          <a:xfrm>
            <a:off x="465925" y="4213000"/>
            <a:ext cx="5887800" cy="6078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This template is fully editable.</a:t>
            </a:r>
            <a:endParaRPr sz="1000">
              <a:highlight>
                <a:srgbClr val="FFE599"/>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4294967295" type="title"/>
          </p:nvPr>
        </p:nvSpPr>
        <p:spPr>
          <a:xfrm>
            <a:off x="246450" y="4538150"/>
            <a:ext cx="58290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Benefits of the Digital Service Model™</a:t>
            </a:r>
            <a:endParaRPr b="1" sz="1800">
              <a:solidFill>
                <a:srgbClr val="000000"/>
              </a:solidFill>
            </a:endParaRPr>
          </a:p>
        </p:txBody>
      </p:sp>
      <p:grpSp>
        <p:nvGrpSpPr>
          <p:cNvPr id="221" name="Shape 221"/>
          <p:cNvGrpSpPr/>
          <p:nvPr/>
        </p:nvGrpSpPr>
        <p:grpSpPr>
          <a:xfrm>
            <a:off x="1293736" y="877050"/>
            <a:ext cx="2726286" cy="2547000"/>
            <a:chOff x="1293736" y="1258050"/>
            <a:chExt cx="2726286" cy="2547000"/>
          </a:xfrm>
        </p:grpSpPr>
        <p:sp>
          <p:nvSpPr>
            <p:cNvPr id="222" name="Shape 222"/>
            <p:cNvSpPr/>
            <p:nvPr/>
          </p:nvSpPr>
          <p:spPr>
            <a:xfrm rot="2700000">
              <a:off x="2286374"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224" name="Shape 224"/>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200">
                  <a:solidFill>
                    <a:srgbClr val="FFFFFF"/>
                  </a:solidFill>
                  <a:latin typeface="Roboto"/>
                  <a:ea typeface="Roboto"/>
                  <a:cs typeface="Roboto"/>
                  <a:sym typeface="Roboto"/>
                </a:rPr>
                <a:t>Team Health &amp; Wellness</a:t>
              </a:r>
              <a:endParaRPr b="1" sz="800">
                <a:solidFill>
                  <a:srgbClr val="FFFFFF"/>
                </a:solidFill>
                <a:latin typeface="Roboto"/>
                <a:ea typeface="Roboto"/>
                <a:cs typeface="Roboto"/>
                <a:sym typeface="Roboto"/>
              </a:endParaRPr>
            </a:p>
          </p:txBody>
        </p:sp>
        <p:sp>
          <p:nvSpPr>
            <p:cNvPr id="225" name="Shape 225"/>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Roboto"/>
                  <a:ea typeface="Roboto"/>
                  <a:cs typeface="Roboto"/>
                  <a:sym typeface="Roboto"/>
                </a:rPr>
                <a:t>Balance...focus...comprehension, control, mastery...proper focus</a:t>
              </a:r>
              <a:endParaRPr b="1" sz="800">
                <a:latin typeface="Roboto"/>
                <a:ea typeface="Roboto"/>
                <a:cs typeface="Roboto"/>
                <a:sym typeface="Roboto"/>
              </a:endParaRPr>
            </a:p>
          </p:txBody>
        </p:sp>
      </p:grpSp>
      <p:grpSp>
        <p:nvGrpSpPr>
          <p:cNvPr id="226" name="Shape 226"/>
          <p:cNvGrpSpPr/>
          <p:nvPr/>
        </p:nvGrpSpPr>
        <p:grpSpPr>
          <a:xfrm>
            <a:off x="3203958" y="877050"/>
            <a:ext cx="2726286" cy="2547000"/>
            <a:chOff x="3203958" y="1258050"/>
            <a:chExt cx="2726286" cy="2547000"/>
          </a:xfrm>
        </p:grpSpPr>
        <p:sp>
          <p:nvSpPr>
            <p:cNvPr id="227" name="Shape 227"/>
            <p:cNvSpPr/>
            <p:nvPr/>
          </p:nvSpPr>
          <p:spPr>
            <a:xfrm rot="2700000">
              <a:off x="4196595"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229" name="Shape 22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200">
                  <a:solidFill>
                    <a:srgbClr val="FFFFFF"/>
                  </a:solidFill>
                  <a:latin typeface="Roboto"/>
                  <a:ea typeface="Roboto"/>
                  <a:cs typeface="Roboto"/>
                  <a:sym typeface="Roboto"/>
                </a:rPr>
                <a:t>Location Independence</a:t>
              </a:r>
              <a:endParaRPr b="1" sz="800">
                <a:solidFill>
                  <a:srgbClr val="FFFFFF"/>
                </a:solidFill>
                <a:latin typeface="Roboto"/>
                <a:ea typeface="Roboto"/>
                <a:cs typeface="Roboto"/>
                <a:sym typeface="Roboto"/>
              </a:endParaRPr>
            </a:p>
          </p:txBody>
        </p:sp>
        <p:sp>
          <p:nvSpPr>
            <p:cNvPr id="230" name="Shape 230"/>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Roboto"/>
                  <a:ea typeface="Roboto"/>
                  <a:cs typeface="Roboto"/>
                  <a:sym typeface="Roboto"/>
                </a:rPr>
                <a:t>Clear, automated processess, efficient team workflow...opens new markets &amp; more flexible work environment</a:t>
              </a:r>
              <a:endParaRPr b="1" sz="800">
                <a:latin typeface="Roboto"/>
                <a:ea typeface="Roboto"/>
                <a:cs typeface="Roboto"/>
                <a:sym typeface="Roboto"/>
              </a:endParaRPr>
            </a:p>
          </p:txBody>
        </p:sp>
      </p:grpSp>
      <p:grpSp>
        <p:nvGrpSpPr>
          <p:cNvPr id="231" name="Shape 231"/>
          <p:cNvGrpSpPr/>
          <p:nvPr/>
        </p:nvGrpSpPr>
        <p:grpSpPr>
          <a:xfrm>
            <a:off x="5123977" y="877050"/>
            <a:ext cx="2726286" cy="2547000"/>
            <a:chOff x="5123977" y="1258050"/>
            <a:chExt cx="2726286" cy="2547000"/>
          </a:xfrm>
        </p:grpSpPr>
        <p:sp>
          <p:nvSpPr>
            <p:cNvPr id="232" name="Shape 232"/>
            <p:cNvSpPr/>
            <p:nvPr/>
          </p:nvSpPr>
          <p:spPr>
            <a:xfrm rot="2700000">
              <a:off x="6116614" y="1011412"/>
              <a:ext cx="561726" cy="3040276"/>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234" name="Shape 234"/>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a:lnSpc>
                  <a:spcPct val="115000"/>
                </a:lnSpc>
                <a:spcBef>
                  <a:spcPts val="0"/>
                </a:spcBef>
                <a:spcAft>
                  <a:spcPts val="0"/>
                </a:spcAft>
                <a:buNone/>
              </a:pPr>
              <a:r>
                <a:rPr b="1" lang="en" sz="1200">
                  <a:solidFill>
                    <a:srgbClr val="FFFFFF"/>
                  </a:solidFill>
                  <a:latin typeface="Roboto"/>
                  <a:ea typeface="Roboto"/>
                  <a:cs typeface="Roboto"/>
                  <a:sym typeface="Roboto"/>
                </a:rPr>
                <a:t>Consistent source of growth</a:t>
              </a:r>
              <a:endParaRPr b="1" sz="800">
                <a:solidFill>
                  <a:srgbClr val="FFFFFF"/>
                </a:solidFill>
                <a:latin typeface="Roboto"/>
                <a:ea typeface="Roboto"/>
                <a:cs typeface="Roboto"/>
                <a:sym typeface="Roboto"/>
              </a:endParaRPr>
            </a:p>
          </p:txBody>
        </p:sp>
        <p:sp>
          <p:nvSpPr>
            <p:cNvPr id="235" name="Shape 235"/>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1600"/>
                </a:spcAft>
                <a:buNone/>
              </a:pPr>
              <a:r>
                <a:rPr lang="en" sz="800">
                  <a:latin typeface="Roboto"/>
                  <a:ea typeface="Roboto"/>
                  <a:cs typeface="Roboto"/>
                  <a:sym typeface="Roboto"/>
                </a:rPr>
                <a:t>Automated...delivery of an experience to drive platinum client referrals &amp; organic AUM growth.</a:t>
              </a:r>
              <a:endParaRPr b="1" sz="800">
                <a:latin typeface="Roboto"/>
                <a:ea typeface="Roboto"/>
                <a:cs typeface="Roboto"/>
                <a:sym typeface="Roboto"/>
              </a:endParaRPr>
            </a:p>
          </p:txBody>
        </p:sp>
      </p:grpSp>
      <p:pic>
        <p:nvPicPr>
          <p:cNvPr id="236" name="Shape 236"/>
          <p:cNvPicPr preferRelativeResize="0"/>
          <p:nvPr/>
        </p:nvPicPr>
        <p:blipFill>
          <a:blip r:embed="rId3">
            <a:alphaModFix amt="5000"/>
          </a:blip>
          <a:stretch>
            <a:fillRect/>
          </a:stretch>
        </p:blipFill>
        <p:spPr>
          <a:xfrm>
            <a:off x="7723900" y="3688625"/>
            <a:ext cx="1420100" cy="14573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92" name="Shape 1192"/>
        <p:cNvGrpSpPr/>
        <p:nvPr/>
      </p:nvGrpSpPr>
      <p:grpSpPr>
        <a:xfrm>
          <a:off x="0" y="0"/>
          <a:ext cx="0" cy="0"/>
          <a:chOff x="0" y="0"/>
          <a:chExt cx="0" cy="0"/>
        </a:xfrm>
      </p:grpSpPr>
      <p:sp>
        <p:nvSpPr>
          <p:cNvPr id="1193" name="Shape 1193"/>
          <p:cNvSpPr txBox="1"/>
          <p:nvPr>
            <p:ph type="title"/>
          </p:nvPr>
        </p:nvSpPr>
        <p:spPr>
          <a:xfrm>
            <a:off x="405825" y="4100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rgbClr val="000000"/>
                </a:solidFill>
              </a:rPr>
              <a:t>[Template 1] — Gold WebEx Calendar</a:t>
            </a:r>
            <a:endParaRPr sz="2400">
              <a:solidFill>
                <a:srgbClr val="000000"/>
              </a:solidFill>
            </a:endParaRPr>
          </a:p>
        </p:txBody>
      </p:sp>
      <p:sp>
        <p:nvSpPr>
          <p:cNvPr id="1194" name="Shape 1194"/>
          <p:cNvSpPr/>
          <p:nvPr/>
        </p:nvSpPr>
        <p:spPr>
          <a:xfrm>
            <a:off x="5080167"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5" name="Shape 1195"/>
          <p:cNvSpPr/>
          <p:nvPr/>
        </p:nvSpPr>
        <p:spPr>
          <a:xfrm>
            <a:off x="6872974"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6" name="Shape 1196"/>
          <p:cNvSpPr/>
          <p:nvPr/>
        </p:nvSpPr>
        <p:spPr>
          <a:xfrm>
            <a:off x="1491200"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7" name="Shape 1197"/>
          <p:cNvSpPr/>
          <p:nvPr/>
        </p:nvSpPr>
        <p:spPr>
          <a:xfrm>
            <a:off x="1491200"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198" name="Shape 1198"/>
          <p:cNvSpPr/>
          <p:nvPr/>
        </p:nvSpPr>
        <p:spPr>
          <a:xfrm>
            <a:off x="1491200"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9" name="Shape 1199"/>
          <p:cNvSpPr/>
          <p:nvPr/>
        </p:nvSpPr>
        <p:spPr>
          <a:xfrm>
            <a:off x="1491200"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0" name="Shape 1200"/>
          <p:cNvSpPr/>
          <p:nvPr/>
        </p:nvSpPr>
        <p:spPr>
          <a:xfrm>
            <a:off x="3284841"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1" name="Shape 1201"/>
          <p:cNvSpPr/>
          <p:nvPr/>
        </p:nvSpPr>
        <p:spPr>
          <a:xfrm>
            <a:off x="3284841"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2" name="Shape 1202"/>
          <p:cNvSpPr/>
          <p:nvPr/>
        </p:nvSpPr>
        <p:spPr>
          <a:xfrm>
            <a:off x="3284841"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3" name="Shape 1203"/>
          <p:cNvSpPr/>
          <p:nvPr/>
        </p:nvSpPr>
        <p:spPr>
          <a:xfrm>
            <a:off x="3286191" y="328272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4" name="Shape 1204"/>
          <p:cNvSpPr/>
          <p:nvPr/>
        </p:nvSpPr>
        <p:spPr>
          <a:xfrm>
            <a:off x="1493442" y="1280950"/>
            <a:ext cx="1792500" cy="307500"/>
          </a:xfrm>
          <a:prstGeom prst="rect">
            <a:avLst/>
          </a:prstGeom>
          <a:solidFill>
            <a:srgbClr val="BF90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Q1</a:t>
            </a:r>
            <a:endParaRPr b="1" sz="800">
              <a:solidFill>
                <a:srgbClr val="FFFFFF"/>
              </a:solidFill>
              <a:latin typeface="Roboto"/>
              <a:ea typeface="Roboto"/>
              <a:cs typeface="Roboto"/>
              <a:sym typeface="Roboto"/>
            </a:endParaRPr>
          </a:p>
        </p:txBody>
      </p:sp>
      <p:sp>
        <p:nvSpPr>
          <p:cNvPr id="1205" name="Shape 1205"/>
          <p:cNvSpPr/>
          <p:nvPr/>
        </p:nvSpPr>
        <p:spPr>
          <a:xfrm>
            <a:off x="1493442" y="1588428"/>
            <a:ext cx="597000" cy="307500"/>
          </a:xfrm>
          <a:prstGeom prst="rect">
            <a:avLst/>
          </a:prstGeom>
          <a:solidFill>
            <a:srgbClr val="BF90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JAN</a:t>
            </a:r>
            <a:endParaRPr sz="600">
              <a:solidFill>
                <a:srgbClr val="FFFFFF"/>
              </a:solidFill>
              <a:latin typeface="Roboto"/>
              <a:ea typeface="Roboto"/>
              <a:cs typeface="Roboto"/>
              <a:sym typeface="Roboto"/>
            </a:endParaRPr>
          </a:p>
        </p:txBody>
      </p:sp>
      <p:sp>
        <p:nvSpPr>
          <p:cNvPr id="1206" name="Shape 1206"/>
          <p:cNvSpPr/>
          <p:nvPr/>
        </p:nvSpPr>
        <p:spPr>
          <a:xfrm>
            <a:off x="2090931" y="1588428"/>
            <a:ext cx="597000" cy="307500"/>
          </a:xfrm>
          <a:prstGeom prst="rect">
            <a:avLst/>
          </a:prstGeom>
          <a:solidFill>
            <a:srgbClr val="BF90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FEB</a:t>
            </a:r>
            <a:endParaRPr sz="600">
              <a:solidFill>
                <a:srgbClr val="FFFFFF"/>
              </a:solidFill>
              <a:latin typeface="Roboto"/>
              <a:ea typeface="Roboto"/>
              <a:cs typeface="Roboto"/>
              <a:sym typeface="Roboto"/>
            </a:endParaRPr>
          </a:p>
        </p:txBody>
      </p:sp>
      <p:sp>
        <p:nvSpPr>
          <p:cNvPr id="1207" name="Shape 1207"/>
          <p:cNvSpPr/>
          <p:nvPr/>
        </p:nvSpPr>
        <p:spPr>
          <a:xfrm>
            <a:off x="2688420" y="1588428"/>
            <a:ext cx="597000" cy="307500"/>
          </a:xfrm>
          <a:prstGeom prst="rect">
            <a:avLst/>
          </a:prstGeom>
          <a:solidFill>
            <a:srgbClr val="BF90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MAR</a:t>
            </a:r>
            <a:endParaRPr sz="600">
              <a:solidFill>
                <a:srgbClr val="FFFFFF"/>
              </a:solidFill>
              <a:latin typeface="Roboto"/>
              <a:ea typeface="Roboto"/>
              <a:cs typeface="Roboto"/>
              <a:sym typeface="Roboto"/>
            </a:endParaRPr>
          </a:p>
        </p:txBody>
      </p:sp>
      <p:sp>
        <p:nvSpPr>
          <p:cNvPr id="1208" name="Shape 1208"/>
          <p:cNvSpPr/>
          <p:nvPr/>
        </p:nvSpPr>
        <p:spPr>
          <a:xfrm>
            <a:off x="3287087" y="1280950"/>
            <a:ext cx="1792500" cy="307500"/>
          </a:xfrm>
          <a:prstGeom prst="rect">
            <a:avLst/>
          </a:prstGeom>
          <a:solidFill>
            <a:srgbClr val="E7AE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Q2</a:t>
            </a:r>
            <a:endParaRPr b="1" sz="800">
              <a:solidFill>
                <a:srgbClr val="FFFFFF"/>
              </a:solidFill>
              <a:latin typeface="Roboto"/>
              <a:ea typeface="Roboto"/>
              <a:cs typeface="Roboto"/>
              <a:sym typeface="Roboto"/>
            </a:endParaRPr>
          </a:p>
        </p:txBody>
      </p:sp>
      <p:sp>
        <p:nvSpPr>
          <p:cNvPr id="1209" name="Shape 1209"/>
          <p:cNvSpPr/>
          <p:nvPr/>
        </p:nvSpPr>
        <p:spPr>
          <a:xfrm>
            <a:off x="3287087" y="1588428"/>
            <a:ext cx="597000" cy="307500"/>
          </a:xfrm>
          <a:prstGeom prst="rect">
            <a:avLst/>
          </a:prstGeom>
          <a:solidFill>
            <a:srgbClr val="E7AE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APR</a:t>
            </a:r>
            <a:endParaRPr sz="600">
              <a:solidFill>
                <a:srgbClr val="FFFFFF"/>
              </a:solidFill>
              <a:latin typeface="Roboto"/>
              <a:ea typeface="Roboto"/>
              <a:cs typeface="Roboto"/>
              <a:sym typeface="Roboto"/>
            </a:endParaRPr>
          </a:p>
        </p:txBody>
      </p:sp>
      <p:sp>
        <p:nvSpPr>
          <p:cNvPr id="1210" name="Shape 1210"/>
          <p:cNvSpPr/>
          <p:nvPr/>
        </p:nvSpPr>
        <p:spPr>
          <a:xfrm>
            <a:off x="3884576" y="1588428"/>
            <a:ext cx="597000" cy="307500"/>
          </a:xfrm>
          <a:prstGeom prst="rect">
            <a:avLst/>
          </a:prstGeom>
          <a:solidFill>
            <a:srgbClr val="E7AE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MAY</a:t>
            </a:r>
            <a:endParaRPr sz="600">
              <a:solidFill>
                <a:srgbClr val="FFFFFF"/>
              </a:solidFill>
              <a:latin typeface="Roboto"/>
              <a:ea typeface="Roboto"/>
              <a:cs typeface="Roboto"/>
              <a:sym typeface="Roboto"/>
            </a:endParaRPr>
          </a:p>
        </p:txBody>
      </p:sp>
      <p:sp>
        <p:nvSpPr>
          <p:cNvPr id="1211" name="Shape 1211"/>
          <p:cNvSpPr/>
          <p:nvPr/>
        </p:nvSpPr>
        <p:spPr>
          <a:xfrm>
            <a:off x="4482065" y="1588428"/>
            <a:ext cx="597000" cy="307500"/>
          </a:xfrm>
          <a:prstGeom prst="rect">
            <a:avLst/>
          </a:prstGeom>
          <a:solidFill>
            <a:srgbClr val="E7AE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JUN</a:t>
            </a:r>
            <a:endParaRPr sz="600">
              <a:solidFill>
                <a:srgbClr val="FFFFFF"/>
              </a:solidFill>
              <a:latin typeface="Roboto"/>
              <a:ea typeface="Roboto"/>
              <a:cs typeface="Roboto"/>
              <a:sym typeface="Roboto"/>
            </a:endParaRPr>
          </a:p>
        </p:txBody>
      </p:sp>
      <p:sp>
        <p:nvSpPr>
          <p:cNvPr id="1212" name="Shape 1212"/>
          <p:cNvSpPr/>
          <p:nvPr/>
        </p:nvSpPr>
        <p:spPr>
          <a:xfrm>
            <a:off x="5080167"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3" name="Shape 1213"/>
          <p:cNvSpPr/>
          <p:nvPr/>
        </p:nvSpPr>
        <p:spPr>
          <a:xfrm>
            <a:off x="5080167"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4" name="Shape 1214"/>
          <p:cNvSpPr/>
          <p:nvPr/>
        </p:nvSpPr>
        <p:spPr>
          <a:xfrm>
            <a:off x="5080167"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Shape 1215"/>
          <p:cNvSpPr/>
          <p:nvPr/>
        </p:nvSpPr>
        <p:spPr>
          <a:xfrm>
            <a:off x="5081063" y="1280950"/>
            <a:ext cx="1792500" cy="307500"/>
          </a:xfrm>
          <a:prstGeom prst="rect">
            <a:avLst/>
          </a:prstGeom>
          <a:solidFill>
            <a:srgbClr val="F1C23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Q3</a:t>
            </a:r>
            <a:endParaRPr b="1" sz="800">
              <a:solidFill>
                <a:srgbClr val="FFFFFF"/>
              </a:solidFill>
              <a:latin typeface="Roboto"/>
              <a:ea typeface="Roboto"/>
              <a:cs typeface="Roboto"/>
              <a:sym typeface="Roboto"/>
            </a:endParaRPr>
          </a:p>
        </p:txBody>
      </p:sp>
      <p:sp>
        <p:nvSpPr>
          <p:cNvPr id="1216" name="Shape 1216"/>
          <p:cNvSpPr/>
          <p:nvPr/>
        </p:nvSpPr>
        <p:spPr>
          <a:xfrm>
            <a:off x="5081063" y="1588428"/>
            <a:ext cx="597000" cy="307500"/>
          </a:xfrm>
          <a:prstGeom prst="rect">
            <a:avLst/>
          </a:prstGeom>
          <a:solidFill>
            <a:srgbClr val="F1C23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JLY</a:t>
            </a:r>
            <a:endParaRPr sz="600">
              <a:solidFill>
                <a:srgbClr val="FFFFFF"/>
              </a:solidFill>
              <a:latin typeface="Roboto"/>
              <a:ea typeface="Roboto"/>
              <a:cs typeface="Roboto"/>
              <a:sym typeface="Roboto"/>
            </a:endParaRPr>
          </a:p>
        </p:txBody>
      </p:sp>
      <p:sp>
        <p:nvSpPr>
          <p:cNvPr id="1217" name="Shape 1217"/>
          <p:cNvSpPr/>
          <p:nvPr/>
        </p:nvSpPr>
        <p:spPr>
          <a:xfrm>
            <a:off x="5678552" y="1588428"/>
            <a:ext cx="597000" cy="307500"/>
          </a:xfrm>
          <a:prstGeom prst="rect">
            <a:avLst/>
          </a:prstGeom>
          <a:solidFill>
            <a:srgbClr val="F1C23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AUG</a:t>
            </a:r>
            <a:endParaRPr sz="600">
              <a:solidFill>
                <a:srgbClr val="FFFFFF"/>
              </a:solidFill>
              <a:latin typeface="Roboto"/>
              <a:ea typeface="Roboto"/>
              <a:cs typeface="Roboto"/>
              <a:sym typeface="Roboto"/>
            </a:endParaRPr>
          </a:p>
        </p:txBody>
      </p:sp>
      <p:sp>
        <p:nvSpPr>
          <p:cNvPr id="1218" name="Shape 1218"/>
          <p:cNvSpPr/>
          <p:nvPr/>
        </p:nvSpPr>
        <p:spPr>
          <a:xfrm>
            <a:off x="6276041" y="1588428"/>
            <a:ext cx="597000" cy="307500"/>
          </a:xfrm>
          <a:prstGeom prst="rect">
            <a:avLst/>
          </a:prstGeom>
          <a:solidFill>
            <a:srgbClr val="F1C23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SEP</a:t>
            </a:r>
            <a:endParaRPr sz="600">
              <a:solidFill>
                <a:srgbClr val="FFFFFF"/>
              </a:solidFill>
              <a:latin typeface="Roboto"/>
              <a:ea typeface="Roboto"/>
              <a:cs typeface="Roboto"/>
              <a:sym typeface="Roboto"/>
            </a:endParaRPr>
          </a:p>
        </p:txBody>
      </p:sp>
      <p:sp>
        <p:nvSpPr>
          <p:cNvPr id="1219" name="Shape 1219"/>
          <p:cNvSpPr/>
          <p:nvPr/>
        </p:nvSpPr>
        <p:spPr>
          <a:xfrm>
            <a:off x="6873105" y="1895342"/>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0" name="Shape 1220"/>
          <p:cNvSpPr/>
          <p:nvPr/>
        </p:nvSpPr>
        <p:spPr>
          <a:xfrm>
            <a:off x="6872974" y="2357865"/>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1" name="Shape 1221"/>
          <p:cNvSpPr/>
          <p:nvPr/>
        </p:nvSpPr>
        <p:spPr>
          <a:xfrm>
            <a:off x="6872974" y="2820219"/>
            <a:ext cx="1792500" cy="462900"/>
          </a:xfrm>
          <a:prstGeom prst="rect">
            <a:avLst/>
          </a:prstGeom>
          <a:solidFill>
            <a:srgbClr val="EDEDED"/>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2" name="Shape 1222"/>
          <p:cNvSpPr/>
          <p:nvPr/>
        </p:nvSpPr>
        <p:spPr>
          <a:xfrm>
            <a:off x="6874001" y="1280950"/>
            <a:ext cx="1792500" cy="307500"/>
          </a:xfrm>
          <a:prstGeom prst="rect">
            <a:avLst/>
          </a:prstGeom>
          <a:solidFill>
            <a:srgbClr val="FFD966"/>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800">
                <a:solidFill>
                  <a:srgbClr val="FFFFFF"/>
                </a:solidFill>
                <a:latin typeface="Roboto"/>
                <a:ea typeface="Roboto"/>
                <a:cs typeface="Roboto"/>
                <a:sym typeface="Roboto"/>
              </a:rPr>
              <a:t>Q4</a:t>
            </a:r>
            <a:endParaRPr b="1" sz="800">
              <a:solidFill>
                <a:srgbClr val="FFFFFF"/>
              </a:solidFill>
              <a:latin typeface="Roboto"/>
              <a:ea typeface="Roboto"/>
              <a:cs typeface="Roboto"/>
              <a:sym typeface="Roboto"/>
            </a:endParaRPr>
          </a:p>
        </p:txBody>
      </p:sp>
      <p:sp>
        <p:nvSpPr>
          <p:cNvPr id="1223" name="Shape 1223"/>
          <p:cNvSpPr/>
          <p:nvPr/>
        </p:nvSpPr>
        <p:spPr>
          <a:xfrm>
            <a:off x="6874001" y="1588428"/>
            <a:ext cx="597000" cy="307500"/>
          </a:xfrm>
          <a:prstGeom prst="rect">
            <a:avLst/>
          </a:prstGeom>
          <a:solidFill>
            <a:srgbClr val="FFD966"/>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OCT</a:t>
            </a:r>
            <a:endParaRPr sz="600">
              <a:solidFill>
                <a:srgbClr val="FFFFFF"/>
              </a:solidFill>
              <a:latin typeface="Roboto"/>
              <a:ea typeface="Roboto"/>
              <a:cs typeface="Roboto"/>
              <a:sym typeface="Roboto"/>
            </a:endParaRPr>
          </a:p>
        </p:txBody>
      </p:sp>
      <p:sp>
        <p:nvSpPr>
          <p:cNvPr id="1224" name="Shape 1224"/>
          <p:cNvSpPr/>
          <p:nvPr/>
        </p:nvSpPr>
        <p:spPr>
          <a:xfrm>
            <a:off x="7471490" y="1588428"/>
            <a:ext cx="597000" cy="307500"/>
          </a:xfrm>
          <a:prstGeom prst="rect">
            <a:avLst/>
          </a:prstGeom>
          <a:solidFill>
            <a:srgbClr val="FFD966"/>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NOV</a:t>
            </a:r>
            <a:endParaRPr sz="600">
              <a:solidFill>
                <a:srgbClr val="FFFFFF"/>
              </a:solidFill>
              <a:latin typeface="Roboto"/>
              <a:ea typeface="Roboto"/>
              <a:cs typeface="Roboto"/>
              <a:sym typeface="Roboto"/>
            </a:endParaRPr>
          </a:p>
        </p:txBody>
      </p:sp>
      <p:sp>
        <p:nvSpPr>
          <p:cNvPr id="1225" name="Shape 1225"/>
          <p:cNvSpPr/>
          <p:nvPr/>
        </p:nvSpPr>
        <p:spPr>
          <a:xfrm>
            <a:off x="8068979" y="1588428"/>
            <a:ext cx="597000" cy="307500"/>
          </a:xfrm>
          <a:prstGeom prst="rect">
            <a:avLst/>
          </a:prstGeom>
          <a:solidFill>
            <a:srgbClr val="FFD966"/>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DEC</a:t>
            </a:r>
            <a:endParaRPr sz="600">
              <a:solidFill>
                <a:srgbClr val="FFFFFF"/>
              </a:solidFill>
              <a:latin typeface="Roboto"/>
              <a:ea typeface="Roboto"/>
              <a:cs typeface="Roboto"/>
              <a:sym typeface="Roboto"/>
            </a:endParaRPr>
          </a:p>
        </p:txBody>
      </p:sp>
      <p:sp>
        <p:nvSpPr>
          <p:cNvPr id="1226" name="Shape 1226"/>
          <p:cNvSpPr/>
          <p:nvPr/>
        </p:nvSpPr>
        <p:spPr>
          <a:xfrm flipH="1" rot="5400000">
            <a:off x="4107000" y="1703375"/>
            <a:ext cx="145800" cy="17757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7" name="Shape 1227"/>
          <p:cNvSpPr/>
          <p:nvPr/>
        </p:nvSpPr>
        <p:spPr>
          <a:xfrm flipH="1" rot="5400000">
            <a:off x="3294213" y="2519734"/>
            <a:ext cx="141300" cy="141300"/>
          </a:xfrm>
          <a:prstGeom prst="round2SameRect">
            <a:avLst>
              <a:gd fmla="val 50000" name="adj1"/>
              <a:gd fmla="val 50000" name="adj2"/>
            </a:avLst>
          </a:prstGeom>
          <a:solidFill>
            <a:srgbClr val="E7AE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8" name="Shape 1228"/>
          <p:cNvSpPr/>
          <p:nvPr/>
        </p:nvSpPr>
        <p:spPr>
          <a:xfrm flipH="1" rot="5400000">
            <a:off x="2404100" y="1317309"/>
            <a:ext cx="140700" cy="16185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9" name="Shape 1229"/>
          <p:cNvSpPr/>
          <p:nvPr/>
        </p:nvSpPr>
        <p:spPr>
          <a:xfrm flipH="1" rot="5400000">
            <a:off x="1625557" y="1943300"/>
            <a:ext cx="141900" cy="367200"/>
          </a:xfrm>
          <a:prstGeom prst="round2SameRect">
            <a:avLst>
              <a:gd fmla="val 50000" name="adj1"/>
              <a:gd fmla="val 50000" name="adj2"/>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0" name="Shape 1230"/>
          <p:cNvSpPr/>
          <p:nvPr/>
        </p:nvSpPr>
        <p:spPr>
          <a:xfrm>
            <a:off x="477425" y="1895349"/>
            <a:ext cx="1014600" cy="462900"/>
          </a:xfrm>
          <a:prstGeom prst="rect">
            <a:avLst/>
          </a:prstGeom>
          <a:solidFill>
            <a:srgbClr val="BF9000"/>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Market Update</a:t>
            </a:r>
            <a:endParaRPr b="1" sz="800">
              <a:solidFill>
                <a:srgbClr val="FFFFFF"/>
              </a:solidFill>
              <a:latin typeface="Roboto"/>
              <a:ea typeface="Roboto"/>
              <a:cs typeface="Roboto"/>
              <a:sym typeface="Roboto"/>
            </a:endParaRPr>
          </a:p>
        </p:txBody>
      </p:sp>
      <p:sp>
        <p:nvSpPr>
          <p:cNvPr id="1231" name="Shape 1231"/>
          <p:cNvSpPr/>
          <p:nvPr/>
        </p:nvSpPr>
        <p:spPr>
          <a:xfrm>
            <a:off x="477425" y="2357870"/>
            <a:ext cx="1014600" cy="462900"/>
          </a:xfrm>
          <a:prstGeom prst="rect">
            <a:avLst/>
          </a:prstGeom>
          <a:solidFill>
            <a:srgbClr val="F1C23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Market Update</a:t>
            </a:r>
            <a:endParaRPr b="1" sz="800">
              <a:solidFill>
                <a:srgbClr val="FFFFFF"/>
              </a:solidFill>
              <a:latin typeface="Roboto"/>
              <a:ea typeface="Roboto"/>
              <a:cs typeface="Roboto"/>
              <a:sym typeface="Roboto"/>
            </a:endParaRPr>
          </a:p>
        </p:txBody>
      </p:sp>
      <p:sp>
        <p:nvSpPr>
          <p:cNvPr id="1232" name="Shape 1232"/>
          <p:cNvSpPr/>
          <p:nvPr/>
        </p:nvSpPr>
        <p:spPr>
          <a:xfrm>
            <a:off x="477425" y="2820221"/>
            <a:ext cx="1014600" cy="462900"/>
          </a:xfrm>
          <a:prstGeom prst="rect">
            <a:avLst/>
          </a:prstGeom>
          <a:solidFill>
            <a:srgbClr val="F1C23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Market Update</a:t>
            </a:r>
            <a:endParaRPr b="1" sz="800">
              <a:solidFill>
                <a:srgbClr val="FFFFFF"/>
              </a:solidFill>
              <a:latin typeface="Roboto"/>
              <a:ea typeface="Roboto"/>
              <a:cs typeface="Roboto"/>
              <a:sym typeface="Roboto"/>
            </a:endParaRPr>
          </a:p>
        </p:txBody>
      </p:sp>
      <p:sp>
        <p:nvSpPr>
          <p:cNvPr id="1233" name="Shape 1233"/>
          <p:cNvSpPr/>
          <p:nvPr/>
        </p:nvSpPr>
        <p:spPr>
          <a:xfrm>
            <a:off x="477425" y="3282725"/>
            <a:ext cx="1014600" cy="462900"/>
          </a:xfrm>
          <a:prstGeom prst="rect">
            <a:avLst/>
          </a:prstGeom>
          <a:solidFill>
            <a:srgbClr val="F1C232"/>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Market Update</a:t>
            </a:r>
            <a:endParaRPr b="1" sz="800">
              <a:solidFill>
                <a:srgbClr val="FFFFFF"/>
              </a:solidFill>
              <a:latin typeface="Roboto"/>
              <a:ea typeface="Roboto"/>
              <a:cs typeface="Roboto"/>
              <a:sym typeface="Roboto"/>
            </a:endParaRPr>
          </a:p>
        </p:txBody>
      </p:sp>
      <p:sp>
        <p:nvSpPr>
          <p:cNvPr id="1234" name="Shape 1234"/>
          <p:cNvSpPr/>
          <p:nvPr/>
        </p:nvSpPr>
        <p:spPr>
          <a:xfrm>
            <a:off x="477425" y="1280950"/>
            <a:ext cx="1014600" cy="615000"/>
          </a:xfrm>
          <a:prstGeom prst="rect">
            <a:avLst/>
          </a:prstGeom>
          <a:solidFill>
            <a:srgbClr val="BF9000"/>
          </a:solidFill>
          <a:ln cap="flat" cmpd="sng" w="9525">
            <a:solidFill>
              <a:srgbClr val="FFFFFF"/>
            </a:solidFill>
            <a:prstDash val="solid"/>
            <a:round/>
            <a:headEnd len="med" w="med" type="none"/>
            <a:tailEnd len="med" w="med" type="none"/>
          </a:ln>
        </p:spPr>
        <p:txBody>
          <a:bodyPr anchorCtr="0" anchor="b" bIns="91425" lIns="91425" spcFirstLastPara="1" rIns="91425" wrap="square" tIns="91425">
            <a:noAutofit/>
          </a:bodyPr>
          <a:lstStyle/>
          <a:p>
            <a:pPr indent="0" lvl="0" marL="0" rtl="0">
              <a:spcBef>
                <a:spcPts val="0"/>
              </a:spcBef>
              <a:spcAft>
                <a:spcPts val="0"/>
              </a:spcAft>
              <a:buNone/>
            </a:pPr>
            <a:r>
              <a:rPr lang="en" sz="800">
                <a:solidFill>
                  <a:srgbClr val="FFFFFF"/>
                </a:solidFill>
                <a:latin typeface="Roboto"/>
                <a:ea typeface="Roboto"/>
                <a:cs typeface="Roboto"/>
                <a:sym typeface="Roboto"/>
              </a:rPr>
              <a:t>Topic</a:t>
            </a:r>
            <a:endParaRPr sz="800">
              <a:solidFill>
                <a:srgbClr val="FFFFFF"/>
              </a:solidFill>
              <a:latin typeface="Roboto"/>
              <a:ea typeface="Roboto"/>
              <a:cs typeface="Roboto"/>
              <a:sym typeface="Roboto"/>
            </a:endParaRPr>
          </a:p>
          <a:p>
            <a:pPr indent="0" lvl="0" marL="0" rtl="0">
              <a:spcBef>
                <a:spcPts val="0"/>
              </a:spcBef>
              <a:spcAft>
                <a:spcPts val="0"/>
              </a:spcAft>
              <a:buNone/>
            </a:pPr>
            <a:r>
              <a:t/>
            </a:r>
            <a:endParaRPr sz="800">
              <a:solidFill>
                <a:srgbClr val="FFFFFF"/>
              </a:solidFill>
              <a:latin typeface="Roboto"/>
              <a:ea typeface="Roboto"/>
              <a:cs typeface="Roboto"/>
              <a:sym typeface="Roboto"/>
            </a:endParaRPr>
          </a:p>
        </p:txBody>
      </p:sp>
      <p:sp>
        <p:nvSpPr>
          <p:cNvPr id="1235" name="Shape 1235"/>
          <p:cNvSpPr/>
          <p:nvPr/>
        </p:nvSpPr>
        <p:spPr>
          <a:xfrm flipH="1" rot="5400000">
            <a:off x="5895300" y="2161400"/>
            <a:ext cx="137400" cy="17820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6" name="Shape 1236"/>
          <p:cNvSpPr/>
          <p:nvPr/>
        </p:nvSpPr>
        <p:spPr>
          <a:xfrm flipH="1" rot="5400000">
            <a:off x="5078512" y="2981100"/>
            <a:ext cx="141300" cy="141300"/>
          </a:xfrm>
          <a:prstGeom prst="round2SameRect">
            <a:avLst>
              <a:gd fmla="val 50000" name="adj1"/>
              <a:gd fmla="val 50000" name="adj2"/>
            </a:avLst>
          </a:prstGeom>
          <a:solidFill>
            <a:srgbClr val="F1C23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7" name="Shape 1237"/>
          <p:cNvSpPr/>
          <p:nvPr/>
        </p:nvSpPr>
        <p:spPr>
          <a:xfrm flipH="1" rot="5400000">
            <a:off x="7692400" y="2618750"/>
            <a:ext cx="141600" cy="1791600"/>
          </a:xfrm>
          <a:prstGeom prst="round2SameRect">
            <a:avLst>
              <a:gd fmla="val 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Shape 1238"/>
          <p:cNvSpPr/>
          <p:nvPr/>
        </p:nvSpPr>
        <p:spPr>
          <a:xfrm flipH="1" rot="5400000">
            <a:off x="6872887" y="3443900"/>
            <a:ext cx="141300" cy="141300"/>
          </a:xfrm>
          <a:prstGeom prst="round2SameRect">
            <a:avLst>
              <a:gd fmla="val 50000" name="adj1"/>
              <a:gd fmla="val 50000" name="adj2"/>
            </a:avLst>
          </a:prstGeom>
          <a:solidFill>
            <a:srgbClr val="F1C23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39" name="Shape 123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240" name="Shape 124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241" name="Shape 1241"/>
          <p:cNvSpPr txBox="1"/>
          <p:nvPr/>
        </p:nvSpPr>
        <p:spPr>
          <a:xfrm>
            <a:off x="465925" y="4213000"/>
            <a:ext cx="5887800" cy="6078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This template is fully editable.</a:t>
            </a:r>
            <a:endParaRPr sz="1000">
              <a:highlight>
                <a:srgbClr val="FFE599"/>
              </a:highlight>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5" name="Shape 1245"/>
        <p:cNvGrpSpPr/>
        <p:nvPr/>
      </p:nvGrpSpPr>
      <p:grpSpPr>
        <a:xfrm>
          <a:off x="0" y="0"/>
          <a:ext cx="0" cy="0"/>
          <a:chOff x="0" y="0"/>
          <a:chExt cx="0" cy="0"/>
        </a:xfrm>
      </p:grpSpPr>
      <p:pic>
        <p:nvPicPr>
          <p:cNvPr id="1246" name="Shape 124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247" name="Shape 124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grpSp>
        <p:nvGrpSpPr>
          <p:cNvPr id="1248" name="Shape 1248"/>
          <p:cNvGrpSpPr/>
          <p:nvPr/>
        </p:nvGrpSpPr>
        <p:grpSpPr>
          <a:xfrm>
            <a:off x="6616600" y="1126725"/>
            <a:ext cx="2043900" cy="2927725"/>
            <a:chOff x="6616600" y="1431525"/>
            <a:chExt cx="2043900" cy="2927725"/>
          </a:xfrm>
        </p:grpSpPr>
        <p:sp>
          <p:nvSpPr>
            <p:cNvPr id="1249" name="Shape 1249"/>
            <p:cNvSpPr/>
            <p:nvPr/>
          </p:nvSpPr>
          <p:spPr>
            <a:xfrm>
              <a:off x="6616600" y="1431550"/>
              <a:ext cx="2043900" cy="2927700"/>
            </a:xfrm>
            <a:prstGeom prst="rect">
              <a:avLst/>
            </a:prstGeom>
            <a:noFill/>
            <a:ln cap="flat" cmpd="sng" w="9525">
              <a:solidFill>
                <a:srgbClr val="FFD966"/>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0" name="Shape 1250"/>
            <p:cNvSpPr/>
            <p:nvPr/>
          </p:nvSpPr>
          <p:spPr>
            <a:xfrm flipH="1" rot="10800000">
              <a:off x="6616600" y="1431525"/>
              <a:ext cx="2043900" cy="126900"/>
            </a:xfrm>
            <a:prstGeom prst="rect">
              <a:avLst/>
            </a:pr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1" name="Shape 1251"/>
            <p:cNvSpPr txBox="1"/>
            <p:nvPr/>
          </p:nvSpPr>
          <p:spPr>
            <a:xfrm>
              <a:off x="6616600" y="1558425"/>
              <a:ext cx="9459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FFD966"/>
                  </a:solidFill>
                  <a:latin typeface="Roboto"/>
                  <a:ea typeface="Roboto"/>
                  <a:cs typeface="Roboto"/>
                  <a:sym typeface="Roboto"/>
                </a:rPr>
                <a:t>Q4</a:t>
              </a:r>
              <a:endParaRPr b="1" sz="4200">
                <a:solidFill>
                  <a:srgbClr val="FFD966"/>
                </a:solidFill>
                <a:latin typeface="Roboto"/>
                <a:ea typeface="Roboto"/>
                <a:cs typeface="Roboto"/>
                <a:sym typeface="Roboto"/>
              </a:endParaRPr>
            </a:p>
          </p:txBody>
        </p:sp>
        <p:sp>
          <p:nvSpPr>
            <p:cNvPr id="1252" name="Shape 1252"/>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W1</a:t>
              </a:r>
              <a:endParaRPr sz="700">
                <a:solidFill>
                  <a:srgbClr val="E7AE00"/>
                </a:solidFill>
                <a:latin typeface="Roboto"/>
                <a:ea typeface="Roboto"/>
                <a:cs typeface="Roboto"/>
                <a:sym typeface="Roboto"/>
              </a:endParaRPr>
            </a:p>
          </p:txBody>
        </p:sp>
        <p:sp>
          <p:nvSpPr>
            <p:cNvPr id="1253" name="Shape 1253"/>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W2</a:t>
              </a:r>
              <a:endParaRPr sz="700">
                <a:solidFill>
                  <a:srgbClr val="E7AE00"/>
                </a:solidFill>
                <a:latin typeface="Roboto"/>
                <a:ea typeface="Roboto"/>
                <a:cs typeface="Roboto"/>
                <a:sym typeface="Roboto"/>
              </a:endParaRPr>
            </a:p>
          </p:txBody>
        </p:sp>
        <p:sp>
          <p:nvSpPr>
            <p:cNvPr id="1254" name="Shape 1254"/>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W3</a:t>
              </a:r>
              <a:endParaRPr sz="700">
                <a:solidFill>
                  <a:srgbClr val="E7AE00"/>
                </a:solidFill>
                <a:latin typeface="Roboto"/>
                <a:ea typeface="Roboto"/>
                <a:cs typeface="Roboto"/>
                <a:sym typeface="Roboto"/>
              </a:endParaRPr>
            </a:p>
          </p:txBody>
        </p:sp>
        <p:sp>
          <p:nvSpPr>
            <p:cNvPr id="1255" name="Shape 1255"/>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W4</a:t>
              </a:r>
              <a:endParaRPr sz="700">
                <a:solidFill>
                  <a:srgbClr val="E7AE00"/>
                </a:solidFill>
                <a:latin typeface="Roboto"/>
                <a:ea typeface="Roboto"/>
                <a:cs typeface="Roboto"/>
                <a:sym typeface="Roboto"/>
              </a:endParaRPr>
            </a:p>
          </p:txBody>
        </p:sp>
        <p:cxnSp>
          <p:nvCxnSpPr>
            <p:cNvPr id="1256" name="Shape 1256"/>
            <p:cNvCxnSpPr/>
            <p:nvPr/>
          </p:nvCxnSpPr>
          <p:spPr>
            <a:xfrm rot="10800000">
              <a:off x="7130075" y="2506700"/>
              <a:ext cx="0" cy="1848600"/>
            </a:xfrm>
            <a:prstGeom prst="straightConnector1">
              <a:avLst/>
            </a:prstGeom>
            <a:noFill/>
            <a:ln cap="flat" cmpd="sng" w="9525">
              <a:solidFill>
                <a:srgbClr val="E7AE00"/>
              </a:solidFill>
              <a:prstDash val="dot"/>
              <a:round/>
              <a:headEnd len="med" w="med" type="none"/>
              <a:tailEnd len="med" w="med" type="none"/>
            </a:ln>
          </p:spPr>
        </p:cxnSp>
        <p:cxnSp>
          <p:nvCxnSpPr>
            <p:cNvPr id="1257" name="Shape 1257"/>
            <p:cNvCxnSpPr/>
            <p:nvPr/>
          </p:nvCxnSpPr>
          <p:spPr>
            <a:xfrm rot="10800000">
              <a:off x="7640787" y="2506700"/>
              <a:ext cx="0" cy="1848600"/>
            </a:xfrm>
            <a:prstGeom prst="straightConnector1">
              <a:avLst/>
            </a:prstGeom>
            <a:noFill/>
            <a:ln cap="flat" cmpd="sng" w="9525">
              <a:solidFill>
                <a:srgbClr val="E7AE00"/>
              </a:solidFill>
              <a:prstDash val="dot"/>
              <a:round/>
              <a:headEnd len="med" w="med" type="none"/>
              <a:tailEnd len="med" w="med" type="none"/>
            </a:ln>
          </p:spPr>
        </p:cxnSp>
        <p:cxnSp>
          <p:nvCxnSpPr>
            <p:cNvPr id="1258" name="Shape 1258"/>
            <p:cNvCxnSpPr/>
            <p:nvPr/>
          </p:nvCxnSpPr>
          <p:spPr>
            <a:xfrm rot="10800000">
              <a:off x="8151500" y="2506700"/>
              <a:ext cx="0" cy="1848600"/>
            </a:xfrm>
            <a:prstGeom prst="straightConnector1">
              <a:avLst/>
            </a:prstGeom>
            <a:noFill/>
            <a:ln cap="flat" cmpd="sng" w="9525">
              <a:solidFill>
                <a:srgbClr val="E7AE00"/>
              </a:solidFill>
              <a:prstDash val="dot"/>
              <a:round/>
              <a:headEnd len="med" w="med" type="none"/>
              <a:tailEnd len="med" w="med" type="none"/>
            </a:ln>
          </p:spPr>
        </p:cxnSp>
      </p:grpSp>
      <p:grpSp>
        <p:nvGrpSpPr>
          <p:cNvPr id="1259" name="Shape 1259"/>
          <p:cNvGrpSpPr/>
          <p:nvPr/>
        </p:nvGrpSpPr>
        <p:grpSpPr>
          <a:xfrm>
            <a:off x="4572350" y="1126725"/>
            <a:ext cx="2043900" cy="2927725"/>
            <a:chOff x="4572350" y="1431525"/>
            <a:chExt cx="2043900" cy="2927725"/>
          </a:xfrm>
        </p:grpSpPr>
        <p:sp>
          <p:nvSpPr>
            <p:cNvPr id="1260" name="Shape 1260"/>
            <p:cNvSpPr/>
            <p:nvPr/>
          </p:nvSpPr>
          <p:spPr>
            <a:xfrm>
              <a:off x="4572350" y="1431550"/>
              <a:ext cx="2043900" cy="2927700"/>
            </a:xfrm>
            <a:prstGeom prst="rect">
              <a:avLst/>
            </a:prstGeom>
            <a:noFill/>
            <a:ln cap="flat" cmpd="sng" w="9525">
              <a:solidFill>
                <a:srgbClr val="F1C23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1" name="Shape 1261"/>
            <p:cNvSpPr/>
            <p:nvPr/>
          </p:nvSpPr>
          <p:spPr>
            <a:xfrm flipH="1" rot="10800000">
              <a:off x="4572350" y="1431525"/>
              <a:ext cx="2043900" cy="126900"/>
            </a:xfrm>
            <a:prstGeom prst="rect">
              <a:avLst/>
            </a:prstGeom>
            <a:solidFill>
              <a:srgbClr val="F1C23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2" name="Shape 1262"/>
            <p:cNvSpPr txBox="1"/>
            <p:nvPr/>
          </p:nvSpPr>
          <p:spPr>
            <a:xfrm>
              <a:off x="4572350" y="1558425"/>
              <a:ext cx="9459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F1C232"/>
                  </a:solidFill>
                  <a:latin typeface="Roboto"/>
                  <a:ea typeface="Roboto"/>
                  <a:cs typeface="Roboto"/>
                  <a:sym typeface="Roboto"/>
                </a:rPr>
                <a:t>Q3</a:t>
              </a:r>
              <a:endParaRPr b="1" sz="4200">
                <a:solidFill>
                  <a:srgbClr val="F1C232"/>
                </a:solidFill>
                <a:latin typeface="Roboto"/>
                <a:ea typeface="Roboto"/>
                <a:cs typeface="Roboto"/>
                <a:sym typeface="Roboto"/>
              </a:endParaRPr>
            </a:p>
          </p:txBody>
        </p:sp>
        <p:sp>
          <p:nvSpPr>
            <p:cNvPr id="1263" name="Shape 1263"/>
            <p:cNvSpPr txBox="1"/>
            <p:nvPr/>
          </p:nvSpPr>
          <p:spPr>
            <a:xfrm>
              <a:off x="463789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W1</a:t>
              </a:r>
              <a:endParaRPr sz="700">
                <a:solidFill>
                  <a:srgbClr val="E7AE00"/>
                </a:solidFill>
                <a:latin typeface="Roboto"/>
                <a:ea typeface="Roboto"/>
                <a:cs typeface="Roboto"/>
                <a:sym typeface="Roboto"/>
              </a:endParaRPr>
            </a:p>
          </p:txBody>
        </p:sp>
        <p:sp>
          <p:nvSpPr>
            <p:cNvPr id="1264" name="Shape 1264"/>
            <p:cNvSpPr txBox="1"/>
            <p:nvPr/>
          </p:nvSpPr>
          <p:spPr>
            <a:xfrm>
              <a:off x="516600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W2</a:t>
              </a:r>
              <a:endParaRPr sz="700">
                <a:solidFill>
                  <a:srgbClr val="E7AE00"/>
                </a:solidFill>
                <a:latin typeface="Roboto"/>
                <a:ea typeface="Roboto"/>
                <a:cs typeface="Roboto"/>
                <a:sym typeface="Roboto"/>
              </a:endParaRPr>
            </a:p>
          </p:txBody>
        </p:sp>
        <p:sp>
          <p:nvSpPr>
            <p:cNvPr id="1265" name="Shape 1265"/>
            <p:cNvSpPr txBox="1"/>
            <p:nvPr/>
          </p:nvSpPr>
          <p:spPr>
            <a:xfrm>
              <a:off x="566150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W3</a:t>
              </a:r>
              <a:endParaRPr sz="700">
                <a:solidFill>
                  <a:srgbClr val="E7AE00"/>
                </a:solidFill>
                <a:latin typeface="Roboto"/>
                <a:ea typeface="Roboto"/>
                <a:cs typeface="Roboto"/>
                <a:sym typeface="Roboto"/>
              </a:endParaRPr>
            </a:p>
          </p:txBody>
        </p:sp>
        <p:sp>
          <p:nvSpPr>
            <p:cNvPr id="1266" name="Shape 1266"/>
            <p:cNvSpPr txBox="1"/>
            <p:nvPr/>
          </p:nvSpPr>
          <p:spPr>
            <a:xfrm>
              <a:off x="619850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W4</a:t>
              </a:r>
              <a:endParaRPr sz="700">
                <a:solidFill>
                  <a:srgbClr val="E7AE00"/>
                </a:solidFill>
                <a:latin typeface="Roboto"/>
                <a:ea typeface="Roboto"/>
                <a:cs typeface="Roboto"/>
                <a:sym typeface="Roboto"/>
              </a:endParaRPr>
            </a:p>
          </p:txBody>
        </p:sp>
        <p:cxnSp>
          <p:nvCxnSpPr>
            <p:cNvPr id="1267" name="Shape 1267"/>
            <p:cNvCxnSpPr/>
            <p:nvPr/>
          </p:nvCxnSpPr>
          <p:spPr>
            <a:xfrm rot="10800000">
              <a:off x="5085825" y="2506700"/>
              <a:ext cx="0" cy="1848600"/>
            </a:xfrm>
            <a:prstGeom prst="straightConnector1">
              <a:avLst/>
            </a:prstGeom>
            <a:noFill/>
            <a:ln cap="flat" cmpd="sng" w="9525">
              <a:solidFill>
                <a:srgbClr val="E7AE00"/>
              </a:solidFill>
              <a:prstDash val="dot"/>
              <a:round/>
              <a:headEnd len="med" w="med" type="none"/>
              <a:tailEnd len="med" w="med" type="none"/>
            </a:ln>
          </p:spPr>
        </p:cxnSp>
        <p:cxnSp>
          <p:nvCxnSpPr>
            <p:cNvPr id="1268" name="Shape 1268"/>
            <p:cNvCxnSpPr/>
            <p:nvPr/>
          </p:nvCxnSpPr>
          <p:spPr>
            <a:xfrm rot="10800000">
              <a:off x="5596537" y="2506700"/>
              <a:ext cx="0" cy="1848600"/>
            </a:xfrm>
            <a:prstGeom prst="straightConnector1">
              <a:avLst/>
            </a:prstGeom>
            <a:noFill/>
            <a:ln cap="flat" cmpd="sng" w="9525">
              <a:solidFill>
                <a:srgbClr val="E7AE00"/>
              </a:solidFill>
              <a:prstDash val="dot"/>
              <a:round/>
              <a:headEnd len="med" w="med" type="none"/>
              <a:tailEnd len="med" w="med" type="none"/>
            </a:ln>
          </p:spPr>
        </p:cxnSp>
        <p:cxnSp>
          <p:nvCxnSpPr>
            <p:cNvPr id="1269" name="Shape 1269"/>
            <p:cNvCxnSpPr/>
            <p:nvPr/>
          </p:nvCxnSpPr>
          <p:spPr>
            <a:xfrm rot="10800000">
              <a:off x="6107250" y="2506700"/>
              <a:ext cx="0" cy="1848600"/>
            </a:xfrm>
            <a:prstGeom prst="straightConnector1">
              <a:avLst/>
            </a:prstGeom>
            <a:noFill/>
            <a:ln cap="flat" cmpd="sng" w="9525">
              <a:solidFill>
                <a:srgbClr val="E7AE00"/>
              </a:solidFill>
              <a:prstDash val="dot"/>
              <a:round/>
              <a:headEnd len="med" w="med" type="none"/>
              <a:tailEnd len="med" w="med" type="none"/>
            </a:ln>
          </p:spPr>
        </p:cxnSp>
      </p:grpSp>
      <p:grpSp>
        <p:nvGrpSpPr>
          <p:cNvPr id="1270" name="Shape 1270"/>
          <p:cNvGrpSpPr/>
          <p:nvPr/>
        </p:nvGrpSpPr>
        <p:grpSpPr>
          <a:xfrm>
            <a:off x="2528100" y="1126725"/>
            <a:ext cx="2043900" cy="2927725"/>
            <a:chOff x="2528100" y="1431525"/>
            <a:chExt cx="2043900" cy="2927725"/>
          </a:xfrm>
        </p:grpSpPr>
        <p:sp>
          <p:nvSpPr>
            <p:cNvPr id="1271" name="Shape 1271"/>
            <p:cNvSpPr/>
            <p:nvPr/>
          </p:nvSpPr>
          <p:spPr>
            <a:xfrm>
              <a:off x="2528100" y="1431550"/>
              <a:ext cx="2043900" cy="2927700"/>
            </a:xfrm>
            <a:prstGeom prst="rect">
              <a:avLst/>
            </a:prstGeom>
            <a:noFill/>
            <a:ln cap="flat" cmpd="sng" w="9525">
              <a:solidFill>
                <a:srgbClr val="E7AE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Shape 1272"/>
            <p:cNvSpPr/>
            <p:nvPr/>
          </p:nvSpPr>
          <p:spPr>
            <a:xfrm flipH="1" rot="10800000">
              <a:off x="2528100" y="1431525"/>
              <a:ext cx="2043900" cy="126900"/>
            </a:xfrm>
            <a:prstGeom prst="rect">
              <a:avLst/>
            </a:prstGeom>
            <a:solidFill>
              <a:srgbClr val="E7AE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3" name="Shape 1273"/>
            <p:cNvSpPr txBox="1"/>
            <p:nvPr/>
          </p:nvSpPr>
          <p:spPr>
            <a:xfrm>
              <a:off x="2528100" y="1558425"/>
              <a:ext cx="10170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E7AE00"/>
                  </a:solidFill>
                  <a:latin typeface="Roboto"/>
                  <a:ea typeface="Roboto"/>
                  <a:cs typeface="Roboto"/>
                  <a:sym typeface="Roboto"/>
                </a:rPr>
                <a:t>Q2</a:t>
              </a:r>
              <a:endParaRPr b="1" sz="4200">
                <a:solidFill>
                  <a:srgbClr val="E7AE00"/>
                </a:solidFill>
                <a:latin typeface="Roboto"/>
                <a:ea typeface="Roboto"/>
                <a:cs typeface="Roboto"/>
                <a:sym typeface="Roboto"/>
              </a:endParaRPr>
            </a:p>
          </p:txBody>
        </p:sp>
        <p:sp>
          <p:nvSpPr>
            <p:cNvPr id="1274" name="Shape 1274"/>
            <p:cNvSpPr txBox="1"/>
            <p:nvPr/>
          </p:nvSpPr>
          <p:spPr>
            <a:xfrm>
              <a:off x="25936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W1</a:t>
              </a:r>
              <a:endParaRPr sz="700">
                <a:solidFill>
                  <a:srgbClr val="E7AE00"/>
                </a:solidFill>
                <a:latin typeface="Roboto"/>
                <a:ea typeface="Roboto"/>
                <a:cs typeface="Roboto"/>
                <a:sym typeface="Roboto"/>
              </a:endParaRPr>
            </a:p>
          </p:txBody>
        </p:sp>
        <p:sp>
          <p:nvSpPr>
            <p:cNvPr id="1275" name="Shape 1275"/>
            <p:cNvSpPr txBox="1"/>
            <p:nvPr/>
          </p:nvSpPr>
          <p:spPr>
            <a:xfrm>
              <a:off x="31217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W2</a:t>
              </a:r>
              <a:endParaRPr sz="700">
                <a:solidFill>
                  <a:srgbClr val="E7AE00"/>
                </a:solidFill>
                <a:latin typeface="Roboto"/>
                <a:ea typeface="Roboto"/>
                <a:cs typeface="Roboto"/>
                <a:sym typeface="Roboto"/>
              </a:endParaRPr>
            </a:p>
          </p:txBody>
        </p:sp>
        <p:sp>
          <p:nvSpPr>
            <p:cNvPr id="1276" name="Shape 1276"/>
            <p:cNvSpPr txBox="1"/>
            <p:nvPr/>
          </p:nvSpPr>
          <p:spPr>
            <a:xfrm>
              <a:off x="36172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W3</a:t>
              </a:r>
              <a:endParaRPr sz="700">
                <a:solidFill>
                  <a:srgbClr val="E7AE00"/>
                </a:solidFill>
                <a:latin typeface="Roboto"/>
                <a:ea typeface="Roboto"/>
                <a:cs typeface="Roboto"/>
                <a:sym typeface="Roboto"/>
              </a:endParaRPr>
            </a:p>
          </p:txBody>
        </p:sp>
        <p:sp>
          <p:nvSpPr>
            <p:cNvPr id="1277" name="Shape 1277"/>
            <p:cNvSpPr txBox="1"/>
            <p:nvPr/>
          </p:nvSpPr>
          <p:spPr>
            <a:xfrm>
              <a:off x="41542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W4</a:t>
              </a:r>
              <a:endParaRPr sz="700">
                <a:solidFill>
                  <a:srgbClr val="E7AE00"/>
                </a:solidFill>
                <a:latin typeface="Roboto"/>
                <a:ea typeface="Roboto"/>
                <a:cs typeface="Roboto"/>
                <a:sym typeface="Roboto"/>
              </a:endParaRPr>
            </a:p>
          </p:txBody>
        </p:sp>
        <p:cxnSp>
          <p:nvCxnSpPr>
            <p:cNvPr id="1278" name="Shape 1278"/>
            <p:cNvCxnSpPr/>
            <p:nvPr/>
          </p:nvCxnSpPr>
          <p:spPr>
            <a:xfrm rot="10800000">
              <a:off x="3041575" y="2507000"/>
              <a:ext cx="0" cy="1848300"/>
            </a:xfrm>
            <a:prstGeom prst="straightConnector1">
              <a:avLst/>
            </a:prstGeom>
            <a:noFill/>
            <a:ln cap="flat" cmpd="sng" w="9525">
              <a:solidFill>
                <a:srgbClr val="E7AE00"/>
              </a:solidFill>
              <a:prstDash val="dot"/>
              <a:round/>
              <a:headEnd len="med" w="med" type="none"/>
              <a:tailEnd len="med" w="med" type="none"/>
            </a:ln>
          </p:spPr>
        </p:cxnSp>
        <p:cxnSp>
          <p:nvCxnSpPr>
            <p:cNvPr id="1279" name="Shape 1279"/>
            <p:cNvCxnSpPr/>
            <p:nvPr/>
          </p:nvCxnSpPr>
          <p:spPr>
            <a:xfrm rot="10800000">
              <a:off x="3552287" y="2507000"/>
              <a:ext cx="0" cy="1848300"/>
            </a:xfrm>
            <a:prstGeom prst="straightConnector1">
              <a:avLst/>
            </a:prstGeom>
            <a:noFill/>
            <a:ln cap="flat" cmpd="sng" w="9525">
              <a:solidFill>
                <a:srgbClr val="E7AE00"/>
              </a:solidFill>
              <a:prstDash val="dot"/>
              <a:round/>
              <a:headEnd len="med" w="med" type="none"/>
              <a:tailEnd len="med" w="med" type="none"/>
            </a:ln>
          </p:spPr>
        </p:cxnSp>
        <p:cxnSp>
          <p:nvCxnSpPr>
            <p:cNvPr id="1280" name="Shape 1280"/>
            <p:cNvCxnSpPr/>
            <p:nvPr/>
          </p:nvCxnSpPr>
          <p:spPr>
            <a:xfrm rot="10800000">
              <a:off x="4063000" y="2507000"/>
              <a:ext cx="0" cy="1848300"/>
            </a:xfrm>
            <a:prstGeom prst="straightConnector1">
              <a:avLst/>
            </a:prstGeom>
            <a:noFill/>
            <a:ln cap="flat" cmpd="sng" w="9525">
              <a:solidFill>
                <a:srgbClr val="E7AE00"/>
              </a:solidFill>
              <a:prstDash val="dot"/>
              <a:round/>
              <a:headEnd len="med" w="med" type="none"/>
              <a:tailEnd len="med" w="med" type="none"/>
            </a:ln>
          </p:spPr>
        </p:cxnSp>
      </p:grpSp>
      <p:grpSp>
        <p:nvGrpSpPr>
          <p:cNvPr id="1281" name="Shape 1281"/>
          <p:cNvGrpSpPr/>
          <p:nvPr/>
        </p:nvGrpSpPr>
        <p:grpSpPr>
          <a:xfrm>
            <a:off x="484200" y="1126725"/>
            <a:ext cx="2043900" cy="2927725"/>
            <a:chOff x="3975900" y="1431525"/>
            <a:chExt cx="2043900" cy="2927725"/>
          </a:xfrm>
        </p:grpSpPr>
        <p:sp>
          <p:nvSpPr>
            <p:cNvPr id="1282" name="Shape 1282"/>
            <p:cNvSpPr/>
            <p:nvPr/>
          </p:nvSpPr>
          <p:spPr>
            <a:xfrm>
              <a:off x="3975900" y="1431550"/>
              <a:ext cx="2043900" cy="2927700"/>
            </a:xfrm>
            <a:prstGeom prst="rect">
              <a:avLst/>
            </a:prstGeom>
            <a:noFill/>
            <a:ln cap="flat" cmpd="sng" w="9525">
              <a:solidFill>
                <a:srgbClr val="BF9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3" name="Shape 1283"/>
            <p:cNvSpPr/>
            <p:nvPr/>
          </p:nvSpPr>
          <p:spPr>
            <a:xfrm flipH="1" rot="10800000">
              <a:off x="3975900" y="1431525"/>
              <a:ext cx="2043900" cy="126900"/>
            </a:xfrm>
            <a:prstGeom prst="rect">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Shape 1284"/>
            <p:cNvSpPr txBox="1"/>
            <p:nvPr/>
          </p:nvSpPr>
          <p:spPr>
            <a:xfrm>
              <a:off x="3975900" y="1558425"/>
              <a:ext cx="9504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BF9000"/>
                  </a:solidFill>
                  <a:latin typeface="Roboto"/>
                  <a:ea typeface="Roboto"/>
                  <a:cs typeface="Roboto"/>
                  <a:sym typeface="Roboto"/>
                </a:rPr>
                <a:t>Q1</a:t>
              </a:r>
              <a:endParaRPr b="1" sz="4200">
                <a:solidFill>
                  <a:srgbClr val="BF9000"/>
                </a:solidFill>
                <a:latin typeface="Roboto"/>
                <a:ea typeface="Roboto"/>
                <a:cs typeface="Roboto"/>
                <a:sym typeface="Roboto"/>
              </a:endParaRPr>
            </a:p>
          </p:txBody>
        </p:sp>
        <p:sp>
          <p:nvSpPr>
            <p:cNvPr id="1285" name="Shape 1285"/>
            <p:cNvSpPr txBox="1"/>
            <p:nvPr/>
          </p:nvSpPr>
          <p:spPr>
            <a:xfrm>
              <a:off x="409877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W1</a:t>
              </a:r>
              <a:endParaRPr sz="700">
                <a:solidFill>
                  <a:srgbClr val="E7AE00"/>
                </a:solidFill>
                <a:latin typeface="Roboto"/>
                <a:ea typeface="Roboto"/>
                <a:cs typeface="Roboto"/>
                <a:sym typeface="Roboto"/>
              </a:endParaRPr>
            </a:p>
          </p:txBody>
        </p:sp>
        <p:sp>
          <p:nvSpPr>
            <p:cNvPr id="1286" name="Shape 1286"/>
            <p:cNvSpPr txBox="1"/>
            <p:nvPr/>
          </p:nvSpPr>
          <p:spPr>
            <a:xfrm>
              <a:off x="459522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W2</a:t>
              </a:r>
              <a:endParaRPr sz="700">
                <a:solidFill>
                  <a:srgbClr val="E7AE00"/>
                </a:solidFill>
                <a:latin typeface="Roboto"/>
                <a:ea typeface="Roboto"/>
                <a:cs typeface="Roboto"/>
                <a:sym typeface="Roboto"/>
              </a:endParaRPr>
            </a:p>
          </p:txBody>
        </p:sp>
        <p:sp>
          <p:nvSpPr>
            <p:cNvPr id="1287" name="Shape 1287"/>
            <p:cNvSpPr txBox="1"/>
            <p:nvPr/>
          </p:nvSpPr>
          <p:spPr>
            <a:xfrm>
              <a:off x="5061028"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W3</a:t>
              </a:r>
              <a:endParaRPr sz="700">
                <a:solidFill>
                  <a:srgbClr val="E7AE00"/>
                </a:solidFill>
                <a:latin typeface="Roboto"/>
                <a:ea typeface="Roboto"/>
                <a:cs typeface="Roboto"/>
                <a:sym typeface="Roboto"/>
              </a:endParaRPr>
            </a:p>
          </p:txBody>
        </p:sp>
        <p:sp>
          <p:nvSpPr>
            <p:cNvPr id="1288" name="Shape 1288"/>
            <p:cNvSpPr txBox="1"/>
            <p:nvPr/>
          </p:nvSpPr>
          <p:spPr>
            <a:xfrm>
              <a:off x="5565837"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E7AE00"/>
                  </a:solidFill>
                  <a:latin typeface="Roboto"/>
                  <a:ea typeface="Roboto"/>
                  <a:cs typeface="Roboto"/>
                  <a:sym typeface="Roboto"/>
                </a:rPr>
                <a:t>W4</a:t>
              </a:r>
              <a:endParaRPr sz="700">
                <a:solidFill>
                  <a:srgbClr val="E7AE00"/>
                </a:solidFill>
                <a:latin typeface="Roboto"/>
                <a:ea typeface="Roboto"/>
                <a:cs typeface="Roboto"/>
                <a:sym typeface="Roboto"/>
              </a:endParaRPr>
            </a:p>
          </p:txBody>
        </p:sp>
        <p:cxnSp>
          <p:nvCxnSpPr>
            <p:cNvPr id="1289" name="Shape 1289"/>
            <p:cNvCxnSpPr/>
            <p:nvPr/>
          </p:nvCxnSpPr>
          <p:spPr>
            <a:xfrm rot="10800000">
              <a:off x="4489375" y="2507000"/>
              <a:ext cx="0" cy="1848300"/>
            </a:xfrm>
            <a:prstGeom prst="straightConnector1">
              <a:avLst/>
            </a:prstGeom>
            <a:noFill/>
            <a:ln cap="flat" cmpd="sng" w="9525">
              <a:solidFill>
                <a:srgbClr val="E7AE00"/>
              </a:solidFill>
              <a:prstDash val="dot"/>
              <a:round/>
              <a:headEnd len="med" w="med" type="none"/>
              <a:tailEnd len="med" w="med" type="none"/>
            </a:ln>
          </p:spPr>
        </p:cxnSp>
        <p:cxnSp>
          <p:nvCxnSpPr>
            <p:cNvPr id="1290" name="Shape 1290"/>
            <p:cNvCxnSpPr/>
            <p:nvPr/>
          </p:nvCxnSpPr>
          <p:spPr>
            <a:xfrm rot="10800000">
              <a:off x="5000087" y="2507000"/>
              <a:ext cx="0" cy="1848300"/>
            </a:xfrm>
            <a:prstGeom prst="straightConnector1">
              <a:avLst/>
            </a:prstGeom>
            <a:noFill/>
            <a:ln cap="flat" cmpd="sng" w="9525">
              <a:solidFill>
                <a:srgbClr val="E7AE00"/>
              </a:solidFill>
              <a:prstDash val="dot"/>
              <a:round/>
              <a:headEnd len="med" w="med" type="none"/>
              <a:tailEnd len="med" w="med" type="none"/>
            </a:ln>
          </p:spPr>
        </p:cxnSp>
        <p:cxnSp>
          <p:nvCxnSpPr>
            <p:cNvPr id="1291" name="Shape 1291"/>
            <p:cNvCxnSpPr/>
            <p:nvPr/>
          </p:nvCxnSpPr>
          <p:spPr>
            <a:xfrm rot="10800000">
              <a:off x="5510800" y="2507000"/>
              <a:ext cx="0" cy="1848300"/>
            </a:xfrm>
            <a:prstGeom prst="straightConnector1">
              <a:avLst/>
            </a:prstGeom>
            <a:noFill/>
            <a:ln cap="flat" cmpd="sng" w="9525">
              <a:solidFill>
                <a:srgbClr val="E7AE00"/>
              </a:solidFill>
              <a:prstDash val="dot"/>
              <a:round/>
              <a:headEnd len="med" w="med" type="none"/>
              <a:tailEnd len="med" w="med" type="none"/>
            </a:ln>
          </p:spPr>
        </p:cxnSp>
      </p:grpSp>
      <p:sp>
        <p:nvSpPr>
          <p:cNvPr id="1292" name="Shape 1292"/>
          <p:cNvSpPr/>
          <p:nvPr/>
        </p:nvSpPr>
        <p:spPr>
          <a:xfrm>
            <a:off x="479725" y="2438300"/>
            <a:ext cx="2043900" cy="207300"/>
          </a:xfrm>
          <a:prstGeom prst="rect">
            <a:avLst/>
          </a:prstGeom>
          <a:solidFill>
            <a:srgbClr val="BF9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Market Update</a:t>
            </a:r>
            <a:endParaRPr sz="700">
              <a:solidFill>
                <a:srgbClr val="FFFFFF"/>
              </a:solidFill>
              <a:latin typeface="Roboto"/>
              <a:ea typeface="Roboto"/>
              <a:cs typeface="Roboto"/>
              <a:sym typeface="Roboto"/>
            </a:endParaRPr>
          </a:p>
        </p:txBody>
      </p:sp>
      <p:sp>
        <p:nvSpPr>
          <p:cNvPr id="1293" name="Shape 1293"/>
          <p:cNvSpPr/>
          <p:nvPr/>
        </p:nvSpPr>
        <p:spPr>
          <a:xfrm>
            <a:off x="2522202" y="2761525"/>
            <a:ext cx="2043900" cy="207300"/>
          </a:xfrm>
          <a:prstGeom prst="rect">
            <a:avLst/>
          </a:prstGeom>
          <a:solidFill>
            <a:srgbClr val="E7AE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Market Update</a:t>
            </a:r>
            <a:endParaRPr sz="700">
              <a:solidFill>
                <a:srgbClr val="FFFFFF"/>
              </a:solidFill>
              <a:latin typeface="Roboto"/>
              <a:ea typeface="Roboto"/>
              <a:cs typeface="Roboto"/>
              <a:sym typeface="Roboto"/>
            </a:endParaRPr>
          </a:p>
        </p:txBody>
      </p:sp>
      <p:sp>
        <p:nvSpPr>
          <p:cNvPr id="1294" name="Shape 1294"/>
          <p:cNvSpPr/>
          <p:nvPr/>
        </p:nvSpPr>
        <p:spPr>
          <a:xfrm>
            <a:off x="6622500" y="3426410"/>
            <a:ext cx="2043900" cy="207300"/>
          </a:xfrm>
          <a:prstGeom prst="rect">
            <a:avLst/>
          </a:prstGeom>
          <a:solidFill>
            <a:srgbClr val="FFD966"/>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Market Update</a:t>
            </a:r>
            <a:endParaRPr sz="700">
              <a:solidFill>
                <a:srgbClr val="FFFFFF"/>
              </a:solidFill>
              <a:latin typeface="Roboto"/>
              <a:ea typeface="Roboto"/>
              <a:cs typeface="Roboto"/>
              <a:sym typeface="Roboto"/>
            </a:endParaRPr>
          </a:p>
        </p:txBody>
      </p:sp>
      <p:sp>
        <p:nvSpPr>
          <p:cNvPr id="1295" name="Shape 1295"/>
          <p:cNvSpPr/>
          <p:nvPr/>
        </p:nvSpPr>
        <p:spPr>
          <a:xfrm>
            <a:off x="4574422" y="3084750"/>
            <a:ext cx="2043900" cy="207300"/>
          </a:xfrm>
          <a:prstGeom prst="rect">
            <a:avLst/>
          </a:prstGeom>
          <a:solidFill>
            <a:srgbClr val="F1C232"/>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Market Update </a:t>
            </a:r>
            <a:endParaRPr sz="700">
              <a:solidFill>
                <a:srgbClr val="FFFFFF"/>
              </a:solidFill>
              <a:latin typeface="Roboto"/>
              <a:ea typeface="Roboto"/>
              <a:cs typeface="Roboto"/>
              <a:sym typeface="Roboto"/>
            </a:endParaRPr>
          </a:p>
        </p:txBody>
      </p:sp>
      <p:sp>
        <p:nvSpPr>
          <p:cNvPr id="1296" name="Shape 1296"/>
          <p:cNvSpPr/>
          <p:nvPr/>
        </p:nvSpPr>
        <p:spPr>
          <a:xfrm>
            <a:off x="2746004" y="2504439"/>
            <a:ext cx="66300" cy="576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7" name="Shape 1297"/>
          <p:cNvSpPr txBox="1"/>
          <p:nvPr>
            <p:ph type="title"/>
          </p:nvPr>
        </p:nvSpPr>
        <p:spPr>
          <a:xfrm>
            <a:off x="405825" y="410000"/>
            <a:ext cx="8520600" cy="60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rgbClr val="000000"/>
                </a:solidFill>
              </a:rPr>
              <a:t>[Template 2] — Gold WebEx Calendar</a:t>
            </a:r>
            <a:endParaRPr sz="2400">
              <a:solidFill>
                <a:srgbClr val="000000"/>
              </a:solidFill>
            </a:endParaRPr>
          </a:p>
        </p:txBody>
      </p:sp>
      <p:sp>
        <p:nvSpPr>
          <p:cNvPr id="1298" name="Shape 1298"/>
          <p:cNvSpPr txBox="1"/>
          <p:nvPr/>
        </p:nvSpPr>
        <p:spPr>
          <a:xfrm>
            <a:off x="465925" y="4213000"/>
            <a:ext cx="5887800" cy="6078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This template is fully editable.</a:t>
            </a:r>
            <a:endParaRPr sz="1000">
              <a:highlight>
                <a:srgbClr val="FFE599"/>
              </a:highlight>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2" name="Shape 1302"/>
        <p:cNvGrpSpPr/>
        <p:nvPr/>
      </p:nvGrpSpPr>
      <p:grpSpPr>
        <a:xfrm>
          <a:off x="0" y="0"/>
          <a:ext cx="0" cy="0"/>
          <a:chOff x="0" y="0"/>
          <a:chExt cx="0" cy="0"/>
        </a:xfrm>
      </p:grpSpPr>
      <p:sp>
        <p:nvSpPr>
          <p:cNvPr id="1303" name="Shape 1303"/>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Thoughts on pricing —</a:t>
            </a:r>
            <a:endParaRPr b="1" sz="3600">
              <a:solidFill>
                <a:srgbClr val="0D5DDF"/>
              </a:solidFill>
            </a:endParaRPr>
          </a:p>
          <a:p>
            <a:pPr indent="0" lvl="0" marL="0" rtl="0" algn="ctr">
              <a:spcBef>
                <a:spcPts val="0"/>
              </a:spcBef>
              <a:spcAft>
                <a:spcPts val="0"/>
              </a:spcAft>
              <a:buNone/>
            </a:pPr>
            <a:r>
              <a:rPr lang="en" sz="3600">
                <a:solidFill>
                  <a:srgbClr val="000000"/>
                </a:solidFill>
              </a:rPr>
              <a:t>How to incentivize family referrals &amp; asset consolidation</a:t>
            </a:r>
            <a:endParaRPr sz="3600">
              <a:solidFill>
                <a:srgbClr val="0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7" name="Shape 1307"/>
        <p:cNvGrpSpPr/>
        <p:nvPr/>
      </p:nvGrpSpPr>
      <p:grpSpPr>
        <a:xfrm>
          <a:off x="0" y="0"/>
          <a:ext cx="0" cy="0"/>
          <a:chOff x="0" y="0"/>
          <a:chExt cx="0" cy="0"/>
        </a:xfrm>
      </p:grpSpPr>
      <p:sp>
        <p:nvSpPr>
          <p:cNvPr id="1308" name="Shape 1308"/>
          <p:cNvSpPr txBox="1"/>
          <p:nvPr>
            <p:ph type="title"/>
          </p:nvPr>
        </p:nvSpPr>
        <p:spPr>
          <a:xfrm>
            <a:off x="400750" y="435950"/>
            <a:ext cx="8320200" cy="420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0D5DDF"/>
                </a:solidFill>
              </a:rPr>
              <a:t>Thoughts on pricing...</a:t>
            </a:r>
            <a:endParaRPr b="1" sz="2400">
              <a:solidFill>
                <a:srgbClr val="0D5DDF"/>
              </a:solidFill>
            </a:endParaRPr>
          </a:p>
          <a:p>
            <a:pPr indent="0" lvl="0" marL="0" rtl="0" algn="just">
              <a:spcBef>
                <a:spcPts val="0"/>
              </a:spcBef>
              <a:spcAft>
                <a:spcPts val="0"/>
              </a:spcAft>
              <a:buNone/>
            </a:pPr>
            <a:r>
              <a:t/>
            </a:r>
            <a:endParaRPr b="1" sz="1800">
              <a:solidFill>
                <a:srgbClr val="000000"/>
              </a:solidFill>
            </a:endParaRPr>
          </a:p>
          <a:p>
            <a:pPr indent="0" lvl="0" marL="0" rtl="0" algn="just">
              <a:spcBef>
                <a:spcPts val="0"/>
              </a:spcBef>
              <a:spcAft>
                <a:spcPts val="0"/>
              </a:spcAft>
              <a:buNone/>
            </a:pPr>
            <a:r>
              <a:rPr b="1" lang="en" sz="1400">
                <a:solidFill>
                  <a:srgbClr val="000000"/>
                </a:solidFill>
              </a:rPr>
              <a:t>Incentivize Consolidation: </a:t>
            </a:r>
            <a:r>
              <a:rPr lang="en" sz="1400">
                <a:solidFill>
                  <a:srgbClr val="000000"/>
                </a:solidFill>
              </a:rPr>
              <a:t>When thinking about pricing our fee-based service, we must think about earning client wallet share. To this end, we break our pricing into two tiers (“breakpoints”).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In addition to boosting wallet share, we align our business with a value-based pricing model, rather than a more old-school transaction pricing model.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This results in an increased price velocity (immediate profit bump) and compensates your team appropriately for the services you provide — which is not solely investment management, but rather white-gloved, team-based, goals-based wealth management.</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following script contains a few lines you can include during your “what do you charge” conversation or when casually making the client aware of your price breakpoints (especially as they approach one). Having this conversation is a bit of an art, but when skillfully employed, just reiterates that you put your clients first, including “exploring any opportunity to reduce their fees and boost net performance.”</a:t>
            </a:r>
            <a:endParaRPr sz="1400">
              <a:solidFill>
                <a:srgbClr val="000000"/>
              </a:solidFill>
            </a:endParaRPr>
          </a:p>
        </p:txBody>
      </p:sp>
      <p:pic>
        <p:nvPicPr>
          <p:cNvPr id="1309" name="Shape 130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10" name="Shape 131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4" name="Shape 1314"/>
        <p:cNvGrpSpPr/>
        <p:nvPr/>
      </p:nvGrpSpPr>
      <p:grpSpPr>
        <a:xfrm>
          <a:off x="0" y="0"/>
          <a:ext cx="0" cy="0"/>
          <a:chOff x="0" y="0"/>
          <a:chExt cx="0" cy="0"/>
        </a:xfrm>
      </p:grpSpPr>
      <p:sp>
        <p:nvSpPr>
          <p:cNvPr id="1315" name="Shape 1315"/>
          <p:cNvSpPr txBox="1"/>
          <p:nvPr>
            <p:ph type="title"/>
          </p:nvPr>
        </p:nvSpPr>
        <p:spPr>
          <a:xfrm>
            <a:off x="451100" y="500700"/>
            <a:ext cx="7943100" cy="292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D5DDF"/>
                </a:solidFill>
              </a:rPr>
              <a:t>[Script] — Pricing Conversation</a:t>
            </a:r>
            <a:endParaRPr b="1">
              <a:solidFill>
                <a:srgbClr val="0D5DDF"/>
              </a:solidFill>
            </a:endParaRPr>
          </a:p>
          <a:p>
            <a:pPr indent="0" lvl="0" marL="0">
              <a:spcBef>
                <a:spcPts val="0"/>
              </a:spcBef>
              <a:spcAft>
                <a:spcPts val="0"/>
              </a:spcAft>
              <a:buNone/>
            </a:pPr>
            <a:r>
              <a:t/>
            </a:r>
            <a:endParaRPr b="1" sz="1800">
              <a:solidFill>
                <a:srgbClr val="0D5DDF"/>
              </a:solidFill>
            </a:endParaRPr>
          </a:p>
          <a:p>
            <a:pPr indent="0" lvl="0" marL="0">
              <a:spcBef>
                <a:spcPts val="0"/>
              </a:spcBef>
              <a:spcAft>
                <a:spcPts val="0"/>
              </a:spcAft>
              <a:buNone/>
            </a:pPr>
            <a:r>
              <a:rPr lang="en" sz="1400">
                <a:solidFill>
                  <a:srgbClr val="000000"/>
                </a:solidFill>
              </a:rPr>
              <a:t>“...family based pricing, household based pricing… “they don’t know...China Wall...but all benefit from aggregate pricing.”</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“...part of the disclosure &amp; planning process...cost analysis/fee review to make sure we’re maximizing your net performance…</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“...an opportunity to reduce your fees by consolidating and hitting the firm’s fee breakpoint.”</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rtl="0">
              <a:lnSpc>
                <a:spcPct val="115000"/>
              </a:lnSpc>
              <a:spcBef>
                <a:spcPts val="0"/>
              </a:spcBef>
              <a:spcAft>
                <a:spcPts val="1600"/>
              </a:spcAft>
              <a:buNone/>
            </a:pPr>
            <a:r>
              <a:rPr lang="en" sz="1400">
                <a:solidFill>
                  <a:srgbClr val="000000"/>
                </a:solidFill>
              </a:rPr>
              <a:t>“...I wouldn’t be doing my job as an advisor if I didn’t bring this to your attention.”</a:t>
            </a:r>
            <a:endParaRPr b="1" sz="1800">
              <a:solidFill>
                <a:srgbClr val="0D5DDF"/>
              </a:solidFill>
            </a:endParaRPr>
          </a:p>
        </p:txBody>
      </p:sp>
      <p:pic>
        <p:nvPicPr>
          <p:cNvPr id="1316" name="Shape 131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17" name="Shape 131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318" name="Shape 1318"/>
          <p:cNvSpPr txBox="1"/>
          <p:nvPr/>
        </p:nvSpPr>
        <p:spPr>
          <a:xfrm>
            <a:off x="7772325" y="4207900"/>
            <a:ext cx="1461300" cy="1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lt1"/>
                </a:solidFill>
                <a:latin typeface="Roboto"/>
                <a:ea typeface="Roboto"/>
                <a:cs typeface="Roboto"/>
                <a:sym typeface="Roboto"/>
              </a:rPr>
              <a:t>High</a:t>
            </a:r>
            <a:endParaRPr sz="1000">
              <a:solidFill>
                <a:schemeClr val="lt1"/>
              </a:solidFill>
              <a:latin typeface="Roboto"/>
              <a:ea typeface="Roboto"/>
              <a:cs typeface="Roboto"/>
              <a:sym typeface="Roboto"/>
            </a:endParaRPr>
          </a:p>
        </p:txBody>
      </p:sp>
      <p:sp>
        <p:nvSpPr>
          <p:cNvPr id="1319" name="Shape 1319"/>
          <p:cNvSpPr txBox="1"/>
          <p:nvPr/>
        </p:nvSpPr>
        <p:spPr>
          <a:xfrm>
            <a:off x="465925" y="3739625"/>
            <a:ext cx="6129000" cy="10806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Encourage your best clients to refer family members through “family based or household based pricing”. Client confidentiality is always respected — no family member will ever know how much or exactly what types of assets any family member client entrusts to your group, but their assets are used when calculating breakpoints; so kids benefit from their parents’ fee breakpoint, as well as brothers, sister, aunts and uncles.</a:t>
            </a:r>
            <a:endParaRPr sz="1000">
              <a:highlight>
                <a:srgbClr val="FFE599"/>
              </a:highlight>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23" name="Shape 1323"/>
        <p:cNvGrpSpPr/>
        <p:nvPr/>
      </p:nvGrpSpPr>
      <p:grpSpPr>
        <a:xfrm>
          <a:off x="0" y="0"/>
          <a:ext cx="0" cy="0"/>
          <a:chOff x="0" y="0"/>
          <a:chExt cx="0" cy="0"/>
        </a:xfrm>
      </p:grpSpPr>
      <p:sp>
        <p:nvSpPr>
          <p:cNvPr id="1324" name="Shape 1324"/>
          <p:cNvSpPr txBox="1"/>
          <p:nvPr>
            <p:ph type="title"/>
          </p:nvPr>
        </p:nvSpPr>
        <p:spPr>
          <a:xfrm>
            <a:off x="402975" y="1618950"/>
            <a:ext cx="8493300" cy="2035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3600">
                <a:solidFill>
                  <a:srgbClr val="000000"/>
                </a:solidFill>
              </a:rPr>
              <a:t>Salesforce Action Plans —</a:t>
            </a:r>
            <a:endParaRPr b="1" sz="3600">
              <a:solidFill>
                <a:srgbClr val="000000"/>
              </a:solidFill>
            </a:endParaRPr>
          </a:p>
          <a:p>
            <a:pPr indent="0" lvl="0" marL="0" rtl="0">
              <a:spcBef>
                <a:spcPts val="0"/>
              </a:spcBef>
              <a:spcAft>
                <a:spcPts val="0"/>
              </a:spcAft>
              <a:buNone/>
            </a:pPr>
            <a:r>
              <a:rPr lang="en" sz="3600">
                <a:solidFill>
                  <a:srgbClr val="000000"/>
                </a:solidFill>
              </a:rPr>
              <a:t>How To Automate Your Practice</a:t>
            </a:r>
            <a:endParaRPr sz="3600">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28" name="Shape 1328"/>
        <p:cNvGrpSpPr/>
        <p:nvPr/>
      </p:nvGrpSpPr>
      <p:grpSpPr>
        <a:xfrm>
          <a:off x="0" y="0"/>
          <a:ext cx="0" cy="0"/>
          <a:chOff x="0" y="0"/>
          <a:chExt cx="0" cy="0"/>
        </a:xfrm>
      </p:grpSpPr>
      <p:sp>
        <p:nvSpPr>
          <p:cNvPr id="1329" name="Shape 1329"/>
          <p:cNvSpPr txBox="1"/>
          <p:nvPr>
            <p:ph type="title"/>
          </p:nvPr>
        </p:nvSpPr>
        <p:spPr>
          <a:xfrm>
            <a:off x="311700" y="410000"/>
            <a:ext cx="8520600" cy="375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How to automate with Salesforce Action Plans</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lang="en" sz="1400">
                <a:solidFill>
                  <a:srgbClr val="000000"/>
                </a:solidFill>
              </a:rPr>
              <a:t>This is Salesforce’s best kept secret. Action Plans ensure your team is in sync and that no facet of the client experience process is overlooked.</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Have you ever caught this feeling in the middle of the night: “oh no, I haven’t reached out to Client So &amp; So...I need to make sure I give them a call on Monday”? No more of that.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Action Plans allow us to automate the process of applying the service model and ensure the offerings (namely client meetings) are being executed &amp; documented across the entirety of the practice for best-business results and fiduciary reasons.</a:t>
            </a:r>
            <a:endParaRPr b="1" sz="1400">
              <a:solidFill>
                <a:srgbClr val="000000"/>
              </a:solidFill>
            </a:endParaRPr>
          </a:p>
        </p:txBody>
      </p:sp>
      <p:pic>
        <p:nvPicPr>
          <p:cNvPr id="1330" name="Shape 133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31" name="Shape 133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5" name="Shape 1335"/>
        <p:cNvGrpSpPr/>
        <p:nvPr/>
      </p:nvGrpSpPr>
      <p:grpSpPr>
        <a:xfrm>
          <a:off x="0" y="0"/>
          <a:ext cx="0" cy="0"/>
          <a:chOff x="0" y="0"/>
          <a:chExt cx="0" cy="0"/>
        </a:xfrm>
      </p:grpSpPr>
      <p:sp>
        <p:nvSpPr>
          <p:cNvPr id="1336" name="Shape 1336"/>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What are they?</a:t>
            </a:r>
            <a:endParaRPr b="1" sz="3600">
              <a:solidFill>
                <a:srgbClr val="0D5DD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0" name="Shape 1340"/>
        <p:cNvGrpSpPr/>
        <p:nvPr/>
      </p:nvGrpSpPr>
      <p:grpSpPr>
        <a:xfrm>
          <a:off x="0" y="0"/>
          <a:ext cx="0" cy="0"/>
          <a:chOff x="0" y="0"/>
          <a:chExt cx="0" cy="0"/>
        </a:xfrm>
      </p:grpSpPr>
      <p:sp>
        <p:nvSpPr>
          <p:cNvPr id="1341" name="Shape 1341"/>
          <p:cNvSpPr txBox="1"/>
          <p:nvPr>
            <p:ph type="title"/>
          </p:nvPr>
        </p:nvSpPr>
        <p:spPr>
          <a:xfrm>
            <a:off x="387900" y="410000"/>
            <a:ext cx="8313600" cy="377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What are Salesforce Action Plans?</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lang="en" sz="1400">
                <a:solidFill>
                  <a:srgbClr val="000000"/>
                </a:solidFill>
              </a:rPr>
              <a:t>Allow us to create a template and delegate/assign out all necessary tasks to the appropriate team members. This is how we implement &amp; automate the service model across the book.</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When the initial task is completed it shoots off a notification to the next team member that it is now their turn to complete their required task (this is called “task dependency”).</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Each team member will track their progress and each and every task. Team members need not include tremendous detail, but it is important that they enter some meaningful information including date/initials so that we know the task wasn’t closed out/completed haphazardly or accidently.</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key is to only include a select number of critical measurables of the service model to track (such as semi annual/annual meetings, outbound service calls, etc.).</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This is counterintuitive but is most realistic and works best, anything too complicated and the system becomes unmanageable, cumbersome &amp; unwieldy — nothing will ever be implemented, let alone tracked.</a:t>
            </a:r>
            <a:endParaRPr sz="1400">
              <a:solidFill>
                <a:srgbClr val="000000"/>
              </a:solidFill>
            </a:endParaRPr>
          </a:p>
        </p:txBody>
      </p:sp>
      <p:pic>
        <p:nvPicPr>
          <p:cNvPr id="1342" name="Shape 1342"/>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43" name="Shape 1343"/>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7" name="Shape 1347"/>
        <p:cNvGrpSpPr/>
        <p:nvPr/>
      </p:nvGrpSpPr>
      <p:grpSpPr>
        <a:xfrm>
          <a:off x="0" y="0"/>
          <a:ext cx="0" cy="0"/>
          <a:chOff x="0" y="0"/>
          <a:chExt cx="0" cy="0"/>
        </a:xfrm>
      </p:grpSpPr>
      <p:sp>
        <p:nvSpPr>
          <p:cNvPr id="1348" name="Shape 1348"/>
          <p:cNvSpPr txBox="1"/>
          <p:nvPr>
            <p:ph type="title"/>
          </p:nvPr>
        </p:nvSpPr>
        <p:spPr>
          <a:xfrm>
            <a:off x="748350" y="1033050"/>
            <a:ext cx="76473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How do you implement this specifically?</a:t>
            </a:r>
            <a:endParaRPr b="1" sz="3600">
              <a:solidFill>
                <a:srgbClr val="0D5DD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4294967295" type="title"/>
          </p:nvPr>
        </p:nvSpPr>
        <p:spPr>
          <a:xfrm>
            <a:off x="246450" y="4538150"/>
            <a:ext cx="57915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000000"/>
                </a:solidFill>
              </a:rPr>
              <a:t>Building Blocks of Digital Service Model™</a:t>
            </a:r>
            <a:endParaRPr b="1" sz="1800">
              <a:solidFill>
                <a:srgbClr val="000000"/>
              </a:solidFill>
            </a:endParaRPr>
          </a:p>
        </p:txBody>
      </p:sp>
      <p:grpSp>
        <p:nvGrpSpPr>
          <p:cNvPr id="242" name="Shape 242"/>
          <p:cNvGrpSpPr/>
          <p:nvPr/>
        </p:nvGrpSpPr>
        <p:grpSpPr>
          <a:xfrm>
            <a:off x="6038025" y="2258810"/>
            <a:ext cx="2469661" cy="1384500"/>
            <a:chOff x="6038025" y="2598925"/>
            <a:chExt cx="2469661" cy="1384500"/>
          </a:xfrm>
        </p:grpSpPr>
        <p:cxnSp>
          <p:nvCxnSpPr>
            <p:cNvPr id="243" name="Shape 243"/>
            <p:cNvCxnSpPr/>
            <p:nvPr/>
          </p:nvCxnSpPr>
          <p:spPr>
            <a:xfrm>
              <a:off x="6038025" y="3312550"/>
              <a:ext cx="582000" cy="0"/>
            </a:xfrm>
            <a:prstGeom prst="straightConnector1">
              <a:avLst/>
            </a:prstGeom>
            <a:noFill/>
            <a:ln cap="flat" cmpd="sng" w="9525">
              <a:solidFill>
                <a:srgbClr val="C2C2C2"/>
              </a:solidFill>
              <a:prstDash val="solid"/>
              <a:round/>
              <a:headEnd len="med" w="med" type="none"/>
              <a:tailEnd len="med" w="med" type="none"/>
            </a:ln>
          </p:spPr>
        </p:cxnSp>
        <p:sp>
          <p:nvSpPr>
            <p:cNvPr id="244" name="Shape 244"/>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200">
                  <a:latin typeface="Roboto"/>
                  <a:ea typeface="Roboto"/>
                  <a:cs typeface="Roboto"/>
                  <a:sym typeface="Roboto"/>
                </a:rPr>
                <a:t>Tailored book of business</a:t>
              </a:r>
              <a:endParaRPr b="1" sz="1200">
                <a:latin typeface="Roboto"/>
                <a:ea typeface="Roboto"/>
                <a:cs typeface="Roboto"/>
                <a:sym typeface="Roboto"/>
              </a:endParaRPr>
            </a:p>
            <a:p>
              <a:pPr indent="0" lvl="0" marL="0">
                <a:spcBef>
                  <a:spcPts val="0"/>
                </a:spcBef>
                <a:spcAft>
                  <a:spcPts val="0"/>
                </a:spcAft>
                <a:buNone/>
              </a:pPr>
              <a:r>
                <a:t/>
              </a:r>
              <a:endParaRPr b="1" sz="12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Before we can scale anything, we have to start from the ground up by reducing the practice to only two, highly profitable client segments: Platinum and Gold.</a:t>
              </a:r>
              <a:endParaRPr b="1" sz="800">
                <a:latin typeface="Roboto"/>
                <a:ea typeface="Roboto"/>
                <a:cs typeface="Roboto"/>
                <a:sym typeface="Roboto"/>
              </a:endParaRPr>
            </a:p>
          </p:txBody>
        </p:sp>
        <p:sp>
          <p:nvSpPr>
            <p:cNvPr id="245" name="Shape 245"/>
            <p:cNvSpPr/>
            <p:nvPr/>
          </p:nvSpPr>
          <p:spPr>
            <a:xfrm>
              <a:off x="6424027" y="3212150"/>
              <a:ext cx="198600" cy="198300"/>
            </a:xfrm>
            <a:prstGeom prst="ellipse">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47" name="Shape 247"/>
          <p:cNvGrpSpPr/>
          <p:nvPr/>
        </p:nvGrpSpPr>
        <p:grpSpPr>
          <a:xfrm>
            <a:off x="636325" y="1486325"/>
            <a:ext cx="2994725" cy="1384500"/>
            <a:chOff x="636325" y="1844095"/>
            <a:chExt cx="2994725" cy="1384500"/>
          </a:xfrm>
        </p:grpSpPr>
        <p:sp>
          <p:nvSpPr>
            <p:cNvPr id="248" name="Shape 248"/>
            <p:cNvSpPr txBox="1"/>
            <p:nvPr/>
          </p:nvSpPr>
          <p:spPr>
            <a:xfrm>
              <a:off x="636325" y="1844095"/>
              <a:ext cx="1867200" cy="13845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b="1" lang="en" sz="1200">
                  <a:latin typeface="Roboto"/>
                  <a:ea typeface="Roboto"/>
                  <a:cs typeface="Roboto"/>
                  <a:sym typeface="Roboto"/>
                </a:rPr>
                <a:t>Hyper-Focused Team</a:t>
              </a:r>
              <a:endParaRPr b="1" sz="1200">
                <a:latin typeface="Roboto"/>
                <a:ea typeface="Roboto"/>
                <a:cs typeface="Roboto"/>
                <a:sym typeface="Roboto"/>
              </a:endParaRPr>
            </a:p>
            <a:p>
              <a:pPr indent="0" lvl="0" marL="0" algn="r">
                <a:spcBef>
                  <a:spcPts val="0"/>
                </a:spcBef>
                <a:spcAft>
                  <a:spcPts val="0"/>
                </a:spcAft>
                <a:buNone/>
              </a:pPr>
              <a:r>
                <a:t/>
              </a:r>
              <a:endParaRPr b="1" sz="1200">
                <a:latin typeface="Roboto"/>
                <a:ea typeface="Roboto"/>
                <a:cs typeface="Roboto"/>
                <a:sym typeface="Roboto"/>
              </a:endParaRPr>
            </a:p>
            <a:p>
              <a:pPr indent="0" lvl="0" marL="0" algn="r">
                <a:spcBef>
                  <a:spcPts val="0"/>
                </a:spcBef>
                <a:spcAft>
                  <a:spcPts val="1600"/>
                </a:spcAft>
                <a:buNone/>
              </a:pPr>
              <a:r>
                <a:rPr lang="en" sz="800">
                  <a:latin typeface="Roboto"/>
                  <a:ea typeface="Roboto"/>
                  <a:cs typeface="Roboto"/>
                  <a:sym typeface="Roboto"/>
                </a:rPr>
                <a:t>Our next building block is to assemble a highly competent team that is hyper focused on executing an automated, refined service model.</a:t>
              </a:r>
              <a:endParaRPr b="1" sz="800">
                <a:latin typeface="Roboto"/>
                <a:ea typeface="Roboto"/>
                <a:cs typeface="Roboto"/>
                <a:sym typeface="Roboto"/>
              </a:endParaRPr>
            </a:p>
          </p:txBody>
        </p:sp>
        <p:cxnSp>
          <p:nvCxnSpPr>
            <p:cNvPr id="249" name="Shape 249"/>
            <p:cNvCxnSpPr/>
            <p:nvPr/>
          </p:nvCxnSpPr>
          <p:spPr>
            <a:xfrm rot="10800000">
              <a:off x="2587350" y="2536350"/>
              <a:ext cx="1043700" cy="0"/>
            </a:xfrm>
            <a:prstGeom prst="straightConnector1">
              <a:avLst/>
            </a:prstGeom>
            <a:noFill/>
            <a:ln cap="flat" cmpd="sng" w="9525">
              <a:solidFill>
                <a:srgbClr val="C2C2C2"/>
              </a:solidFill>
              <a:prstDash val="solid"/>
              <a:round/>
              <a:headEnd len="med" w="med" type="none"/>
              <a:tailEnd len="med" w="med" type="none"/>
            </a:ln>
          </p:spPr>
        </p:cxnSp>
        <p:sp>
          <p:nvSpPr>
            <p:cNvPr id="250" name="Shape 250"/>
            <p:cNvSpPr/>
            <p:nvPr/>
          </p:nvSpPr>
          <p:spPr>
            <a:xfrm>
              <a:off x="2523501" y="2431050"/>
              <a:ext cx="198600" cy="198300"/>
            </a:xfrm>
            <a:prstGeom prst="ellipse">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52" name="Shape 252"/>
          <p:cNvGrpSpPr/>
          <p:nvPr/>
        </p:nvGrpSpPr>
        <p:grpSpPr>
          <a:xfrm>
            <a:off x="4908100" y="585145"/>
            <a:ext cx="3599586" cy="1384500"/>
            <a:chOff x="4908100" y="889950"/>
            <a:chExt cx="3599586" cy="1384500"/>
          </a:xfrm>
        </p:grpSpPr>
        <p:cxnSp>
          <p:nvCxnSpPr>
            <p:cNvPr id="253" name="Shape 253"/>
            <p:cNvCxnSpPr/>
            <p:nvPr/>
          </p:nvCxnSpPr>
          <p:spPr>
            <a:xfrm>
              <a:off x="4908100" y="1593250"/>
              <a:ext cx="1715100" cy="0"/>
            </a:xfrm>
            <a:prstGeom prst="straightConnector1">
              <a:avLst/>
            </a:prstGeom>
            <a:noFill/>
            <a:ln cap="flat" cmpd="sng" w="9525">
              <a:solidFill>
                <a:srgbClr val="C2C2C2"/>
              </a:solidFill>
              <a:prstDash val="solid"/>
              <a:round/>
              <a:headEnd len="med" w="med" type="none"/>
              <a:tailEnd len="med" w="med" type="none"/>
            </a:ln>
          </p:spPr>
        </p:cxnSp>
        <p:sp>
          <p:nvSpPr>
            <p:cNvPr id="254" name="Shape 254"/>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200">
                  <a:latin typeface="Roboto"/>
                  <a:ea typeface="Roboto"/>
                  <a:cs typeface="Roboto"/>
                  <a:sym typeface="Roboto"/>
                </a:rPr>
                <a:t>Delivering client experience at scale</a:t>
              </a:r>
              <a:endParaRPr b="1" sz="1200">
                <a:latin typeface="Roboto"/>
                <a:ea typeface="Roboto"/>
                <a:cs typeface="Roboto"/>
                <a:sym typeface="Roboto"/>
              </a:endParaRPr>
            </a:p>
            <a:p>
              <a:pPr indent="0" lvl="0" marL="0">
                <a:spcBef>
                  <a:spcPts val="0"/>
                </a:spcBef>
                <a:spcAft>
                  <a:spcPts val="0"/>
                </a:spcAft>
                <a:buNone/>
              </a:pPr>
              <a:r>
                <a:t/>
              </a:r>
              <a:endParaRPr b="1" sz="12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Now focus on delivering a client experience at scale that drives referrals &amp; organic growth.</a:t>
              </a:r>
              <a:endParaRPr b="1" sz="800">
                <a:latin typeface="Roboto"/>
                <a:ea typeface="Roboto"/>
                <a:cs typeface="Roboto"/>
                <a:sym typeface="Roboto"/>
              </a:endParaRPr>
            </a:p>
          </p:txBody>
        </p:sp>
        <p:sp>
          <p:nvSpPr>
            <p:cNvPr id="255" name="Shape 255"/>
            <p:cNvSpPr/>
            <p:nvPr/>
          </p:nvSpPr>
          <p:spPr>
            <a:xfrm>
              <a:off x="6427830" y="1493307"/>
              <a:ext cx="198600" cy="198300"/>
            </a:xfrm>
            <a:prstGeom prst="ellipse">
              <a:avLst/>
            </a:prstGeom>
            <a:solidFill>
              <a:srgbClr val="0C58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257" name="Shape 257"/>
          <p:cNvGrpSpPr/>
          <p:nvPr/>
        </p:nvGrpSpPr>
        <p:grpSpPr>
          <a:xfrm>
            <a:off x="2814594" y="793350"/>
            <a:ext cx="3514811" cy="3252003"/>
            <a:chOff x="2991269" y="1153325"/>
            <a:chExt cx="3514811" cy="3252003"/>
          </a:xfrm>
        </p:grpSpPr>
        <p:sp>
          <p:nvSpPr>
            <p:cNvPr id="258" name="Shape 258"/>
            <p:cNvSpPr/>
            <p:nvPr/>
          </p:nvSpPr>
          <p:spPr>
            <a:xfrm>
              <a:off x="3477586" y="2585458"/>
              <a:ext cx="2541910" cy="950456"/>
            </a:xfrm>
            <a:custGeom>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259" name="Shape 259"/>
            <p:cNvSpPr/>
            <p:nvPr/>
          </p:nvSpPr>
          <p:spPr>
            <a:xfrm>
              <a:off x="2991269" y="3020977"/>
              <a:ext cx="1758228" cy="1384350"/>
            </a:xfrm>
            <a:custGeom>
              <a:pathLst>
                <a:path extrusionOk="0" h="63817" w="87725">
                  <a:moveTo>
                    <a:pt x="24288" y="0"/>
                  </a:moveTo>
                  <a:lnTo>
                    <a:pt x="0" y="29908"/>
                  </a:lnTo>
                  <a:lnTo>
                    <a:pt x="87725" y="63817"/>
                  </a:lnTo>
                  <a:lnTo>
                    <a:pt x="87725" y="42291"/>
                  </a:lnTo>
                  <a:lnTo>
                    <a:pt x="87725" y="23526"/>
                  </a:lnTo>
                  <a:close/>
                </a:path>
              </a:pathLst>
            </a:custGeom>
            <a:solidFill>
              <a:srgbClr val="0944A1"/>
            </a:solidFill>
            <a:ln>
              <a:noFill/>
            </a:ln>
          </p:spPr>
        </p:sp>
        <p:sp>
          <p:nvSpPr>
            <p:cNvPr id="260" name="Shape 260"/>
            <p:cNvSpPr/>
            <p:nvPr/>
          </p:nvSpPr>
          <p:spPr>
            <a:xfrm flipH="1">
              <a:off x="4747852" y="3020977"/>
              <a:ext cx="1758228" cy="1384350"/>
            </a:xfrm>
            <a:custGeom>
              <a:pathLst>
                <a:path extrusionOk="0" h="63817" w="87725">
                  <a:moveTo>
                    <a:pt x="24288" y="0"/>
                  </a:moveTo>
                  <a:lnTo>
                    <a:pt x="0" y="29908"/>
                  </a:lnTo>
                  <a:lnTo>
                    <a:pt x="87725" y="63817"/>
                  </a:lnTo>
                  <a:lnTo>
                    <a:pt x="87725" y="42291"/>
                  </a:lnTo>
                  <a:lnTo>
                    <a:pt x="87725" y="23526"/>
                  </a:lnTo>
                  <a:close/>
                </a:path>
              </a:pathLst>
            </a:custGeom>
            <a:solidFill>
              <a:srgbClr val="307BF3"/>
            </a:solidFill>
            <a:ln>
              <a:noFill/>
            </a:ln>
          </p:spPr>
        </p:sp>
        <p:sp>
          <p:nvSpPr>
            <p:cNvPr id="261" name="Shape 261"/>
            <p:cNvSpPr/>
            <p:nvPr/>
          </p:nvSpPr>
          <p:spPr>
            <a:xfrm>
              <a:off x="3969199" y="2001324"/>
              <a:ext cx="1565850" cy="585863"/>
            </a:xfrm>
            <a:custGeom>
              <a:pathLst>
                <a:path extrusionOk="0" h="8150" w="24053">
                  <a:moveTo>
                    <a:pt x="0" y="3827"/>
                  </a:moveTo>
                  <a:lnTo>
                    <a:pt x="11976" y="8150"/>
                  </a:lnTo>
                  <a:lnTo>
                    <a:pt x="24053" y="3827"/>
                  </a:lnTo>
                  <a:lnTo>
                    <a:pt x="12126" y="0"/>
                  </a:lnTo>
                  <a:close/>
                </a:path>
              </a:pathLst>
            </a:custGeom>
            <a:solidFill>
              <a:srgbClr val="D9D9D9"/>
            </a:solidFill>
            <a:ln>
              <a:noFill/>
            </a:ln>
          </p:spPr>
        </p:sp>
        <p:sp>
          <p:nvSpPr>
            <p:cNvPr id="262" name="Shape 262"/>
            <p:cNvSpPr/>
            <p:nvPr/>
          </p:nvSpPr>
          <p:spPr>
            <a:xfrm>
              <a:off x="3563255" y="2275837"/>
              <a:ext cx="1189300" cy="1015326"/>
            </a:xfrm>
            <a:custGeom>
              <a:pathLst>
                <a:path extrusionOk="0" h="14114" w="18238">
                  <a:moveTo>
                    <a:pt x="6262" y="0"/>
                  </a:moveTo>
                  <a:lnTo>
                    <a:pt x="18238" y="4324"/>
                  </a:lnTo>
                  <a:lnTo>
                    <a:pt x="18238" y="14114"/>
                  </a:lnTo>
                  <a:lnTo>
                    <a:pt x="0" y="7554"/>
                  </a:lnTo>
                  <a:close/>
                </a:path>
              </a:pathLst>
            </a:custGeom>
            <a:solidFill>
              <a:srgbClr val="0944A1"/>
            </a:solidFill>
            <a:ln>
              <a:noFill/>
            </a:ln>
          </p:spPr>
        </p:sp>
        <p:sp>
          <p:nvSpPr>
            <p:cNvPr id="263" name="Shape 263"/>
            <p:cNvSpPr/>
            <p:nvPr/>
          </p:nvSpPr>
          <p:spPr>
            <a:xfrm flipH="1">
              <a:off x="4749365" y="2275837"/>
              <a:ext cx="1189300" cy="1015326"/>
            </a:xfrm>
            <a:custGeom>
              <a:pathLst>
                <a:path extrusionOk="0" h="14114" w="18238">
                  <a:moveTo>
                    <a:pt x="6262" y="0"/>
                  </a:moveTo>
                  <a:lnTo>
                    <a:pt x="18238" y="4324"/>
                  </a:lnTo>
                  <a:lnTo>
                    <a:pt x="18238" y="14114"/>
                  </a:lnTo>
                  <a:lnTo>
                    <a:pt x="0" y="7554"/>
                  </a:lnTo>
                  <a:close/>
                </a:path>
              </a:pathLst>
            </a:custGeom>
            <a:solidFill>
              <a:srgbClr val="0D5DDF"/>
            </a:solidFill>
            <a:ln>
              <a:noFill/>
            </a:ln>
          </p:spPr>
        </p:sp>
        <p:sp>
          <p:nvSpPr>
            <p:cNvPr id="264" name="Shape 264"/>
            <p:cNvSpPr/>
            <p:nvPr/>
          </p:nvSpPr>
          <p:spPr>
            <a:xfrm>
              <a:off x="4059061" y="1153325"/>
              <a:ext cx="693508" cy="1201140"/>
            </a:xfrm>
            <a:custGeom>
              <a:pathLst>
                <a:path extrusionOk="0" h="16697" w="10635">
                  <a:moveTo>
                    <a:pt x="10635" y="0"/>
                  </a:moveTo>
                  <a:lnTo>
                    <a:pt x="0" y="12722"/>
                  </a:lnTo>
                  <a:lnTo>
                    <a:pt x="10635" y="16697"/>
                  </a:lnTo>
                  <a:close/>
                </a:path>
              </a:pathLst>
            </a:custGeom>
            <a:solidFill>
              <a:srgbClr val="0944A1"/>
            </a:solidFill>
            <a:ln>
              <a:noFill/>
            </a:ln>
          </p:spPr>
        </p:sp>
        <p:sp>
          <p:nvSpPr>
            <p:cNvPr id="265" name="Shape 265"/>
            <p:cNvSpPr/>
            <p:nvPr/>
          </p:nvSpPr>
          <p:spPr>
            <a:xfrm flipH="1">
              <a:off x="4749350" y="1153325"/>
              <a:ext cx="693508" cy="1201140"/>
            </a:xfrm>
            <a:custGeom>
              <a:pathLst>
                <a:path extrusionOk="0" h="16697" w="10635">
                  <a:moveTo>
                    <a:pt x="10635" y="0"/>
                  </a:moveTo>
                  <a:lnTo>
                    <a:pt x="0" y="12722"/>
                  </a:lnTo>
                  <a:lnTo>
                    <a:pt x="10635" y="16697"/>
                  </a:lnTo>
                  <a:close/>
                </a:path>
              </a:pathLst>
            </a:custGeom>
            <a:solidFill>
              <a:srgbClr val="0C58D3"/>
            </a:solidFill>
            <a:ln>
              <a:noFill/>
            </a:ln>
          </p:spPr>
        </p:sp>
      </p:grpSp>
      <p:pic>
        <p:nvPicPr>
          <p:cNvPr id="266" name="Shape 266"/>
          <p:cNvPicPr preferRelativeResize="0"/>
          <p:nvPr/>
        </p:nvPicPr>
        <p:blipFill>
          <a:blip r:embed="rId3">
            <a:alphaModFix amt="5000"/>
          </a:blip>
          <a:stretch>
            <a:fillRect/>
          </a:stretch>
        </p:blipFill>
        <p:spPr>
          <a:xfrm>
            <a:off x="7723900" y="3688625"/>
            <a:ext cx="1420100" cy="14573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2" name="Shape 1352"/>
        <p:cNvGrpSpPr/>
        <p:nvPr/>
      </p:nvGrpSpPr>
      <p:grpSpPr>
        <a:xfrm>
          <a:off x="0" y="0"/>
          <a:ext cx="0" cy="0"/>
          <a:chOff x="0" y="0"/>
          <a:chExt cx="0" cy="0"/>
        </a:xfrm>
      </p:grpSpPr>
      <p:sp>
        <p:nvSpPr>
          <p:cNvPr id="1353" name="Shape 1353"/>
          <p:cNvSpPr txBox="1"/>
          <p:nvPr>
            <p:ph type="title"/>
          </p:nvPr>
        </p:nvSpPr>
        <p:spPr>
          <a:xfrm>
            <a:off x="311700" y="410000"/>
            <a:ext cx="8365800" cy="405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How do you implement this specifically?</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lang="en" sz="1400">
                <a:solidFill>
                  <a:srgbClr val="000000"/>
                </a:solidFill>
              </a:rPr>
              <a:t>Every Client Relationship Management (CRM) system such as Salesforce is different. Ultimately you should consult with your Team Manager and back office support for specific implementation, but in a nutshell…</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Complete Client “ID” Field: </a:t>
            </a:r>
            <a:r>
              <a:rPr lang="en" sz="1400">
                <a:solidFill>
                  <a:srgbClr val="000000"/>
                </a:solidFill>
              </a:rPr>
              <a:t>The key function that drives the CRM is tagging each client record within the CRM with an “ID”. For our purposes, after we segment our book and identify Platinum &amp; Gold Clients, we “ID” each of their CRM records in this designated “ID” field as either “Platinum” or “Gold”.</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When you do this, you are now organizing your CRM system (Salesforce for most of you) in such a way, that you can now pull reports or generate “pull” requests (for information such as mailing addresses) based on the client’s ID (i.e. “are they a Platinum or a Gold client”). You can immediately see how helpful this will be when implementing and tracking our service model offerings.</a:t>
            </a:r>
            <a:endParaRPr b="1" sz="1800">
              <a:solidFill>
                <a:srgbClr val="0D5DDF"/>
              </a:solidFill>
            </a:endParaRPr>
          </a:p>
        </p:txBody>
      </p:sp>
      <p:pic>
        <p:nvPicPr>
          <p:cNvPr id="1354" name="Shape 1354"/>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55" name="Shape 1355"/>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9" name="Shape 1359"/>
        <p:cNvGrpSpPr/>
        <p:nvPr/>
      </p:nvGrpSpPr>
      <p:grpSpPr>
        <a:xfrm>
          <a:off x="0" y="0"/>
          <a:ext cx="0" cy="0"/>
          <a:chOff x="0" y="0"/>
          <a:chExt cx="0" cy="0"/>
        </a:xfrm>
      </p:grpSpPr>
      <p:sp>
        <p:nvSpPr>
          <p:cNvPr id="1360" name="Shape 1360"/>
          <p:cNvSpPr txBox="1"/>
          <p:nvPr>
            <p:ph type="title"/>
          </p:nvPr>
        </p:nvSpPr>
        <p:spPr>
          <a:xfrm>
            <a:off x="311700" y="410000"/>
            <a:ext cx="8520600" cy="251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How do you implement this specifically?</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rtl="0" algn="just">
              <a:spcBef>
                <a:spcPts val="0"/>
              </a:spcBef>
              <a:spcAft>
                <a:spcPts val="0"/>
              </a:spcAft>
              <a:buNone/>
            </a:pPr>
            <a:r>
              <a:rPr lang="en" sz="1400">
                <a:solidFill>
                  <a:srgbClr val="000000"/>
                </a:solidFill>
              </a:rPr>
              <a:t>After you ID each Platinum &amp; Gold client — which can take a day or two of your Team Manager’s time — you can move on to step two, which is building the Action Plan itself.</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b="1" lang="en" sz="1400">
                <a:solidFill>
                  <a:srgbClr val="000000"/>
                </a:solidFill>
              </a:rPr>
              <a:t>Create Action Plan Template: </a:t>
            </a:r>
            <a:r>
              <a:rPr lang="en" sz="1400">
                <a:solidFill>
                  <a:srgbClr val="000000"/>
                </a:solidFill>
              </a:rPr>
              <a:t>Within SalesForce you can create an Action Plan “template” this is a uniform, templated set of tasks with a time interval (days) in between each task delegated to specific team members (usually your Team Manager &amp; Client Associate, but could at times also be the Senior Producer or Strategic Planner).</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So again, here’s a brief recap of where we are at thus far:</a:t>
            </a:r>
            <a:endParaRPr b="1" sz="1800">
              <a:solidFill>
                <a:srgbClr val="0D5DDF"/>
              </a:solidFill>
            </a:endParaRPr>
          </a:p>
        </p:txBody>
      </p:sp>
      <p:grpSp>
        <p:nvGrpSpPr>
          <p:cNvPr id="1361" name="Shape 1361"/>
          <p:cNvGrpSpPr/>
          <p:nvPr/>
        </p:nvGrpSpPr>
        <p:grpSpPr>
          <a:xfrm>
            <a:off x="1773325" y="3373425"/>
            <a:ext cx="1834900" cy="1087100"/>
            <a:chOff x="1083025" y="2306625"/>
            <a:chExt cx="1834900" cy="1087100"/>
          </a:xfrm>
        </p:grpSpPr>
        <p:sp>
          <p:nvSpPr>
            <p:cNvPr id="1362" name="Shape 1362"/>
            <p:cNvSpPr txBox="1"/>
            <p:nvPr/>
          </p:nvSpPr>
          <p:spPr>
            <a:xfrm>
              <a:off x="1235825" y="2695025"/>
              <a:ext cx="1505100" cy="6987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0D5DDF"/>
                  </a:solidFill>
                  <a:latin typeface="Roboto"/>
                  <a:ea typeface="Roboto"/>
                  <a:cs typeface="Roboto"/>
                  <a:sym typeface="Roboto"/>
                </a:rPr>
                <a:t>Segment book: </a:t>
              </a:r>
              <a:endParaRPr b="1" sz="1000">
                <a:solidFill>
                  <a:srgbClr val="0D5DDF"/>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0D5DDF"/>
                  </a:solidFill>
                  <a:latin typeface="Roboto"/>
                  <a:ea typeface="Roboto"/>
                  <a:cs typeface="Roboto"/>
                  <a:sym typeface="Roboto"/>
                </a:rPr>
                <a:t>Identify Platinum &amp; Gold Clients</a:t>
              </a:r>
              <a:endParaRPr sz="1000">
                <a:solidFill>
                  <a:srgbClr val="0D5DDF"/>
                </a:solidFill>
                <a:latin typeface="Roboto"/>
                <a:ea typeface="Roboto"/>
                <a:cs typeface="Roboto"/>
                <a:sym typeface="Roboto"/>
              </a:endParaRPr>
            </a:p>
          </p:txBody>
        </p:sp>
        <p:sp>
          <p:nvSpPr>
            <p:cNvPr id="1363" name="Shape 1363"/>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364" name="Shape 1364"/>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grpSp>
      <p:grpSp>
        <p:nvGrpSpPr>
          <p:cNvPr id="1365" name="Shape 1365"/>
          <p:cNvGrpSpPr/>
          <p:nvPr/>
        </p:nvGrpSpPr>
        <p:grpSpPr>
          <a:xfrm>
            <a:off x="5194194" y="3372725"/>
            <a:ext cx="2092668" cy="1214900"/>
            <a:chOff x="1083100" y="2306636"/>
            <a:chExt cx="2092668" cy="1214900"/>
          </a:xfrm>
        </p:grpSpPr>
        <p:sp>
          <p:nvSpPr>
            <p:cNvPr id="1366" name="Shape 1366"/>
            <p:cNvSpPr txBox="1"/>
            <p:nvPr/>
          </p:nvSpPr>
          <p:spPr>
            <a:xfrm>
              <a:off x="1159468" y="2695036"/>
              <a:ext cx="2016300" cy="8265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858585"/>
                  </a:solidFill>
                  <a:latin typeface="Roboto"/>
                  <a:ea typeface="Roboto"/>
                  <a:cs typeface="Roboto"/>
                  <a:sym typeface="Roboto"/>
                </a:rPr>
                <a:t>Create Action Plan Template:</a:t>
              </a:r>
              <a:endParaRPr b="1" sz="1000">
                <a:solidFill>
                  <a:srgbClr val="858585"/>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858585"/>
                  </a:solidFill>
                  <a:latin typeface="Roboto"/>
                  <a:ea typeface="Roboto"/>
                  <a:cs typeface="Roboto"/>
                  <a:sym typeface="Roboto"/>
                </a:rPr>
                <a:t>Fill in the critical, measurable tasks to be completed for your basic service model.</a:t>
              </a:r>
              <a:endParaRPr sz="1000">
                <a:solidFill>
                  <a:srgbClr val="858585"/>
                </a:solidFill>
                <a:latin typeface="Roboto"/>
                <a:ea typeface="Roboto"/>
                <a:cs typeface="Roboto"/>
                <a:sym typeface="Roboto"/>
              </a:endParaRPr>
            </a:p>
          </p:txBody>
        </p:sp>
        <p:sp>
          <p:nvSpPr>
            <p:cNvPr id="1367" name="Shape 1367"/>
            <p:cNvSpPr/>
            <p:nvPr/>
          </p:nvSpPr>
          <p:spPr>
            <a:xfrm flipH="1">
              <a:off x="1083100" y="2306636"/>
              <a:ext cx="1946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368" name="Shape 1368"/>
            <p:cNvSpPr/>
            <p:nvPr/>
          </p:nvSpPr>
          <p:spPr>
            <a:xfrm>
              <a:off x="1083137" y="2460461"/>
              <a:ext cx="1946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69" name="Shape 1369"/>
          <p:cNvGrpSpPr/>
          <p:nvPr/>
        </p:nvGrpSpPr>
        <p:grpSpPr>
          <a:xfrm>
            <a:off x="3482274" y="3373425"/>
            <a:ext cx="1834900" cy="1223300"/>
            <a:chOff x="1083025" y="2306625"/>
            <a:chExt cx="1834900" cy="1223300"/>
          </a:xfrm>
        </p:grpSpPr>
        <p:sp>
          <p:nvSpPr>
            <p:cNvPr id="1370" name="Shape 1370"/>
            <p:cNvSpPr txBox="1"/>
            <p:nvPr/>
          </p:nvSpPr>
          <p:spPr>
            <a:xfrm>
              <a:off x="1208976" y="2695025"/>
              <a:ext cx="1505100" cy="834900"/>
            </a:xfrm>
            <a:prstGeom prst="rect">
              <a:avLst/>
            </a:prstGeom>
            <a:noFill/>
            <a:ln>
              <a:noFill/>
            </a:ln>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 sz="1000">
                  <a:solidFill>
                    <a:srgbClr val="0D5DDF"/>
                  </a:solidFill>
                  <a:latin typeface="Roboto"/>
                  <a:ea typeface="Roboto"/>
                  <a:cs typeface="Roboto"/>
                  <a:sym typeface="Roboto"/>
                </a:rPr>
                <a:t>Complete ID fields:</a:t>
              </a:r>
              <a:endParaRPr b="1" sz="1000">
                <a:solidFill>
                  <a:srgbClr val="0D5DDF"/>
                </a:solidFill>
                <a:latin typeface="Roboto"/>
                <a:ea typeface="Roboto"/>
                <a:cs typeface="Roboto"/>
                <a:sym typeface="Roboto"/>
              </a:endParaRPr>
            </a:p>
            <a:p>
              <a:pPr indent="0" lvl="0" marL="0" rtl="0">
                <a:lnSpc>
                  <a:spcPct val="115000"/>
                </a:lnSpc>
                <a:spcBef>
                  <a:spcPts val="0"/>
                </a:spcBef>
                <a:spcAft>
                  <a:spcPts val="0"/>
                </a:spcAft>
                <a:buNone/>
              </a:pPr>
              <a:r>
                <a:rPr lang="en" sz="1000">
                  <a:solidFill>
                    <a:srgbClr val="0D5DDF"/>
                  </a:solidFill>
                  <a:latin typeface="Roboto"/>
                  <a:ea typeface="Roboto"/>
                  <a:cs typeface="Roboto"/>
                  <a:sym typeface="Roboto"/>
                </a:rPr>
                <a:t>Either “Platinum” or “Gold” in each client’s CRM record.</a:t>
              </a:r>
              <a:endParaRPr sz="1000">
                <a:solidFill>
                  <a:srgbClr val="0D5DDF"/>
                </a:solidFill>
                <a:latin typeface="Roboto"/>
                <a:ea typeface="Roboto"/>
                <a:cs typeface="Roboto"/>
                <a:sym typeface="Roboto"/>
              </a:endParaRPr>
            </a:p>
          </p:txBody>
        </p:sp>
        <p:sp>
          <p:nvSpPr>
            <p:cNvPr id="1371" name="Shape 1371"/>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372" name="Shape 1372"/>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373" name="Shape 1373"/>
          <p:cNvPicPr preferRelativeResize="0"/>
          <p:nvPr/>
        </p:nvPicPr>
        <p:blipFill>
          <a:blip r:embed="rId3">
            <a:alphaModFix amt="5000"/>
          </a:blip>
          <a:stretch>
            <a:fillRect/>
          </a:stretch>
        </p:blipFill>
        <p:spPr>
          <a:xfrm>
            <a:off x="7723900" y="3686175"/>
            <a:ext cx="1420100" cy="14573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77" name="Shape 1377"/>
        <p:cNvGrpSpPr/>
        <p:nvPr/>
      </p:nvGrpSpPr>
      <p:grpSpPr>
        <a:xfrm>
          <a:off x="0" y="0"/>
          <a:ext cx="0" cy="0"/>
          <a:chOff x="0" y="0"/>
          <a:chExt cx="0" cy="0"/>
        </a:xfrm>
      </p:grpSpPr>
      <p:sp>
        <p:nvSpPr>
          <p:cNvPr id="1378" name="Shape 1378"/>
          <p:cNvSpPr txBox="1"/>
          <p:nvPr>
            <p:ph type="title"/>
          </p:nvPr>
        </p:nvSpPr>
        <p:spPr>
          <a:xfrm>
            <a:off x="311700" y="410000"/>
            <a:ext cx="8520600" cy="376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What should you include in the Action Plan Template?</a:t>
            </a:r>
            <a:endParaRPr b="1" sz="2400">
              <a:solidFill>
                <a:srgbClr val="0D5DDF"/>
              </a:solidFill>
            </a:endParaRPr>
          </a:p>
          <a:p>
            <a:pPr indent="0" lvl="0" marL="0">
              <a:spcBef>
                <a:spcPts val="0"/>
              </a:spcBef>
              <a:spcAft>
                <a:spcPts val="0"/>
              </a:spcAft>
              <a:buNone/>
            </a:pPr>
            <a:r>
              <a:t/>
            </a:r>
            <a:endParaRPr b="1" sz="1800">
              <a:solidFill>
                <a:srgbClr val="0D5DDF"/>
              </a:solidFill>
            </a:endParaRPr>
          </a:p>
          <a:p>
            <a:pPr indent="0" lvl="0" marL="0">
              <a:spcBef>
                <a:spcPts val="0"/>
              </a:spcBef>
              <a:spcAft>
                <a:spcPts val="0"/>
              </a:spcAft>
              <a:buNone/>
            </a:pPr>
            <a:r>
              <a:rPr b="1" lang="en" sz="1400">
                <a:solidFill>
                  <a:srgbClr val="000000"/>
                </a:solidFill>
              </a:rPr>
              <a:t>Create Two Action Plan Templates: </a:t>
            </a:r>
            <a:r>
              <a:rPr lang="en" sz="1400">
                <a:solidFill>
                  <a:srgbClr val="000000"/>
                </a:solidFill>
              </a:rPr>
              <a:t>Firstly, I recommend creating two: one Action Plan Template for the Platinum clients and another for the Gold clients.</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b="1" lang="en" sz="1400">
                <a:solidFill>
                  <a:srgbClr val="000000"/>
                </a:solidFill>
              </a:rPr>
              <a:t>Include Only Two Tasks: </a:t>
            </a:r>
            <a:r>
              <a:rPr lang="en" sz="1400">
                <a:solidFill>
                  <a:srgbClr val="000000"/>
                </a:solidFill>
              </a:rPr>
              <a:t>The template itself can be quite simple and should only include the client meeting offering of your service model, again, anything beyond this is too difficult to execute &amp; track. Your Action Plan Templates will only include two “tasks”: the “Review Invitation” and the “Review” itself (i.e. the actual meeting). </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b="1" lang="en" sz="1400">
                <a:solidFill>
                  <a:srgbClr val="000000"/>
                </a:solidFill>
                <a:highlight>
                  <a:srgbClr val="FFE599"/>
                </a:highlight>
              </a:rPr>
              <a:t>Remember:</a:t>
            </a:r>
            <a:r>
              <a:rPr lang="en" sz="1400">
                <a:solidFill>
                  <a:srgbClr val="000000"/>
                </a:solidFill>
                <a:highlight>
                  <a:srgbClr val="FFE599"/>
                </a:highlight>
              </a:rPr>
              <a:t> Platinum Clients receive two types of meetings: Goals-Based Planning &amp; Portfolio Focused. Gold Clients receive one all encompassing meeting.</a:t>
            </a:r>
            <a:endParaRPr sz="1400">
              <a:solidFill>
                <a:srgbClr val="000000"/>
              </a:solidFill>
              <a:highlight>
                <a:srgbClr val="FFE599"/>
              </a:highlight>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Now we have to organize your Action Plans and synchronize them so that your entire client base is being reached out to systematically and evenly throughout the year (quarter-by-quarter).</a:t>
            </a:r>
            <a:endParaRPr sz="1400">
              <a:solidFill>
                <a:srgbClr val="000000"/>
              </a:solidFill>
            </a:endParaRPr>
          </a:p>
          <a:p>
            <a:pPr indent="0" lvl="0" marL="0" rtl="0">
              <a:spcBef>
                <a:spcPts val="0"/>
              </a:spcBef>
              <a:spcAft>
                <a:spcPts val="0"/>
              </a:spcAft>
              <a:buNone/>
            </a:pPr>
            <a:r>
              <a:t/>
            </a:r>
            <a:endParaRPr sz="1800">
              <a:solidFill>
                <a:srgbClr val="0D5DDF"/>
              </a:solidFill>
            </a:endParaRPr>
          </a:p>
        </p:txBody>
      </p:sp>
      <p:pic>
        <p:nvPicPr>
          <p:cNvPr id="1379" name="Shape 1379"/>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80" name="Shape 1380"/>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4" name="Shape 1384"/>
        <p:cNvGrpSpPr/>
        <p:nvPr/>
      </p:nvGrpSpPr>
      <p:grpSpPr>
        <a:xfrm>
          <a:off x="0" y="0"/>
          <a:ext cx="0" cy="0"/>
          <a:chOff x="0" y="0"/>
          <a:chExt cx="0" cy="0"/>
        </a:xfrm>
      </p:grpSpPr>
      <p:sp>
        <p:nvSpPr>
          <p:cNvPr id="1385" name="Shape 1385"/>
          <p:cNvSpPr txBox="1"/>
          <p:nvPr>
            <p:ph type="title"/>
          </p:nvPr>
        </p:nvSpPr>
        <p:spPr>
          <a:xfrm>
            <a:off x="311700" y="410000"/>
            <a:ext cx="8520600" cy="405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D5DDF"/>
                </a:solidFill>
              </a:rPr>
              <a:t>Applying service model quarter-by-quarter</a:t>
            </a:r>
            <a:endParaRPr b="1" sz="1400">
              <a:solidFill>
                <a:srgbClr val="000000"/>
              </a:solidFill>
              <a:highlight>
                <a:srgbClr val="FFE599"/>
              </a:highlight>
            </a:endParaRPr>
          </a:p>
          <a:p>
            <a:pPr indent="0" lvl="0" marL="0">
              <a:spcBef>
                <a:spcPts val="0"/>
              </a:spcBef>
              <a:spcAft>
                <a:spcPts val="0"/>
              </a:spcAft>
              <a:buNone/>
            </a:pPr>
            <a:r>
              <a:t/>
            </a:r>
            <a:endParaRPr b="1" sz="1400">
              <a:solidFill>
                <a:srgbClr val="000000"/>
              </a:solidFill>
              <a:highlight>
                <a:srgbClr val="FFE599"/>
              </a:highlight>
            </a:endParaRPr>
          </a:p>
          <a:p>
            <a:pPr indent="0" lvl="0" marL="0">
              <a:spcBef>
                <a:spcPts val="0"/>
              </a:spcBef>
              <a:spcAft>
                <a:spcPts val="0"/>
              </a:spcAft>
              <a:buNone/>
            </a:pPr>
            <a:r>
              <a:rPr b="1" lang="en" sz="1400">
                <a:solidFill>
                  <a:srgbClr val="000000"/>
                </a:solidFill>
                <a:highlight>
                  <a:srgbClr val="FFE599"/>
                </a:highlight>
              </a:rPr>
              <a:t>To start, b</a:t>
            </a:r>
            <a:r>
              <a:rPr b="1" lang="en" sz="1400">
                <a:solidFill>
                  <a:srgbClr val="000000"/>
                </a:solidFill>
                <a:highlight>
                  <a:srgbClr val="FFE599"/>
                </a:highlight>
              </a:rPr>
              <a:t>reak the year down quarter-by-quarter.</a:t>
            </a:r>
            <a:r>
              <a:rPr lang="en" sz="1400">
                <a:solidFill>
                  <a:srgbClr val="000000"/>
                </a:solidFill>
              </a:rPr>
              <a:t> T</a:t>
            </a:r>
            <a:r>
              <a:rPr lang="en" sz="1400">
                <a:solidFill>
                  <a:srgbClr val="000000"/>
                </a:solidFill>
              </a:rPr>
              <a:t>here are 90 </a:t>
            </a:r>
            <a:r>
              <a:rPr lang="en" sz="1400">
                <a:solidFill>
                  <a:srgbClr val="000000"/>
                </a:solidFill>
              </a:rPr>
              <a:t>days per quarter, so we want our Team Manager or Client Associate to be tasked and notified to reach out clients for meeting/review scheduling beginning on the appropriate day at the beginning of each quarter.</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Platinum Clients must be met with (or at least offered) two meetings per year, so every Platinum client should receive a scheduling invitation from the team by the end of Q1 with meetings completed by Q2 end, and then repeated for the second half of the year (all Platinum clients contacted by the end of Q3, with meetings completed by the end of Q4, December 31st). </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en" sz="1400">
                <a:solidFill>
                  <a:srgbClr val="000000"/>
                </a:solidFill>
              </a:rPr>
              <a:t>If I have 24 Platinum clients, I would attach the Platinum Service Model to their client record and it would look something like this (choose “skip weekends when generating tasks” within your CRM):</a:t>
            </a:r>
            <a:endParaRPr sz="1400">
              <a:solidFill>
                <a:srgbClr val="000000"/>
              </a:solidFill>
            </a:endParaRPr>
          </a:p>
          <a:p>
            <a:pPr indent="0" lvl="0" marL="0">
              <a:spcBef>
                <a:spcPts val="0"/>
              </a:spcBef>
              <a:spcAft>
                <a:spcPts val="0"/>
              </a:spcAft>
              <a:buNone/>
            </a:pPr>
            <a:r>
              <a:t/>
            </a:r>
            <a:endParaRPr sz="1400">
              <a:solidFill>
                <a:srgbClr val="000000"/>
              </a:solidFill>
            </a:endParaRPr>
          </a:p>
          <a:p>
            <a:pPr indent="-317500" lvl="0" marL="457200" rtl="0">
              <a:spcBef>
                <a:spcPts val="0"/>
              </a:spcBef>
              <a:spcAft>
                <a:spcPts val="0"/>
              </a:spcAft>
              <a:buClr>
                <a:srgbClr val="000000"/>
              </a:buClr>
              <a:buSzPts val="1400"/>
              <a:buAutoNum type="alphaUcPeriod"/>
            </a:pPr>
            <a:r>
              <a:rPr lang="en" sz="1400">
                <a:solidFill>
                  <a:srgbClr val="000000"/>
                </a:solidFill>
              </a:rPr>
              <a:t>Mid Year Review Invitation — Day 1, Beginning January (Q1 begins)</a:t>
            </a:r>
            <a:endParaRPr sz="1400">
              <a:solidFill>
                <a:srgbClr val="000000"/>
              </a:solidFill>
            </a:endParaRPr>
          </a:p>
          <a:p>
            <a:pPr indent="-317500" lvl="0" marL="457200" rtl="0">
              <a:spcBef>
                <a:spcPts val="0"/>
              </a:spcBef>
              <a:spcAft>
                <a:spcPts val="0"/>
              </a:spcAft>
              <a:buClr>
                <a:srgbClr val="000000"/>
              </a:buClr>
              <a:buSzPts val="1400"/>
              <a:buAutoNum type="alphaUcPeriod"/>
            </a:pPr>
            <a:r>
              <a:rPr lang="en" sz="1400">
                <a:solidFill>
                  <a:srgbClr val="000000"/>
                </a:solidFill>
              </a:rPr>
              <a:t>Mid Year Meeting Notes — Day 90 (Q2 ends)</a:t>
            </a:r>
            <a:endParaRPr sz="1400">
              <a:solidFill>
                <a:srgbClr val="000000"/>
              </a:solidFill>
            </a:endParaRPr>
          </a:p>
          <a:p>
            <a:pPr indent="-317500" lvl="0" marL="457200" rtl="0">
              <a:spcBef>
                <a:spcPts val="0"/>
              </a:spcBef>
              <a:spcAft>
                <a:spcPts val="0"/>
              </a:spcAft>
              <a:buClr>
                <a:srgbClr val="000000"/>
              </a:buClr>
              <a:buSzPts val="1400"/>
              <a:buAutoNum type="alphaUcPeriod"/>
            </a:pPr>
            <a:r>
              <a:rPr lang="en" sz="1400">
                <a:solidFill>
                  <a:srgbClr val="000000"/>
                </a:solidFill>
              </a:rPr>
              <a:t>Year End Review Invitation — Day 270 (Q3 begins)</a:t>
            </a:r>
            <a:endParaRPr sz="1400">
              <a:solidFill>
                <a:srgbClr val="000000"/>
              </a:solidFill>
            </a:endParaRPr>
          </a:p>
          <a:p>
            <a:pPr indent="-317500" lvl="0" marL="457200">
              <a:spcBef>
                <a:spcPts val="0"/>
              </a:spcBef>
              <a:spcAft>
                <a:spcPts val="0"/>
              </a:spcAft>
              <a:buClr>
                <a:srgbClr val="000000"/>
              </a:buClr>
              <a:buSzPts val="1400"/>
              <a:buAutoNum type="alphaUcPeriod"/>
            </a:pPr>
            <a:r>
              <a:rPr lang="en" sz="1400">
                <a:solidFill>
                  <a:srgbClr val="000000"/>
                </a:solidFill>
              </a:rPr>
              <a:t>Year End Meeting Notes — Day 364 (Q4 ends)</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p:txBody>
      </p:sp>
      <p:pic>
        <p:nvPicPr>
          <p:cNvPr id="1386" name="Shape 1386"/>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87" name="Shape 1387"/>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1" name="Shape 1391"/>
        <p:cNvGrpSpPr/>
        <p:nvPr/>
      </p:nvGrpSpPr>
      <p:grpSpPr>
        <a:xfrm>
          <a:off x="0" y="0"/>
          <a:ext cx="0" cy="0"/>
          <a:chOff x="0" y="0"/>
          <a:chExt cx="0" cy="0"/>
        </a:xfrm>
      </p:grpSpPr>
      <p:sp>
        <p:nvSpPr>
          <p:cNvPr id="1392" name="Shape 1392"/>
          <p:cNvSpPr txBox="1"/>
          <p:nvPr>
            <p:ph type="title"/>
          </p:nvPr>
        </p:nvSpPr>
        <p:spPr>
          <a:xfrm>
            <a:off x="311700" y="410000"/>
            <a:ext cx="8520600" cy="405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D5DDF"/>
                </a:solidFill>
              </a:rPr>
              <a:t>Apply service model quarter-by-quarter</a:t>
            </a:r>
            <a:endParaRPr b="1" sz="1400">
              <a:solidFill>
                <a:srgbClr val="000000"/>
              </a:solidFill>
              <a:highlight>
                <a:srgbClr val="FFE599"/>
              </a:highlight>
            </a:endParaRPr>
          </a:p>
          <a:p>
            <a:pPr indent="0" lvl="0" marL="0" rtl="0">
              <a:spcBef>
                <a:spcPts val="0"/>
              </a:spcBef>
              <a:spcAft>
                <a:spcPts val="0"/>
              </a:spcAft>
              <a:buNone/>
            </a:pPr>
            <a:r>
              <a:t/>
            </a:r>
            <a:endParaRPr b="1" sz="1400">
              <a:solidFill>
                <a:srgbClr val="000000"/>
              </a:solidFill>
              <a:highlight>
                <a:srgbClr val="FFE599"/>
              </a:highlight>
            </a:endParaRPr>
          </a:p>
          <a:p>
            <a:pPr indent="0" lvl="0" marL="0">
              <a:spcBef>
                <a:spcPts val="0"/>
              </a:spcBef>
              <a:spcAft>
                <a:spcPts val="0"/>
              </a:spcAft>
              <a:buNone/>
            </a:pPr>
            <a:r>
              <a:rPr lang="en" sz="1400">
                <a:solidFill>
                  <a:srgbClr val="000000"/>
                </a:solidFill>
              </a:rPr>
              <a:t>These means that there are only four tasks per Platinum client, and actually only two types (they simply repeat twice). As I said, you don’t want anything more complicated than this.</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b="1" lang="en" sz="1400">
                <a:solidFill>
                  <a:srgbClr val="000000"/>
                </a:solidFill>
              </a:rPr>
              <a:t>Best practice advice: </a:t>
            </a:r>
            <a:r>
              <a:rPr lang="en" sz="1400">
                <a:solidFill>
                  <a:srgbClr val="000000"/>
                </a:solidFill>
              </a:rPr>
              <a:t>When your team reaches out to schedule an appointment, make sure to close/complete the “invitation” task within the CRM on the client’s record with some sort of note detail including the team member’s initials. The only purpose here is to make sure that it is consciously closed out and not accidently closed out. Through implementing this process, we ensure that </a:t>
            </a:r>
            <a:r>
              <a:rPr b="1" lang="en" sz="1400">
                <a:solidFill>
                  <a:srgbClr val="000000"/>
                </a:solidFill>
                <a:highlight>
                  <a:srgbClr val="FFE599"/>
                </a:highlight>
              </a:rPr>
              <a:t>every client is proactively reached out to by your team to scheduling their reviews and that it is done in a timely manner.</a:t>
            </a:r>
            <a:endParaRPr b="1" sz="1400">
              <a:solidFill>
                <a:srgbClr val="000000"/>
              </a:solidFill>
              <a:highlight>
                <a:srgbClr val="FFE599"/>
              </a:highlight>
            </a:endParaRPr>
          </a:p>
          <a:p>
            <a:pPr indent="0" lvl="0" marL="0">
              <a:spcBef>
                <a:spcPts val="0"/>
              </a:spcBef>
              <a:spcAft>
                <a:spcPts val="0"/>
              </a:spcAft>
              <a:buNone/>
            </a:pPr>
            <a:r>
              <a:t/>
            </a:r>
            <a:endParaRPr b="1" sz="1400">
              <a:solidFill>
                <a:srgbClr val="000000"/>
              </a:solidFill>
              <a:highlight>
                <a:srgbClr val="FFE599"/>
              </a:highlight>
            </a:endParaRPr>
          </a:p>
          <a:p>
            <a:pPr indent="0" lvl="0" marL="0">
              <a:spcBef>
                <a:spcPts val="0"/>
              </a:spcBef>
              <a:spcAft>
                <a:spcPts val="0"/>
              </a:spcAft>
              <a:buNone/>
            </a:pPr>
            <a:r>
              <a:rPr lang="en" sz="1400">
                <a:solidFill>
                  <a:srgbClr val="000000"/>
                </a:solidFill>
              </a:rPr>
              <a:t>The second task type “meeting notes” is an incredibly convenient way of prepping your entire year’s fiduciary documentation while ensuring compliance with your service model. Upon completing the actual meeting with the client, and receiving relevant notes from the Senior Producer, the Team Manager can go in and copy/paste directly into this task to close the task out. By closing the task they show the service model as fulfilled and completed as each Platinum Client is met with, while also documenting all meetings in a searchable format.</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t/>
            </a:r>
            <a:endParaRPr sz="1400">
              <a:solidFill>
                <a:srgbClr val="000000"/>
              </a:solidFill>
            </a:endParaRPr>
          </a:p>
        </p:txBody>
      </p:sp>
      <p:pic>
        <p:nvPicPr>
          <p:cNvPr id="1393" name="Shape 1393"/>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394" name="Shape 1394"/>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395" name="Shape 1395"/>
          <p:cNvSpPr txBox="1"/>
          <p:nvPr/>
        </p:nvSpPr>
        <p:spPr>
          <a:xfrm>
            <a:off x="389725" y="4536800"/>
            <a:ext cx="6129000" cy="435900"/>
          </a:xfrm>
          <a:prstGeom prst="rect">
            <a:avLst/>
          </a:prstGeom>
          <a:noFill/>
          <a:ln cap="flat" cmpd="sng" w="9525">
            <a:solidFill>
              <a:schemeClr val="dk1"/>
            </a:solidFill>
            <a:prstDash val="dot"/>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highlight>
                  <a:srgbClr val="FFE599"/>
                </a:highlight>
                <a:latin typeface="Roboto"/>
                <a:ea typeface="Roboto"/>
                <a:cs typeface="Roboto"/>
                <a:sym typeface="Roboto"/>
              </a:rPr>
              <a:t>Note: Gold clients should be reached out in the same manner, except with only one meeting invitation task and at a different time interval of your choosing.</a:t>
            </a:r>
            <a:endParaRPr sz="1000">
              <a:highlight>
                <a:srgbClr val="FFE599"/>
              </a:highlight>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Shape 1400"/>
          <p:cNvSpPr txBox="1"/>
          <p:nvPr>
            <p:ph type="title"/>
          </p:nvPr>
        </p:nvSpPr>
        <p:spPr>
          <a:xfrm>
            <a:off x="598100" y="1466550"/>
            <a:ext cx="8222100" cy="24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Action 6 —</a:t>
            </a:r>
            <a:endParaRPr b="1"/>
          </a:p>
          <a:p>
            <a:pPr indent="0" lvl="0" marL="0" rtl="0" algn="ctr">
              <a:spcBef>
                <a:spcPts val="0"/>
              </a:spcBef>
              <a:spcAft>
                <a:spcPts val="0"/>
              </a:spcAft>
              <a:buNone/>
            </a:pPr>
            <a:r>
              <a:rPr lang="en"/>
              <a:t>Execute Digital Service Model™</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04" name="Shape 1404"/>
        <p:cNvGrpSpPr/>
        <p:nvPr/>
      </p:nvGrpSpPr>
      <p:grpSpPr>
        <a:xfrm>
          <a:off x="0" y="0"/>
          <a:ext cx="0" cy="0"/>
          <a:chOff x="0" y="0"/>
          <a:chExt cx="0" cy="0"/>
        </a:xfrm>
      </p:grpSpPr>
      <p:sp>
        <p:nvSpPr>
          <p:cNvPr id="1405" name="Shape 1405"/>
          <p:cNvSpPr txBox="1"/>
          <p:nvPr>
            <p:ph type="title"/>
          </p:nvPr>
        </p:nvSpPr>
        <p:spPr>
          <a:xfrm>
            <a:off x="445700" y="1999952"/>
            <a:ext cx="8222100" cy="1552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3600">
                <a:solidFill>
                  <a:srgbClr val="000000"/>
                </a:solidFill>
              </a:rPr>
              <a:t>Digital Service Model™ Part I —</a:t>
            </a:r>
            <a:endParaRPr b="1" sz="3600">
              <a:solidFill>
                <a:srgbClr val="000000"/>
              </a:solidFill>
            </a:endParaRPr>
          </a:p>
          <a:p>
            <a:pPr indent="0" lvl="0" marL="0" rtl="0">
              <a:spcBef>
                <a:spcPts val="0"/>
              </a:spcBef>
              <a:spcAft>
                <a:spcPts val="0"/>
              </a:spcAft>
              <a:buNone/>
            </a:pPr>
            <a:r>
              <a:rPr lang="en" sz="3600">
                <a:solidFill>
                  <a:srgbClr val="000000"/>
                </a:solidFill>
              </a:rPr>
              <a:t>Platinum Club + Engagement™</a:t>
            </a:r>
            <a:endParaRPr sz="3600">
              <a:solidFill>
                <a:srgbClr val="00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9" name="Shape 1409"/>
        <p:cNvGrpSpPr/>
        <p:nvPr/>
      </p:nvGrpSpPr>
      <p:grpSpPr>
        <a:xfrm>
          <a:off x="0" y="0"/>
          <a:ext cx="0" cy="0"/>
          <a:chOff x="0" y="0"/>
          <a:chExt cx="0" cy="0"/>
        </a:xfrm>
      </p:grpSpPr>
      <p:pic>
        <p:nvPicPr>
          <p:cNvPr id="1410" name="Shape 1410"/>
          <p:cNvPicPr preferRelativeResize="0"/>
          <p:nvPr/>
        </p:nvPicPr>
        <p:blipFill rotWithShape="1">
          <a:blip r:embed="rId3">
            <a:alphaModFix/>
          </a:blip>
          <a:srcRect b="0" l="15343" r="19168" t="0"/>
          <a:stretch/>
        </p:blipFill>
        <p:spPr>
          <a:xfrm>
            <a:off x="4726075" y="3369975"/>
            <a:ext cx="2601600" cy="1351275"/>
          </a:xfrm>
          <a:prstGeom prst="rect">
            <a:avLst/>
          </a:prstGeom>
          <a:noFill/>
          <a:ln>
            <a:noFill/>
          </a:ln>
        </p:spPr>
      </p:pic>
      <p:sp>
        <p:nvSpPr>
          <p:cNvPr id="1411" name="Shape 1411"/>
          <p:cNvSpPr txBox="1"/>
          <p:nvPr>
            <p:ph type="title"/>
          </p:nvPr>
        </p:nvSpPr>
        <p:spPr>
          <a:xfrm>
            <a:off x="387900" y="479400"/>
            <a:ext cx="7943100" cy="75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D5DDF"/>
                </a:solidFill>
              </a:rPr>
              <a:t>Introduction</a:t>
            </a:r>
            <a:endParaRPr b="1">
              <a:solidFill>
                <a:srgbClr val="0D5DDF"/>
              </a:solidFill>
            </a:endParaRPr>
          </a:p>
        </p:txBody>
      </p:sp>
      <p:sp>
        <p:nvSpPr>
          <p:cNvPr id="1412" name="Shape 1412"/>
          <p:cNvSpPr txBox="1"/>
          <p:nvPr>
            <p:ph idx="1" type="body"/>
          </p:nvPr>
        </p:nvSpPr>
        <p:spPr>
          <a:xfrm>
            <a:off x="387900" y="1008600"/>
            <a:ext cx="4089900" cy="24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100">
                <a:solidFill>
                  <a:srgbClr val="000000"/>
                </a:solidFill>
              </a:rPr>
              <a:t>The Platinum Club is the crown jewel of the Digital Service Model™. This is the method elite advisors are searching for — a framework for delivering a personalized, unique value proposition while driving new business at the same time. The key to bringing this to fruition is to</a:t>
            </a:r>
            <a:r>
              <a:rPr b="1" i="1" lang="en" sz="1100">
                <a:solidFill>
                  <a:srgbClr val="000000"/>
                </a:solidFill>
              </a:rPr>
              <a:t> cultivate exclusivity and demonstrate authority</a:t>
            </a:r>
            <a:r>
              <a:rPr i="1" lang="en" sz="1100">
                <a:solidFill>
                  <a:srgbClr val="000000"/>
                </a:solidFill>
              </a:rPr>
              <a:t>. </a:t>
            </a:r>
            <a:endParaRPr i="1" sz="1100">
              <a:solidFill>
                <a:srgbClr val="000000"/>
              </a:solidFill>
            </a:endParaRPr>
          </a:p>
          <a:p>
            <a:pPr indent="0" lvl="0" marL="0">
              <a:spcBef>
                <a:spcPts val="0"/>
              </a:spcBef>
              <a:spcAft>
                <a:spcPts val="0"/>
              </a:spcAft>
              <a:buNone/>
            </a:pPr>
            <a:r>
              <a:t/>
            </a:r>
            <a:endParaRPr i="1" sz="1100">
              <a:solidFill>
                <a:srgbClr val="000000"/>
              </a:solidFill>
            </a:endParaRPr>
          </a:p>
          <a:p>
            <a:pPr indent="0" lvl="0" marL="0">
              <a:spcBef>
                <a:spcPts val="0"/>
              </a:spcBef>
              <a:spcAft>
                <a:spcPts val="0"/>
              </a:spcAft>
              <a:buNone/>
            </a:pPr>
            <a:r>
              <a:rPr i="1" lang="en" sz="1100">
                <a:solidFill>
                  <a:srgbClr val="000000"/>
                </a:solidFill>
              </a:rPr>
              <a:t>This is not a sales seminar — you don’t chase clients. This is an invitation-only opportunity for qualified investors (your platinum clients’ closest friends) to benefit from timely, intimate access to industry thought leaders. </a:t>
            </a:r>
            <a:r>
              <a:rPr i="1" lang="en" sz="1100">
                <a:solidFill>
                  <a:srgbClr val="000000"/>
                </a:solidFill>
                <a:highlight>
                  <a:srgbClr val="FFE599"/>
                </a:highlight>
              </a:rPr>
              <a:t>This is an attraction client acquisition model.</a:t>
            </a:r>
            <a:r>
              <a:rPr i="1" lang="en" sz="1100">
                <a:solidFill>
                  <a:srgbClr val="000000"/>
                </a:solidFill>
              </a:rPr>
              <a:t> </a:t>
            </a:r>
            <a:endParaRPr i="1" sz="1100">
              <a:solidFill>
                <a:srgbClr val="000000"/>
              </a:solidFill>
            </a:endParaRPr>
          </a:p>
          <a:p>
            <a:pPr indent="0" lvl="0" marL="0" rtl="0">
              <a:spcBef>
                <a:spcPts val="0"/>
              </a:spcBef>
              <a:spcAft>
                <a:spcPts val="0"/>
              </a:spcAft>
              <a:buNone/>
            </a:pPr>
            <a:r>
              <a:t/>
            </a:r>
            <a:endParaRPr i="1" sz="1100">
              <a:solidFill>
                <a:srgbClr val="000000"/>
              </a:solidFill>
            </a:endParaRPr>
          </a:p>
          <a:p>
            <a:pPr indent="0" lvl="0" marL="0" rtl="0">
              <a:spcBef>
                <a:spcPts val="0"/>
              </a:spcBef>
              <a:spcAft>
                <a:spcPts val="0"/>
              </a:spcAft>
              <a:buNone/>
            </a:pPr>
            <a:r>
              <a:rPr i="1" lang="en" sz="1100">
                <a:solidFill>
                  <a:srgbClr val="000000"/>
                </a:solidFill>
              </a:rPr>
              <a:t>Warm leads request “appointments” because they realize it would be a privilege to work with a team like yours. I say “appointments” because it’s too formal of a term.</a:t>
            </a:r>
            <a:endParaRPr i="1" sz="1100">
              <a:solidFill>
                <a:srgbClr val="000000"/>
              </a:solidFill>
            </a:endParaRPr>
          </a:p>
        </p:txBody>
      </p:sp>
      <p:sp>
        <p:nvSpPr>
          <p:cNvPr id="1413" name="Shape 1413"/>
          <p:cNvSpPr/>
          <p:nvPr/>
        </p:nvSpPr>
        <p:spPr>
          <a:xfrm>
            <a:off x="4816000" y="3417150"/>
            <a:ext cx="2331600" cy="15300"/>
          </a:xfrm>
          <a:prstGeom prst="rect">
            <a:avLst/>
          </a:prstGeom>
          <a:solidFill>
            <a:srgbClr val="0D5DD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14" name="Shape 1414"/>
          <p:cNvSpPr txBox="1"/>
          <p:nvPr>
            <p:ph idx="1" type="body"/>
          </p:nvPr>
        </p:nvSpPr>
        <p:spPr>
          <a:xfrm>
            <a:off x="4731300" y="1008600"/>
            <a:ext cx="4089900" cy="222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100">
                <a:solidFill>
                  <a:srgbClr val="000000"/>
                </a:solidFill>
              </a:rPr>
              <a:t>Conversations from the Platinum Club should flow naturally and organically; simply book the appointments or phone conversations with these warm prospects, deepen your connection with them and make it seamless to begin a relationship with your team.</a:t>
            </a:r>
            <a:endParaRPr i="1" sz="1100">
              <a:solidFill>
                <a:srgbClr val="000000"/>
              </a:solidFill>
            </a:endParaRPr>
          </a:p>
          <a:p>
            <a:pPr indent="0" lvl="0" marL="0" rtl="0">
              <a:spcBef>
                <a:spcPts val="0"/>
              </a:spcBef>
              <a:spcAft>
                <a:spcPts val="0"/>
              </a:spcAft>
              <a:buNone/>
            </a:pPr>
            <a:r>
              <a:t/>
            </a:r>
            <a:endParaRPr i="1" sz="1100">
              <a:solidFill>
                <a:srgbClr val="000000"/>
              </a:solidFill>
            </a:endParaRPr>
          </a:p>
          <a:p>
            <a:pPr indent="0" lvl="0" marL="0" rtl="0">
              <a:spcBef>
                <a:spcPts val="0"/>
              </a:spcBef>
              <a:spcAft>
                <a:spcPts val="1600"/>
              </a:spcAft>
              <a:buNone/>
            </a:pPr>
            <a:r>
              <a:rPr i="1" lang="en" sz="1100">
                <a:solidFill>
                  <a:srgbClr val="000000"/>
                </a:solidFill>
              </a:rPr>
              <a:t>This is a not so subtle shift in thinking; you don’t ask for business, you build preeminent positioning in your market as an expert and leader of an elite wealth management team; the prospect’s decision to work with you should become self evident.</a:t>
            </a:r>
            <a:endParaRPr i="1" sz="1100">
              <a:solidFill>
                <a:srgbClr val="000000"/>
              </a:solidFill>
            </a:endParaRPr>
          </a:p>
        </p:txBody>
      </p:sp>
      <p:pic>
        <p:nvPicPr>
          <p:cNvPr id="1415" name="Shape 1415"/>
          <p:cNvPicPr preferRelativeResize="0"/>
          <p:nvPr/>
        </p:nvPicPr>
        <p:blipFill>
          <a:blip r:embed="rId4">
            <a:alphaModFix amt="5000"/>
          </a:blip>
          <a:stretch>
            <a:fillRect/>
          </a:stretch>
        </p:blipFill>
        <p:spPr>
          <a:xfrm>
            <a:off x="7723900" y="0"/>
            <a:ext cx="1420100" cy="14573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9" name="Shape 1419"/>
        <p:cNvGrpSpPr/>
        <p:nvPr/>
      </p:nvGrpSpPr>
      <p:grpSpPr>
        <a:xfrm>
          <a:off x="0" y="0"/>
          <a:ext cx="0" cy="0"/>
          <a:chOff x="0" y="0"/>
          <a:chExt cx="0" cy="0"/>
        </a:xfrm>
      </p:grpSpPr>
      <p:pic>
        <p:nvPicPr>
          <p:cNvPr id="1420" name="Shape 1420"/>
          <p:cNvPicPr preferRelativeResize="0"/>
          <p:nvPr/>
        </p:nvPicPr>
        <p:blipFill>
          <a:blip r:embed="rId3">
            <a:alphaModFix/>
          </a:blip>
          <a:stretch>
            <a:fillRect/>
          </a:stretch>
        </p:blipFill>
        <p:spPr>
          <a:xfrm>
            <a:off x="6805000" y="4587575"/>
            <a:ext cx="227237" cy="233175"/>
          </a:xfrm>
          <a:prstGeom prst="rect">
            <a:avLst/>
          </a:prstGeom>
          <a:noFill/>
          <a:ln>
            <a:noFill/>
          </a:ln>
        </p:spPr>
      </p:pic>
      <p:sp>
        <p:nvSpPr>
          <p:cNvPr id="1421" name="Shape 1421"/>
          <p:cNvSpPr txBox="1"/>
          <p:nvPr/>
        </p:nvSpPr>
        <p:spPr>
          <a:xfrm>
            <a:off x="7001225" y="4460575"/>
            <a:ext cx="32100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Open Sans"/>
                <a:ea typeface="Open Sans"/>
                <a:cs typeface="Open Sans"/>
                <a:sym typeface="Open Sans"/>
              </a:rPr>
              <a:t>Rocket Advisor</a:t>
            </a:r>
            <a:endParaRPr sz="1800">
              <a:solidFill>
                <a:schemeClr val="dk2"/>
              </a:solidFill>
              <a:latin typeface="Open Sans"/>
              <a:ea typeface="Open Sans"/>
              <a:cs typeface="Open Sans"/>
              <a:sym typeface="Open Sans"/>
            </a:endParaRPr>
          </a:p>
        </p:txBody>
      </p:sp>
      <p:sp>
        <p:nvSpPr>
          <p:cNvPr id="1422" name="Shape 1422"/>
          <p:cNvSpPr/>
          <p:nvPr/>
        </p:nvSpPr>
        <p:spPr>
          <a:xfrm>
            <a:off x="3373700" y="9371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23" name="Shape 1423"/>
          <p:cNvGrpSpPr/>
          <p:nvPr/>
        </p:nvGrpSpPr>
        <p:grpSpPr>
          <a:xfrm>
            <a:off x="1757036" y="1086524"/>
            <a:ext cx="1931633" cy="669600"/>
            <a:chOff x="1680836" y="1315124"/>
            <a:chExt cx="1931633" cy="669600"/>
          </a:xfrm>
        </p:grpSpPr>
        <p:cxnSp>
          <p:nvCxnSpPr>
            <p:cNvPr id="1424" name="Shape 1424"/>
            <p:cNvCxnSpPr/>
            <p:nvPr/>
          </p:nvCxnSpPr>
          <p:spPr>
            <a:xfrm>
              <a:off x="3178969" y="1638300"/>
              <a:ext cx="433500" cy="252300"/>
            </a:xfrm>
            <a:prstGeom prst="straightConnector1">
              <a:avLst/>
            </a:prstGeom>
            <a:noFill/>
            <a:ln cap="flat" cmpd="sng" w="19050">
              <a:solidFill>
                <a:srgbClr val="A1C3FA"/>
              </a:solidFill>
              <a:prstDash val="solid"/>
              <a:round/>
              <a:headEnd len="lg" w="lg" type="oval"/>
              <a:tailEnd len="med" w="med" type="none"/>
            </a:ln>
          </p:spPr>
        </p:cxnSp>
        <p:sp>
          <p:nvSpPr>
            <p:cNvPr id="1425" name="Shape 1425"/>
            <p:cNvSpPr txBox="1"/>
            <p:nvPr/>
          </p:nvSpPr>
          <p:spPr>
            <a:xfrm>
              <a:off x="1680836" y="1315124"/>
              <a:ext cx="1495200" cy="6696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800">
                  <a:latin typeface="Roboto"/>
                  <a:ea typeface="Roboto"/>
                  <a:cs typeface="Roboto"/>
                  <a:sym typeface="Roboto"/>
                </a:rPr>
                <a:t>Cultivate client referrals/Invite warm prospects to engage</a:t>
              </a:r>
              <a:endParaRPr sz="800">
                <a:latin typeface="Roboto"/>
                <a:ea typeface="Roboto"/>
                <a:cs typeface="Roboto"/>
                <a:sym typeface="Roboto"/>
              </a:endParaRPr>
            </a:p>
            <a:p>
              <a:pPr indent="0" lvl="0" marL="0" algn="r">
                <a:lnSpc>
                  <a:spcPct val="115000"/>
                </a:lnSpc>
                <a:spcBef>
                  <a:spcPts val="0"/>
                </a:spcBef>
                <a:spcAft>
                  <a:spcPts val="0"/>
                </a:spcAft>
                <a:buNone/>
              </a:pPr>
              <a:r>
                <a:t/>
              </a:r>
              <a:endParaRPr sz="600">
                <a:latin typeface="Roboto"/>
                <a:ea typeface="Roboto"/>
                <a:cs typeface="Roboto"/>
                <a:sym typeface="Roboto"/>
              </a:endParaRPr>
            </a:p>
            <a:p>
              <a:pPr indent="0" lvl="0" marL="0" algn="r">
                <a:lnSpc>
                  <a:spcPct val="115000"/>
                </a:lnSpc>
                <a:spcBef>
                  <a:spcPts val="0"/>
                </a:spcBef>
                <a:spcAft>
                  <a:spcPts val="0"/>
                </a:spcAft>
                <a:buNone/>
              </a:pPr>
              <a:r>
                <a:rPr b="1" lang="en" sz="800">
                  <a:latin typeface="Roboto"/>
                  <a:ea typeface="Roboto"/>
                  <a:cs typeface="Roboto"/>
                  <a:sym typeface="Roboto"/>
                </a:rPr>
                <a:t>Enroll platinum client referrals into your automated business model...cultivate platinum client referrals &amp; warm introductions.</a:t>
              </a:r>
              <a:endParaRPr b="1" sz="800">
                <a:latin typeface="Roboto"/>
                <a:ea typeface="Roboto"/>
                <a:cs typeface="Roboto"/>
                <a:sym typeface="Roboto"/>
              </a:endParaRPr>
            </a:p>
          </p:txBody>
        </p:sp>
      </p:grpSp>
      <p:grpSp>
        <p:nvGrpSpPr>
          <p:cNvPr id="1426" name="Shape 1426"/>
          <p:cNvGrpSpPr/>
          <p:nvPr/>
        </p:nvGrpSpPr>
        <p:grpSpPr>
          <a:xfrm>
            <a:off x="5593519" y="1086524"/>
            <a:ext cx="1940006" cy="669600"/>
            <a:chOff x="5517319" y="1315124"/>
            <a:chExt cx="1940006" cy="669600"/>
          </a:xfrm>
        </p:grpSpPr>
        <p:cxnSp>
          <p:nvCxnSpPr>
            <p:cNvPr id="1427" name="Shape 1427"/>
            <p:cNvCxnSpPr/>
            <p:nvPr/>
          </p:nvCxnSpPr>
          <p:spPr>
            <a:xfrm flipH="1">
              <a:off x="5517319" y="1638300"/>
              <a:ext cx="433500" cy="252300"/>
            </a:xfrm>
            <a:prstGeom prst="straightConnector1">
              <a:avLst/>
            </a:prstGeom>
            <a:noFill/>
            <a:ln cap="flat" cmpd="sng" w="19050">
              <a:solidFill>
                <a:srgbClr val="0944A1"/>
              </a:solidFill>
              <a:prstDash val="solid"/>
              <a:round/>
              <a:headEnd len="lg" w="lg" type="oval"/>
              <a:tailEnd len="med" w="med" type="none"/>
            </a:ln>
          </p:spPr>
        </p:cxnSp>
        <p:sp>
          <p:nvSpPr>
            <p:cNvPr id="1428" name="Shape 1428"/>
            <p:cNvSpPr txBox="1"/>
            <p:nvPr/>
          </p:nvSpPr>
          <p:spPr>
            <a:xfrm>
              <a:off x="5962125" y="1315124"/>
              <a:ext cx="1495200" cy="6696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800">
                  <a:latin typeface="Roboto"/>
                  <a:ea typeface="Roboto"/>
                  <a:cs typeface="Roboto"/>
                  <a:sym typeface="Roboto"/>
                </a:rPr>
                <a:t>Execute Platinum Club + Engagement™</a:t>
              </a:r>
              <a:endParaRPr sz="800">
                <a:latin typeface="Roboto"/>
                <a:ea typeface="Roboto"/>
                <a:cs typeface="Roboto"/>
                <a:sym typeface="Roboto"/>
              </a:endParaRPr>
            </a:p>
            <a:p>
              <a:pPr indent="0" lvl="0" marL="0">
                <a:lnSpc>
                  <a:spcPct val="115000"/>
                </a:lnSpc>
                <a:spcBef>
                  <a:spcPts val="0"/>
                </a:spcBef>
                <a:spcAft>
                  <a:spcPts val="0"/>
                </a:spcAft>
                <a:buNone/>
              </a:pPr>
              <a:r>
                <a:t/>
              </a:r>
              <a:endParaRPr sz="600">
                <a:latin typeface="Roboto"/>
                <a:ea typeface="Roboto"/>
                <a:cs typeface="Roboto"/>
                <a:sym typeface="Roboto"/>
              </a:endParaRPr>
            </a:p>
            <a:p>
              <a:pPr indent="0" lvl="0" marL="0">
                <a:lnSpc>
                  <a:spcPct val="115000"/>
                </a:lnSpc>
                <a:spcBef>
                  <a:spcPts val="0"/>
                </a:spcBef>
                <a:spcAft>
                  <a:spcPts val="0"/>
                </a:spcAft>
                <a:buNone/>
              </a:pPr>
              <a:r>
                <a:rPr b="1" lang="en" sz="800">
                  <a:latin typeface="Roboto"/>
                  <a:ea typeface="Roboto"/>
                  <a:cs typeface="Roboto"/>
                  <a:sym typeface="Roboto"/>
                </a:rPr>
                <a:t>Deliver … experience for your platinum clients through an exclusive monthly WebEx video summit...for your top client families...monthly WebEx with live Q&amp;A with thought leader.</a:t>
              </a:r>
              <a:endParaRPr b="1" sz="800">
                <a:latin typeface="Roboto"/>
                <a:ea typeface="Roboto"/>
                <a:cs typeface="Roboto"/>
                <a:sym typeface="Roboto"/>
              </a:endParaRPr>
            </a:p>
          </p:txBody>
        </p:sp>
      </p:grpSp>
      <p:grpSp>
        <p:nvGrpSpPr>
          <p:cNvPr id="1429" name="Shape 1429"/>
          <p:cNvGrpSpPr/>
          <p:nvPr/>
        </p:nvGrpSpPr>
        <p:grpSpPr>
          <a:xfrm>
            <a:off x="3884426" y="3306540"/>
            <a:ext cx="1495200" cy="1143796"/>
            <a:chOff x="3808226" y="3535140"/>
            <a:chExt cx="1495200" cy="1143796"/>
          </a:xfrm>
        </p:grpSpPr>
        <p:cxnSp>
          <p:nvCxnSpPr>
            <p:cNvPr id="1430" name="Shape 1430"/>
            <p:cNvCxnSpPr/>
            <p:nvPr/>
          </p:nvCxnSpPr>
          <p:spPr>
            <a:xfrm rot="10800000">
              <a:off x="4556399" y="3535140"/>
              <a:ext cx="0" cy="460500"/>
            </a:xfrm>
            <a:prstGeom prst="straightConnector1">
              <a:avLst/>
            </a:prstGeom>
            <a:noFill/>
            <a:ln cap="flat" cmpd="sng" w="19050">
              <a:solidFill>
                <a:srgbClr val="307BF3"/>
              </a:solidFill>
              <a:prstDash val="solid"/>
              <a:round/>
              <a:headEnd len="lg" w="lg" type="oval"/>
              <a:tailEnd len="med" w="med" type="none"/>
            </a:ln>
          </p:spPr>
        </p:cxnSp>
        <p:sp>
          <p:nvSpPr>
            <p:cNvPr id="1431" name="Shape 1431"/>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0"/>
                </a:spcAft>
                <a:buNone/>
              </a:pPr>
              <a:r>
                <a:rPr lang="en" sz="800">
                  <a:latin typeface="Roboto"/>
                  <a:ea typeface="Roboto"/>
                  <a:cs typeface="Roboto"/>
                  <a:sym typeface="Roboto"/>
                </a:rPr>
                <a:t>Demonstrate authority</a:t>
              </a:r>
              <a:endParaRPr sz="800">
                <a:latin typeface="Roboto"/>
                <a:ea typeface="Roboto"/>
                <a:cs typeface="Roboto"/>
                <a:sym typeface="Roboto"/>
              </a:endParaRPr>
            </a:p>
            <a:p>
              <a:pPr indent="0" lvl="0" marL="0" algn="ctr">
                <a:lnSpc>
                  <a:spcPct val="115000"/>
                </a:lnSpc>
                <a:spcBef>
                  <a:spcPts val="0"/>
                </a:spcBef>
                <a:spcAft>
                  <a:spcPts val="0"/>
                </a:spcAft>
                <a:buNone/>
              </a:pPr>
              <a:r>
                <a:t/>
              </a:r>
              <a:endParaRPr sz="600">
                <a:latin typeface="Roboto"/>
                <a:ea typeface="Roboto"/>
                <a:cs typeface="Roboto"/>
                <a:sym typeface="Roboto"/>
              </a:endParaRPr>
            </a:p>
            <a:p>
              <a:pPr indent="0" lvl="0" marL="0" algn="ctr">
                <a:lnSpc>
                  <a:spcPct val="115000"/>
                </a:lnSpc>
                <a:spcBef>
                  <a:spcPts val="0"/>
                </a:spcBef>
                <a:spcAft>
                  <a:spcPts val="0"/>
                </a:spcAft>
                <a:buNone/>
              </a:pPr>
              <a:r>
                <a:rPr b="1" lang="en" sz="800">
                  <a:latin typeface="Roboto"/>
                  <a:ea typeface="Roboto"/>
                  <a:cs typeface="Roboto"/>
                  <a:sym typeface="Roboto"/>
                </a:rPr>
                <a:t>Demonstrate uniqueness of offer, exclusive insights &amp; acess, market/industry thought leadership</a:t>
              </a:r>
              <a:endParaRPr b="1" sz="800">
                <a:latin typeface="Roboto"/>
                <a:ea typeface="Roboto"/>
                <a:cs typeface="Roboto"/>
                <a:sym typeface="Roboto"/>
              </a:endParaRPr>
            </a:p>
          </p:txBody>
        </p:sp>
      </p:grpSp>
      <p:sp>
        <p:nvSpPr>
          <p:cNvPr id="1432" name="Shape 1432"/>
          <p:cNvSpPr txBox="1"/>
          <p:nvPr/>
        </p:nvSpPr>
        <p:spPr>
          <a:xfrm>
            <a:off x="3921984" y="1827860"/>
            <a:ext cx="1443600" cy="804300"/>
          </a:xfrm>
          <a:prstGeom prst="rect">
            <a:avLst/>
          </a:prstGeom>
          <a:no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b="1" lang="en" sz="1200">
                <a:latin typeface="Roboto"/>
                <a:ea typeface="Roboto"/>
                <a:cs typeface="Roboto"/>
                <a:sym typeface="Roboto"/>
              </a:rPr>
              <a:t>Platinum Club + Engagement™</a:t>
            </a:r>
            <a:endParaRPr sz="1200"/>
          </a:p>
        </p:txBody>
      </p:sp>
      <p:sp>
        <p:nvSpPr>
          <p:cNvPr id="1433" name="Shape 1433"/>
          <p:cNvSpPr/>
          <p:nvPr/>
        </p:nvSpPr>
        <p:spPr>
          <a:xfrm rot="1800047">
            <a:off x="3296043" y="857834"/>
            <a:ext cx="2690936" cy="2690936"/>
          </a:xfrm>
          <a:prstGeom prst="blockArc">
            <a:avLst>
              <a:gd fmla="val 14414370" name="adj1"/>
              <a:gd fmla="val 694" name="adj2"/>
              <a:gd fmla="val 9562"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4" name="Shape 1434"/>
          <p:cNvSpPr/>
          <p:nvPr/>
        </p:nvSpPr>
        <p:spPr>
          <a:xfrm flipH="1" rot="-1800047">
            <a:off x="3298156" y="857834"/>
            <a:ext cx="2690936" cy="2690936"/>
          </a:xfrm>
          <a:prstGeom prst="blockArc">
            <a:avLst>
              <a:gd fmla="val 14348563" name="adj1"/>
              <a:gd fmla="val 21472873" name="adj2"/>
              <a:gd fmla="val 9381" name="adj3"/>
            </a:avLst>
          </a:prstGeom>
          <a:solidFill>
            <a:srgbClr val="A1C3F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5" name="Shape 1435"/>
          <p:cNvSpPr/>
          <p:nvPr/>
        </p:nvSpPr>
        <p:spPr>
          <a:xfrm rot="-8100000">
            <a:off x="4458915" y="798793"/>
            <a:ext cx="363170" cy="363170"/>
          </a:xfrm>
          <a:prstGeom prst="rtTriangle">
            <a:avLst/>
          </a:prstGeom>
          <a:solidFill>
            <a:srgbClr val="A1C3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6" name="Shape 1436"/>
          <p:cNvSpPr/>
          <p:nvPr/>
        </p:nvSpPr>
        <p:spPr>
          <a:xfrm flipH="1" rot="-9000757">
            <a:off x="3297153" y="856208"/>
            <a:ext cx="2690226" cy="2690226"/>
          </a:xfrm>
          <a:prstGeom prst="blockArc">
            <a:avLst>
              <a:gd fmla="val 14316164" name="adj1"/>
              <a:gd fmla="val 21502663" name="adj2"/>
              <a:gd fmla="val 9415" name="adj3"/>
            </a:avLst>
          </a:prstGeom>
          <a:solidFill>
            <a:srgbClr val="307BF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7" name="Shape 1437"/>
          <p:cNvSpPr/>
          <p:nvPr/>
        </p:nvSpPr>
        <p:spPr>
          <a:xfrm rot="-1027861">
            <a:off x="5562074" y="2621232"/>
            <a:ext cx="312672" cy="312672"/>
          </a:xfrm>
          <a:prstGeom prst="rtTriangle">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8" name="Shape 1438"/>
          <p:cNvSpPr/>
          <p:nvPr/>
        </p:nvSpPr>
        <p:spPr>
          <a:xfrm rot="6359841">
            <a:off x="3392001" y="2619162"/>
            <a:ext cx="363580" cy="363580"/>
          </a:xfrm>
          <a:prstGeom prst="rtTriangle">
            <a:avLst/>
          </a:prstGeom>
          <a:solidFill>
            <a:srgbClr val="307B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2" name="Shape 1442"/>
        <p:cNvGrpSpPr/>
        <p:nvPr/>
      </p:nvGrpSpPr>
      <p:grpSpPr>
        <a:xfrm>
          <a:off x="0" y="0"/>
          <a:ext cx="0" cy="0"/>
          <a:chOff x="0" y="0"/>
          <a:chExt cx="0" cy="0"/>
        </a:xfrm>
      </p:grpSpPr>
      <p:sp>
        <p:nvSpPr>
          <p:cNvPr id="1443" name="Shape 1443"/>
          <p:cNvSpPr txBox="1"/>
          <p:nvPr>
            <p:ph type="title"/>
          </p:nvPr>
        </p:nvSpPr>
        <p:spPr>
          <a:xfrm>
            <a:off x="568250" y="0"/>
            <a:ext cx="7839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D5DDF"/>
                </a:solidFill>
              </a:rPr>
              <a:t>What’s the goal?</a:t>
            </a:r>
            <a:endParaRPr b="1" sz="3600">
              <a:solidFill>
                <a:srgbClr val="0D5DD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