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1.png" ContentType="image/png"/>
  <Override PartName="/ppt/media/image2.png" ContentType="image/png"/>
  <Override PartName="/ppt/media/image1.emf" ContentType="image/x-emf"/>
  <Override PartName="/ppt/media/image3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embeddings/oleObject1.docx" ContentType="application/vnd.openxmlformats-officedocument.wordprocessingml.document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838080" y="14436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CAPSTONE PRES.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838080" y="2774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MIKE MCMULLEN &amp; HART SINTERHAUF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SPONSORED BY PROF. TIAN ZHAO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737360" y="365040"/>
            <a:ext cx="8777880" cy="533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4" dur="indefinite" restart="never" nodeType="tmRoot">
          <p:childTnLst>
            <p:seq>
              <p:cTn id="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737360" y="457200"/>
            <a:ext cx="8725320" cy="530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6" dur="indefinite" restart="never" nodeType="tmRoot">
          <p:childTnLst>
            <p:seq>
              <p:cTn id="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554480" y="365040"/>
            <a:ext cx="8875440" cy="539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894320" y="365040"/>
            <a:ext cx="8620920" cy="523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0" dur="indefinite" restart="never" nodeType="tmRoot">
          <p:childTnLst>
            <p:seq>
              <p:cTn id="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23320" y="640080"/>
            <a:ext cx="1051488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RESEARCH PATH SO FAR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9" name="Object 2"/>
          <p:cNvGraphicFramePr/>
          <p:nvPr/>
        </p:nvGraphicFramePr>
        <p:xfrm>
          <a:off x="838080" y="1825560"/>
          <a:ext cx="10497240" cy="401724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40" name="Object 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838080" y="1825560"/>
                    <a:ext cx="10497240" cy="40172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41" name="CustomShape 3"/>
          <p:cNvSpPr/>
          <p:nvPr/>
        </p:nvSpPr>
        <p:spPr>
          <a:xfrm>
            <a:off x="838440" y="731520"/>
            <a:ext cx="10514880" cy="56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MQTT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lightweight TCP based subscribe and Publish mesaging protocol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Apache Spark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 large volumes of streaming data using resilient distributed datasets (RDD = nodes)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DAG - multistep operational flow control with Actions and Transformations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ThingsBoard.io rule engine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efficient solution for programmers as the mechanics of stream composition is abstracted from the user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Node.js Stream Library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Reactive programming with Push based Streams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1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Created a module for: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Multiplexing and demultiplexing streams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Functionally composing streams based on provided callback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 Reactive Programming: REScala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objective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switched from 'Glueing' IOT streams together with FRP to Providing Fault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Tolerance to existing solutions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Fault-Tolerant Distributed Reactive Programming: REScala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Fault-Tolerance in the context of Rx.js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RECAP &amp; END OF SEMESTER GOALS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38080" y="1825560"/>
            <a:ext cx="10514880" cy="466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NODE.JS MIDDLEWARE FOR DATA ANALYSIS OF IOT STREAMS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FAULT TOLERANT – MULTIPLE QOS OPTIONS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CLEAN LOGGING OPTIONS – BETTER DEBUGGING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FUNCTIONALLY COMPOSABLE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CALCULATE WINDOW-BASED AND POINT-BASED KPI'S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RESEARCH FRP SOLUTIONS FOR HANDLING IOT STREAMING APPLICATIONS (RX.JS)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DEMO: CONNECT MQTT CLIENTS WITH A NODE.JS EXPRESS SERVER USING OUR MIDDLEWARE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 AND CONNECT CLIENTS PERIODICALLY TO DEMONSTRATE QOS &amp; LOGGING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RX.JS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838080" y="1423080"/>
            <a:ext cx="10514880" cy="47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Library for composing asynchronous and event-based programs using observable sequences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Support for Map, Reduce, Filter, Every,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Observer Pattern - design pattern where object maintains a list of its dependents, called observers, and notifies them automatically of any state changes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Push - client automatically updates any dependents when it's value changes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observables can be subscribed to with callbacks registered for various states such as next, error, or complete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264840" y="2409120"/>
            <a:ext cx="1718640" cy="12157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612360" y="2697120"/>
            <a:ext cx="1520280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JavaScript Publisher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530160" y="2725200"/>
            <a:ext cx="120420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MQTT Broker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 flipV="1">
            <a:off x="2285280" y="3004920"/>
            <a:ext cx="798840" cy="1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5203080" y="3341160"/>
            <a:ext cx="1388160" cy="252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6"/>
          <p:cNvSpPr/>
          <p:nvPr/>
        </p:nvSpPr>
        <p:spPr>
          <a:xfrm flipV="1">
            <a:off x="5101560" y="3089160"/>
            <a:ext cx="1488600" cy="1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7"/>
          <p:cNvSpPr/>
          <p:nvPr/>
        </p:nvSpPr>
        <p:spPr>
          <a:xfrm flipV="1">
            <a:off x="5201280" y="2570760"/>
            <a:ext cx="1388160" cy="2782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8"/>
          <p:cNvSpPr/>
          <p:nvPr/>
        </p:nvSpPr>
        <p:spPr>
          <a:xfrm>
            <a:off x="6675120" y="2402280"/>
            <a:ext cx="1517760" cy="1463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Fault Tolerant Stream Processing Middleware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8376840" y="2489400"/>
            <a:ext cx="115812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0"/>
          <p:cNvSpPr/>
          <p:nvPr/>
        </p:nvSpPr>
        <p:spPr>
          <a:xfrm>
            <a:off x="8376840" y="2848680"/>
            <a:ext cx="115812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1"/>
          <p:cNvSpPr/>
          <p:nvPr/>
        </p:nvSpPr>
        <p:spPr>
          <a:xfrm>
            <a:off x="8376840" y="3179520"/>
            <a:ext cx="115812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2"/>
          <p:cNvSpPr/>
          <p:nvPr/>
        </p:nvSpPr>
        <p:spPr>
          <a:xfrm>
            <a:off x="8376840" y="3610800"/>
            <a:ext cx="115812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3"/>
          <p:cNvSpPr/>
          <p:nvPr/>
        </p:nvSpPr>
        <p:spPr>
          <a:xfrm>
            <a:off x="617760" y="4023720"/>
            <a:ext cx="2125080" cy="22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Publishes data as json strings to topics on the broker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Simulates IoT devices broadcasting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6400800" y="4297320"/>
            <a:ext cx="3108600" cy="20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Subscribes to topics provided by the broker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Creates and composes streams using provided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Processes streams into consumable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5"/>
          <p:cNvSpPr/>
          <p:nvPr/>
        </p:nvSpPr>
        <p:spPr>
          <a:xfrm>
            <a:off x="3261600" y="4023360"/>
            <a:ext cx="2742480" cy="173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Manages connections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Delivers messages published to topics for subscribers of each topic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6"/>
          <p:cNvSpPr/>
          <p:nvPr/>
        </p:nvSpPr>
        <p:spPr>
          <a:xfrm>
            <a:off x="9601200" y="2285280"/>
            <a:ext cx="2377080" cy="201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consumer (IoT Dashboard, Web application/server, file system, Database, Console log, etc)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17"/>
          <p:cNvSpPr/>
          <p:nvPr/>
        </p:nvSpPr>
        <p:spPr>
          <a:xfrm>
            <a:off x="1922760" y="2052000"/>
            <a:ext cx="152028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Raw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18"/>
          <p:cNvSpPr/>
          <p:nvPr/>
        </p:nvSpPr>
        <p:spPr>
          <a:xfrm>
            <a:off x="4912200" y="1892880"/>
            <a:ext cx="186552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Individual Data Topics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19"/>
          <p:cNvSpPr/>
          <p:nvPr/>
        </p:nvSpPr>
        <p:spPr>
          <a:xfrm>
            <a:off x="8016840" y="1892160"/>
            <a:ext cx="189432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Processed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0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Demo Architecture Outline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mph" presetID="8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Architecture Details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838080" y="1509480"/>
            <a:ext cx="10514880" cy="466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Module Functions: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Fault-Tolerance combined with Distributed Reactive Programming already provided by Rx.JS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Concise Error statements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Module Functions will extend or encapsulate Rx.js functionality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 Images: MQTT Mosquitto Broker, Node.Jsj MQTT clients, Express KPI Server, React Frontend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mph" presetID="6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Demo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507600" y="1690200"/>
            <a:ext cx="11127240" cy="443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013840" y="1618560"/>
            <a:ext cx="7958520" cy="4263480"/>
          </a:xfrm>
          <a:prstGeom prst="rect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Middleware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836640" y="2569320"/>
            <a:ext cx="1647000" cy="2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4"/>
          <p:cNvSpPr/>
          <p:nvPr/>
        </p:nvSpPr>
        <p:spPr>
          <a:xfrm>
            <a:off x="836640" y="4926960"/>
            <a:ext cx="1647000" cy="2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5"/>
          <p:cNvSpPr/>
          <p:nvPr/>
        </p:nvSpPr>
        <p:spPr>
          <a:xfrm>
            <a:off x="2487600" y="2580840"/>
            <a:ext cx="654840" cy="9568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6"/>
          <p:cNvSpPr/>
          <p:nvPr/>
        </p:nvSpPr>
        <p:spPr>
          <a:xfrm flipV="1">
            <a:off x="2358000" y="3738960"/>
            <a:ext cx="784440" cy="11984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7"/>
          <p:cNvSpPr/>
          <p:nvPr/>
        </p:nvSpPr>
        <p:spPr>
          <a:xfrm>
            <a:off x="105840" y="2003400"/>
            <a:ext cx="198036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Tank Pressure (PSI)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=TP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8"/>
          <p:cNvSpPr/>
          <p:nvPr/>
        </p:nvSpPr>
        <p:spPr>
          <a:xfrm>
            <a:off x="205560" y="4533120"/>
            <a:ext cx="274248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 Pressure (PSI)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9"/>
          <p:cNvSpPr/>
          <p:nvPr/>
        </p:nvSpPr>
        <p:spPr>
          <a:xfrm>
            <a:off x="3017520" y="3453840"/>
            <a:ext cx="15541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Combine()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10"/>
          <p:cNvSpPr/>
          <p:nvPr/>
        </p:nvSpPr>
        <p:spPr>
          <a:xfrm>
            <a:off x="4266720" y="3655800"/>
            <a:ext cx="84168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1"/>
          <p:cNvSpPr/>
          <p:nvPr/>
        </p:nvSpPr>
        <p:spPr>
          <a:xfrm>
            <a:off x="2991240" y="3017520"/>
            <a:ext cx="121464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(TP,EP)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12"/>
          <p:cNvSpPr/>
          <p:nvPr/>
        </p:nvSpPr>
        <p:spPr>
          <a:xfrm flipV="1">
            <a:off x="5731200" y="3647520"/>
            <a:ext cx="183384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13"/>
          <p:cNvSpPr/>
          <p:nvPr/>
        </p:nvSpPr>
        <p:spPr>
          <a:xfrm>
            <a:off x="5089320" y="3464640"/>
            <a:ext cx="112824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14"/>
          <p:cNvSpPr/>
          <p:nvPr/>
        </p:nvSpPr>
        <p:spPr>
          <a:xfrm>
            <a:off x="4433400" y="3204720"/>
            <a:ext cx="343008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(Gallons Per Minute)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15"/>
          <p:cNvSpPr/>
          <p:nvPr/>
        </p:nvSpPr>
        <p:spPr>
          <a:xfrm>
            <a:off x="7560360" y="3477240"/>
            <a:ext cx="158328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Duplicate()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6"/>
          <p:cNvSpPr/>
          <p:nvPr/>
        </p:nvSpPr>
        <p:spPr>
          <a:xfrm>
            <a:off x="8718120" y="3736440"/>
            <a:ext cx="352800" cy="9856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17"/>
          <p:cNvSpPr/>
          <p:nvPr/>
        </p:nvSpPr>
        <p:spPr>
          <a:xfrm flipV="1">
            <a:off x="8717400" y="2650680"/>
            <a:ext cx="367200" cy="9828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8"/>
          <p:cNvSpPr/>
          <p:nvPr/>
        </p:nvSpPr>
        <p:spPr>
          <a:xfrm>
            <a:off x="8995320" y="4538520"/>
            <a:ext cx="1233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Reduce()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9"/>
          <p:cNvSpPr/>
          <p:nvPr/>
        </p:nvSpPr>
        <p:spPr>
          <a:xfrm flipV="1">
            <a:off x="9103680" y="2648880"/>
            <a:ext cx="166140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0"/>
          <p:cNvSpPr/>
          <p:nvPr/>
        </p:nvSpPr>
        <p:spPr>
          <a:xfrm flipV="1">
            <a:off x="9909000" y="4704840"/>
            <a:ext cx="94248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1"/>
          <p:cNvSpPr/>
          <p:nvPr/>
        </p:nvSpPr>
        <p:spPr>
          <a:xfrm>
            <a:off x="10228680" y="4904640"/>
            <a:ext cx="229680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Total Output (Gallons)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2"/>
          <p:cNvSpPr/>
          <p:nvPr/>
        </p:nvSpPr>
        <p:spPr>
          <a:xfrm>
            <a:off x="10149840" y="1920600"/>
            <a:ext cx="21243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(Gallons Per Minute)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Fault Tolerance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710720"/>
            <a:ext cx="10514880" cy="44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Faults: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Unanticipated connection lose due to network issues, or hardware failure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Missing or Invalid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Proposed Solutions for Recovery or Failing Gracefully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Eventual Consistency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 dependent calculations until recovery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Handle Error Propagation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Comprehensive Error Reporting/logging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Full restart with restored state (Extreme Case)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2" dur="indefinite" restart="never" nodeType="tmRoot">
          <p:childTnLst>
            <p:seq>
              <p:cTn id="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en-US</dc:language>
  <cp:lastModifiedBy/>
  <dcterms:modified xsi:type="dcterms:W3CDTF">2019-03-27T11:51:04Z</dcterms:modified>
  <cp:revision>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8</vt:i4>
  </property>
</Properties>
</file>