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mic Sans MS" panose="030F0702030302020204" pitchFamily="66" charset="0"/>
      <p:regular r:id="rId9"/>
      <p:bold r:id="rId10"/>
      <p:italic r:id="rId11"/>
      <p:boldItalic r:id="rId12"/>
    </p:embeddedFont>
    <p:embeddedFont>
      <p:font typeface="Impact" panose="020B0806030902050204" pitchFamily="34" charset="0"/>
      <p:regular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ea86e77b3_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ea86e77b3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f29f7a9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f29f7a9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f29f7a91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f29f7a91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Light switches are one of the highest touchpoints in the house and least clean. And it can easily keep virus and transfer while touching it . so this project can give you an alternate way to handling switches without touching it. Even there is no shocking hazard while turn switches on with moisture.</a:t>
            </a:r>
            <a:endParaRPr/>
          </a:p>
          <a:p>
            <a:pPr marL="0" lvl="0" indent="0" algn="l" rtl="0">
              <a:spcBef>
                <a:spcPts val="0"/>
              </a:spcBef>
              <a:spcAft>
                <a:spcPts val="0"/>
              </a:spcAft>
              <a:buNone/>
            </a:pPr>
            <a:r>
              <a:rPr lang="en-GB"/>
              <a:t>Mostly we are possible to forget that turn the lights off but now, here this PIR sensor is control where it conform there is no human activities then it’ll decide to turn off and save the most valuable power.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f29f7a917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f29f7a917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f2fed602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f2fed602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5031150" y="1556875"/>
            <a:ext cx="4176000" cy="1785600"/>
          </a:xfrm>
          <a:prstGeom prst="rect">
            <a:avLst/>
          </a:prstGeom>
          <a:noFill/>
          <a:ln>
            <a:noFill/>
          </a:ln>
          <a:effectLst>
            <a:outerShdw blurRad="85725" dist="38100" dir="5400000" algn="bl" rotWithShape="0">
              <a:srgbClr val="741B47">
                <a:alpha val="87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F4CCCC"/>
                </a:solidFill>
                <a:latin typeface="Comic Sans MS"/>
                <a:ea typeface="Comic Sans MS"/>
                <a:cs typeface="Comic Sans MS"/>
                <a:sym typeface="Comic Sans MS"/>
              </a:rPr>
              <a:t>SMART</a:t>
            </a:r>
            <a:endParaRPr sz="2400">
              <a:solidFill>
                <a:srgbClr val="F4CCCC"/>
              </a:solidFill>
              <a:latin typeface="Comic Sans MS"/>
              <a:ea typeface="Comic Sans MS"/>
              <a:cs typeface="Comic Sans MS"/>
              <a:sym typeface="Comic Sans MS"/>
            </a:endParaRPr>
          </a:p>
          <a:p>
            <a:pPr marL="0" lvl="0" indent="0" algn="ctr" rtl="0">
              <a:spcBef>
                <a:spcPts val="0"/>
              </a:spcBef>
              <a:spcAft>
                <a:spcPts val="0"/>
              </a:spcAft>
              <a:buNone/>
            </a:pPr>
            <a:r>
              <a:rPr lang="en-GB" sz="2400">
                <a:solidFill>
                  <a:srgbClr val="F4CCCC"/>
                </a:solidFill>
                <a:latin typeface="Comic Sans MS"/>
                <a:ea typeface="Comic Sans MS"/>
                <a:cs typeface="Comic Sans MS"/>
                <a:sym typeface="Comic Sans MS"/>
              </a:rPr>
              <a:t> POWER SUPPLY </a:t>
            </a:r>
            <a:endParaRPr sz="2400">
              <a:solidFill>
                <a:srgbClr val="F4CCCC"/>
              </a:solidFill>
              <a:latin typeface="Comic Sans MS"/>
              <a:ea typeface="Comic Sans MS"/>
              <a:cs typeface="Comic Sans MS"/>
              <a:sym typeface="Comic Sans MS"/>
            </a:endParaRPr>
          </a:p>
          <a:p>
            <a:pPr marL="0" lvl="0" indent="0" algn="ctr" rtl="0">
              <a:spcBef>
                <a:spcPts val="0"/>
              </a:spcBef>
              <a:spcAft>
                <a:spcPts val="0"/>
              </a:spcAft>
              <a:buNone/>
            </a:pPr>
            <a:r>
              <a:rPr lang="en-GB" sz="2400">
                <a:solidFill>
                  <a:srgbClr val="F4CCCC"/>
                </a:solidFill>
                <a:latin typeface="Comic Sans MS"/>
                <a:ea typeface="Comic Sans MS"/>
                <a:cs typeface="Comic Sans MS"/>
                <a:sym typeface="Comic Sans MS"/>
              </a:rPr>
              <a:t>SWITCH CONTROL</a:t>
            </a:r>
            <a:endParaRPr sz="2400">
              <a:solidFill>
                <a:srgbClr val="F4CCCC"/>
              </a:solidFill>
              <a:latin typeface="Comic Sans MS"/>
              <a:ea typeface="Comic Sans MS"/>
              <a:cs typeface="Comic Sans MS"/>
              <a:sym typeface="Comic Sans MS"/>
            </a:endParaRPr>
          </a:p>
          <a:p>
            <a:pPr marL="0" lvl="0" indent="0" algn="r" rtl="0">
              <a:spcBef>
                <a:spcPts val="0"/>
              </a:spcBef>
              <a:spcAft>
                <a:spcPts val="0"/>
              </a:spcAft>
              <a:buNone/>
            </a:pPr>
            <a:endParaRPr sz="1500">
              <a:solidFill>
                <a:srgbClr val="F4CCCC"/>
              </a:solidFill>
              <a:latin typeface="Comic Sans MS"/>
              <a:ea typeface="Comic Sans MS"/>
              <a:cs typeface="Comic Sans MS"/>
              <a:sym typeface="Comic Sans MS"/>
            </a:endParaRPr>
          </a:p>
          <a:p>
            <a:pPr marL="0" lvl="0" indent="0" algn="r" rtl="0">
              <a:spcBef>
                <a:spcPts val="0"/>
              </a:spcBef>
              <a:spcAft>
                <a:spcPts val="0"/>
              </a:spcAft>
              <a:buNone/>
            </a:pPr>
            <a:endParaRPr sz="1700">
              <a:solidFill>
                <a:srgbClr val="F4CCCC"/>
              </a:solidFill>
              <a:latin typeface="Comic Sans MS"/>
              <a:ea typeface="Comic Sans MS"/>
              <a:cs typeface="Comic Sans MS"/>
              <a:sym typeface="Comic Sans MS"/>
            </a:endParaRPr>
          </a:p>
        </p:txBody>
      </p:sp>
      <p:grpSp>
        <p:nvGrpSpPr>
          <p:cNvPr id="55" name="Google Shape;55;p13"/>
          <p:cNvGrpSpPr/>
          <p:nvPr/>
        </p:nvGrpSpPr>
        <p:grpSpPr>
          <a:xfrm>
            <a:off x="4771500" y="324150"/>
            <a:ext cx="4372500" cy="912300"/>
            <a:chOff x="4771500" y="324150"/>
            <a:chExt cx="4372500" cy="912300"/>
          </a:xfrm>
        </p:grpSpPr>
        <p:sp>
          <p:nvSpPr>
            <p:cNvPr id="56" name="Google Shape;56;p13"/>
            <p:cNvSpPr/>
            <p:nvPr/>
          </p:nvSpPr>
          <p:spPr>
            <a:xfrm flipH="1">
              <a:off x="4771500" y="324150"/>
              <a:ext cx="4372500" cy="912300"/>
            </a:xfrm>
            <a:prstGeom prst="homePlate">
              <a:avLst>
                <a:gd name="adj" fmla="val 50000"/>
              </a:avLst>
            </a:prstGeom>
            <a:solidFill>
              <a:srgbClr val="20124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13"/>
            <p:cNvGrpSpPr/>
            <p:nvPr/>
          </p:nvGrpSpPr>
          <p:grpSpPr>
            <a:xfrm>
              <a:off x="6181763" y="407402"/>
              <a:ext cx="2129368" cy="745810"/>
              <a:chOff x="3480630" y="1006937"/>
              <a:chExt cx="4151624" cy="1286100"/>
            </a:xfrm>
          </p:grpSpPr>
          <p:pic>
            <p:nvPicPr>
              <p:cNvPr id="58" name="Google Shape;58;p13"/>
              <p:cNvPicPr preferRelativeResize="0"/>
              <p:nvPr/>
            </p:nvPicPr>
            <p:blipFill>
              <a:blip r:embed="rId4">
                <a:alphaModFix/>
              </a:blip>
              <a:stretch>
                <a:fillRect/>
              </a:stretch>
            </p:blipFill>
            <p:spPr>
              <a:xfrm>
                <a:off x="6523901" y="1006937"/>
                <a:ext cx="1108353" cy="1286100"/>
              </a:xfrm>
              <a:prstGeom prst="rect">
                <a:avLst/>
              </a:prstGeom>
              <a:noFill/>
              <a:ln>
                <a:noFill/>
              </a:ln>
            </p:spPr>
          </p:pic>
          <p:pic>
            <p:nvPicPr>
              <p:cNvPr id="59" name="Google Shape;59;p13"/>
              <p:cNvPicPr preferRelativeResize="0"/>
              <p:nvPr/>
            </p:nvPicPr>
            <p:blipFill>
              <a:blip r:embed="rId5">
                <a:alphaModFix/>
              </a:blip>
              <a:stretch>
                <a:fillRect/>
              </a:stretch>
            </p:blipFill>
            <p:spPr>
              <a:xfrm>
                <a:off x="3480630" y="1080833"/>
                <a:ext cx="1171075" cy="1212200"/>
              </a:xfrm>
              <a:prstGeom prst="rect">
                <a:avLst/>
              </a:prstGeom>
              <a:noFill/>
              <a:ln>
                <a:noFill/>
              </a:ln>
            </p:spPr>
          </p:pic>
          <p:pic>
            <p:nvPicPr>
              <p:cNvPr id="60" name="Google Shape;60;p13"/>
              <p:cNvPicPr preferRelativeResize="0"/>
              <p:nvPr/>
            </p:nvPicPr>
            <p:blipFill>
              <a:blip r:embed="rId6">
                <a:alphaModFix/>
              </a:blip>
              <a:stretch>
                <a:fillRect/>
              </a:stretch>
            </p:blipFill>
            <p:spPr>
              <a:xfrm>
                <a:off x="4944734" y="1006937"/>
                <a:ext cx="1286100" cy="1286100"/>
              </a:xfrm>
              <a:prstGeom prst="rect">
                <a:avLst/>
              </a:prstGeom>
              <a:noFill/>
              <a:ln>
                <a:noFill/>
              </a:ln>
            </p:spPr>
          </p:pic>
        </p:grpSp>
      </p:grpSp>
      <p:sp>
        <p:nvSpPr>
          <p:cNvPr id="61" name="Google Shape;61;p13"/>
          <p:cNvSpPr txBox="1"/>
          <p:nvPr/>
        </p:nvSpPr>
        <p:spPr>
          <a:xfrm>
            <a:off x="6293428" y="3662900"/>
            <a:ext cx="26301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err="1">
                <a:solidFill>
                  <a:schemeClr val="dk1"/>
                </a:solidFill>
              </a:rPr>
              <a:t>Sendilkumaran.S</a:t>
            </a:r>
            <a:r>
              <a:rPr lang="en-GB" b="1" dirty="0">
                <a:solidFill>
                  <a:schemeClr val="dk1"/>
                </a:solidFill>
              </a:rPr>
              <a:t>     190584B</a:t>
            </a:r>
            <a:endParaRPr b="1" dirty="0">
              <a:solidFill>
                <a:schemeClr val="dk1"/>
              </a:solidFill>
            </a:endParaRPr>
          </a:p>
          <a:p>
            <a:pPr marL="0" lvl="0" indent="0" algn="l" rtl="0">
              <a:spcBef>
                <a:spcPts val="0"/>
              </a:spcBef>
              <a:spcAft>
                <a:spcPts val="0"/>
              </a:spcAft>
              <a:buNone/>
            </a:pPr>
            <a:r>
              <a:rPr lang="en-GB" b="1" dirty="0" err="1">
                <a:solidFill>
                  <a:schemeClr val="dk1"/>
                </a:solidFill>
              </a:rPr>
              <a:t>Sajeethan.G</a:t>
            </a:r>
            <a:r>
              <a:rPr lang="en-GB" b="1" dirty="0">
                <a:solidFill>
                  <a:schemeClr val="dk1"/>
                </a:solidFill>
              </a:rPr>
              <a:t>             190540M</a:t>
            </a:r>
            <a:endParaRPr b="1" dirty="0">
              <a:solidFill>
                <a:schemeClr val="dk1"/>
              </a:solidFill>
            </a:endParaRPr>
          </a:p>
          <a:p>
            <a:pPr marL="0" lvl="0" indent="0" algn="l" rtl="0">
              <a:spcBef>
                <a:spcPts val="0"/>
              </a:spcBef>
              <a:spcAft>
                <a:spcPts val="0"/>
              </a:spcAft>
              <a:buNone/>
            </a:pPr>
            <a:r>
              <a:rPr lang="en-GB" b="1" dirty="0" err="1">
                <a:solidFill>
                  <a:schemeClr val="dk1"/>
                </a:solidFill>
              </a:rPr>
              <a:t>Mahiliny.J</a:t>
            </a:r>
            <a:r>
              <a:rPr lang="en-GB" b="1" dirty="0">
                <a:solidFill>
                  <a:schemeClr val="dk1"/>
                </a:solidFill>
              </a:rPr>
              <a:t>.                190378X</a:t>
            </a:r>
            <a:endParaRPr b="1" dirty="0">
              <a:solidFill>
                <a:schemeClr val="dk1"/>
              </a:solidFill>
            </a:endParaRPr>
          </a:p>
          <a:p>
            <a:pPr marL="0" lvl="0" indent="0" algn="l" rtl="0">
              <a:spcBef>
                <a:spcPts val="0"/>
              </a:spcBef>
              <a:spcAft>
                <a:spcPts val="0"/>
              </a:spcAft>
              <a:buNone/>
            </a:pPr>
            <a:r>
              <a:rPr lang="en-GB" b="1" dirty="0" err="1">
                <a:solidFill>
                  <a:schemeClr val="dk1"/>
                </a:solidFill>
              </a:rPr>
              <a:t>Kopikanth.K</a:t>
            </a:r>
            <a:r>
              <a:rPr lang="en-GB" b="1">
                <a:solidFill>
                  <a:schemeClr val="dk1"/>
                </a:solidFill>
              </a:rPr>
              <a:t>.            190320N</a:t>
            </a:r>
            <a:endParaRPr b="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effectLst>
            <a:outerShdw blurRad="28575" dist="28575"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Nunito"/>
                <a:ea typeface="Nunito"/>
                <a:cs typeface="Nunito"/>
                <a:sym typeface="Nunito"/>
              </a:rPr>
              <a:t>COMPONENTS IN THIS PROJECTS</a:t>
            </a:r>
            <a:endParaRPr>
              <a:latin typeface="Nunito"/>
              <a:ea typeface="Nunito"/>
              <a:cs typeface="Nunito"/>
              <a:sym typeface="Nunito"/>
            </a:endParaRPr>
          </a:p>
        </p:txBody>
      </p:sp>
      <p:sp>
        <p:nvSpPr>
          <p:cNvPr id="67" name="Google Shape;67;p14"/>
          <p:cNvSpPr txBox="1">
            <a:spLocks noGrp="1"/>
          </p:cNvSpPr>
          <p:nvPr>
            <p:ph type="body" idx="1"/>
          </p:nvPr>
        </p:nvSpPr>
        <p:spPr>
          <a:xfrm>
            <a:off x="95027" y="2047813"/>
            <a:ext cx="6762300" cy="3416400"/>
          </a:xfrm>
          <a:prstGeom prst="rect">
            <a:avLst/>
          </a:prstGeom>
          <a:effectLst>
            <a:outerShdw blurRad="28575" dist="28575" dir="5400000" algn="bl" rotWithShape="0">
              <a:srgbClr val="000000">
                <a:alpha val="70000"/>
              </a:srgbClr>
            </a:outerShdw>
          </a:effectLst>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Arduino UNO</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Bluetooth Module (HC-06)</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PIR Motion Detect Sensor Module (HC-SR501)</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5VDC Relay Module </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Ultrasonic Sensors (HC-SR04)</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9V Batteries</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HC-05 Controller Android Apps (You May Need...)</a:t>
            </a:r>
            <a:endParaRPr>
              <a:solidFill>
                <a:schemeClr val="dk1"/>
              </a:solidFill>
              <a:latin typeface="Nunito"/>
              <a:ea typeface="Nunito"/>
              <a:cs typeface="Nunito"/>
              <a:sym typeface="Nunito"/>
            </a:endParaRPr>
          </a:p>
          <a:p>
            <a:pPr marL="457200" lvl="0" indent="0" algn="ctr" rtl="0">
              <a:spcBef>
                <a:spcPts val="1200"/>
              </a:spcBef>
              <a:spcAft>
                <a:spcPts val="1200"/>
              </a:spcAft>
              <a:buNone/>
            </a:pPr>
            <a:endParaRPr>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45800" y="425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latin typeface="Nunito"/>
                <a:ea typeface="Nunito"/>
                <a:cs typeface="Nunito"/>
                <a:sym typeface="Nunito"/>
              </a:rPr>
              <a:t>WHY THIS PROJECT?</a:t>
            </a:r>
            <a:endParaRPr>
              <a:latin typeface="Nunito"/>
              <a:ea typeface="Nunito"/>
              <a:cs typeface="Nunito"/>
              <a:sym typeface="Nunito"/>
            </a:endParaRPr>
          </a:p>
        </p:txBody>
      </p:sp>
      <p:sp>
        <p:nvSpPr>
          <p:cNvPr id="73" name="Google Shape;73;p15"/>
          <p:cNvSpPr/>
          <p:nvPr/>
        </p:nvSpPr>
        <p:spPr>
          <a:xfrm>
            <a:off x="0" y="768525"/>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74" name="Google Shape;74;p15"/>
          <p:cNvPicPr preferRelativeResize="0"/>
          <p:nvPr/>
        </p:nvPicPr>
        <p:blipFill>
          <a:blip r:embed="rId3">
            <a:alphaModFix/>
          </a:blip>
          <a:stretch>
            <a:fillRect/>
          </a:stretch>
        </p:blipFill>
        <p:spPr>
          <a:xfrm>
            <a:off x="159450" y="848775"/>
            <a:ext cx="713283" cy="765875"/>
          </a:xfrm>
          <a:prstGeom prst="rect">
            <a:avLst/>
          </a:prstGeom>
          <a:noFill/>
          <a:ln>
            <a:noFill/>
          </a:ln>
          <a:effectLst>
            <a:outerShdw blurRad="57150" dist="19050" dir="5400000" algn="bl" rotWithShape="0">
              <a:srgbClr val="000000">
                <a:alpha val="50000"/>
              </a:srgbClr>
            </a:outerShdw>
          </a:effectLst>
        </p:spPr>
      </p:pic>
      <p:sp>
        <p:nvSpPr>
          <p:cNvPr id="75" name="Google Shape;75;p15"/>
          <p:cNvSpPr txBox="1"/>
          <p:nvPr/>
        </p:nvSpPr>
        <p:spPr>
          <a:xfrm>
            <a:off x="1122725" y="873775"/>
            <a:ext cx="71364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NO NEED TO TOUCH SWITCHES.</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IN THIS CORONA PANDEMIC SITUATION, THIS MAY HELP.</a:t>
            </a:r>
            <a:endParaRPr sz="11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PREVENT SHOCKING.</a:t>
            </a:r>
            <a:endParaRPr sz="1100">
              <a:solidFill>
                <a:schemeClr val="dk1"/>
              </a:solidFill>
            </a:endParaRPr>
          </a:p>
        </p:txBody>
      </p:sp>
      <p:sp>
        <p:nvSpPr>
          <p:cNvPr id="76" name="Google Shape;76;p15"/>
          <p:cNvSpPr/>
          <p:nvPr/>
        </p:nvSpPr>
        <p:spPr>
          <a:xfrm>
            <a:off x="0" y="1767975"/>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77" name="Google Shape;77;p15"/>
          <p:cNvPicPr preferRelativeResize="0"/>
          <p:nvPr/>
        </p:nvPicPr>
        <p:blipFill rotWithShape="1">
          <a:blip r:embed="rId4">
            <a:alphaModFix/>
          </a:blip>
          <a:srcRect l="3436" r="3427"/>
          <a:stretch/>
        </p:blipFill>
        <p:spPr>
          <a:xfrm>
            <a:off x="159450" y="1848225"/>
            <a:ext cx="713283" cy="765876"/>
          </a:xfrm>
          <a:prstGeom prst="rect">
            <a:avLst/>
          </a:prstGeom>
          <a:noFill/>
          <a:ln>
            <a:noFill/>
          </a:ln>
          <a:effectLst>
            <a:outerShdw blurRad="57150" dist="19050" dir="5400000" algn="bl" rotWithShape="0">
              <a:srgbClr val="000000">
                <a:alpha val="50000"/>
              </a:srgbClr>
            </a:outerShdw>
          </a:effectLst>
        </p:spPr>
      </p:pic>
      <p:sp>
        <p:nvSpPr>
          <p:cNvPr id="78" name="Google Shape;78;p15"/>
          <p:cNvSpPr txBox="1"/>
          <p:nvPr/>
        </p:nvSpPr>
        <p:spPr>
          <a:xfrm>
            <a:off x="1122725" y="1900263"/>
            <a:ext cx="7136400" cy="66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SAVING POWER.</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WE USE THE PIR SENSOR TO DETECT MOVEMENT FOR SWITCHING OFF ITSELF.</a:t>
            </a:r>
            <a:endParaRPr sz="1100">
              <a:solidFill>
                <a:schemeClr val="dk1"/>
              </a:solidFill>
            </a:endParaRPr>
          </a:p>
        </p:txBody>
      </p:sp>
      <p:sp>
        <p:nvSpPr>
          <p:cNvPr id="79" name="Google Shape;79;p15"/>
          <p:cNvSpPr/>
          <p:nvPr/>
        </p:nvSpPr>
        <p:spPr>
          <a:xfrm>
            <a:off x="0" y="2771500"/>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80" name="Google Shape;80;p15"/>
          <p:cNvPicPr preferRelativeResize="0"/>
          <p:nvPr/>
        </p:nvPicPr>
        <p:blipFill rotWithShape="1">
          <a:blip r:embed="rId5">
            <a:alphaModFix/>
          </a:blip>
          <a:srcRect l="18962" r="18968"/>
          <a:stretch/>
        </p:blipFill>
        <p:spPr>
          <a:xfrm>
            <a:off x="159450" y="2851750"/>
            <a:ext cx="713281" cy="765875"/>
          </a:xfrm>
          <a:prstGeom prst="rect">
            <a:avLst/>
          </a:prstGeom>
          <a:noFill/>
          <a:ln>
            <a:noFill/>
          </a:ln>
          <a:effectLst>
            <a:outerShdw blurRad="57150" dist="19050" dir="5400000" algn="bl" rotWithShape="0">
              <a:srgbClr val="000000">
                <a:alpha val="50000"/>
              </a:srgbClr>
            </a:outerShdw>
          </a:effectLst>
        </p:spPr>
      </p:pic>
      <p:sp>
        <p:nvSpPr>
          <p:cNvPr id="81" name="Google Shape;81;p15"/>
          <p:cNvSpPr txBox="1"/>
          <p:nvPr/>
        </p:nvSpPr>
        <p:spPr>
          <a:xfrm>
            <a:off x="1122725" y="2819038"/>
            <a:ext cx="71364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MANAGING ALL OF YOUR  SWITCHES FROM ONE PLACE.</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WHEN WE ABLE TO CONTROL ALL SWITCHES FROM MOBILE, IT HELPS TO SAVE SOME TIME WITH HOME AUTOMATION.</a:t>
            </a:r>
            <a:endParaRPr sz="1100">
              <a:solidFill>
                <a:schemeClr val="dk1"/>
              </a:solidFill>
            </a:endParaRPr>
          </a:p>
        </p:txBody>
      </p:sp>
      <p:sp>
        <p:nvSpPr>
          <p:cNvPr id="82" name="Google Shape;82;p15"/>
          <p:cNvSpPr/>
          <p:nvPr/>
        </p:nvSpPr>
        <p:spPr>
          <a:xfrm>
            <a:off x="0" y="3775025"/>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83" name="Google Shape;83;p15"/>
          <p:cNvSpPr txBox="1"/>
          <p:nvPr/>
        </p:nvSpPr>
        <p:spPr>
          <a:xfrm>
            <a:off x="1122725" y="3822550"/>
            <a:ext cx="71364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USER FRIENDLY.</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IT IS NOT THAT MUCH OF HARD TO BE KNOWING ABOUT THE CONTROLS.</a:t>
            </a:r>
            <a:endParaRPr sz="11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AND WE ARE PLANNING TO ADD SENSORS TO NOTIFY USER SOME TIPS.</a:t>
            </a:r>
            <a:endParaRPr sz="1100">
              <a:solidFill>
                <a:schemeClr val="dk1"/>
              </a:solidFill>
            </a:endParaRPr>
          </a:p>
        </p:txBody>
      </p:sp>
      <p:sp>
        <p:nvSpPr>
          <p:cNvPr id="84" name="Google Shape;84;p15"/>
          <p:cNvSpPr txBox="1"/>
          <p:nvPr/>
        </p:nvSpPr>
        <p:spPr>
          <a:xfrm>
            <a:off x="5382000" y="4701425"/>
            <a:ext cx="44418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EVEN MORE YOU CAN REALIZE…….</a:t>
            </a:r>
            <a:endParaRPr>
              <a:solidFill>
                <a:schemeClr val="dk1"/>
              </a:solidFill>
            </a:endParaRPr>
          </a:p>
        </p:txBody>
      </p:sp>
      <p:pic>
        <p:nvPicPr>
          <p:cNvPr id="85" name="Google Shape;85;p15"/>
          <p:cNvPicPr preferRelativeResize="0"/>
          <p:nvPr/>
        </p:nvPicPr>
        <p:blipFill>
          <a:blip r:embed="rId6">
            <a:alphaModFix/>
          </a:blip>
          <a:stretch>
            <a:fillRect/>
          </a:stretch>
        </p:blipFill>
        <p:spPr>
          <a:xfrm>
            <a:off x="78500" y="3887975"/>
            <a:ext cx="794226" cy="765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150275" y="152400"/>
            <a:ext cx="8843451" cy="4838700"/>
          </a:xfrm>
          <a:prstGeom prst="rect">
            <a:avLst/>
          </a:prstGeom>
          <a:noFill/>
          <a:ln>
            <a:noFill/>
          </a:ln>
        </p:spPr>
      </p:pic>
      <p:sp>
        <p:nvSpPr>
          <p:cNvPr id="91" name="Google Shape;91;p16"/>
          <p:cNvSpPr txBox="1"/>
          <p:nvPr/>
        </p:nvSpPr>
        <p:spPr>
          <a:xfrm>
            <a:off x="2834875" y="4315475"/>
            <a:ext cx="157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(ULTRASONIC SENSOR)</a:t>
            </a:r>
            <a:endParaRPr sz="800"/>
          </a:p>
        </p:txBody>
      </p:sp>
      <p:sp>
        <p:nvSpPr>
          <p:cNvPr id="92" name="Google Shape;92;p16"/>
          <p:cNvSpPr txBox="1"/>
          <p:nvPr/>
        </p:nvSpPr>
        <p:spPr>
          <a:xfrm>
            <a:off x="7323800" y="3176725"/>
            <a:ext cx="157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(PIR SENSOR)</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a:effectLst>
            <a:outerShdw blurRad="42863" dist="3810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720">
                <a:latin typeface="Nunito"/>
                <a:ea typeface="Nunito"/>
                <a:cs typeface="Nunito"/>
                <a:sym typeface="Nunito"/>
              </a:rPr>
              <a:t>PROBLEMS REGARDING THIS PROJECT</a:t>
            </a:r>
            <a:endParaRPr sz="1720">
              <a:latin typeface="Nunito"/>
              <a:ea typeface="Nunito"/>
              <a:cs typeface="Nunito"/>
              <a:sym typeface="Nunito"/>
            </a:endParaRPr>
          </a:p>
        </p:txBody>
      </p:sp>
      <p:sp>
        <p:nvSpPr>
          <p:cNvPr id="98" name="Google Shape;98;p17"/>
          <p:cNvSpPr txBox="1">
            <a:spLocks noGrp="1"/>
          </p:cNvSpPr>
          <p:nvPr>
            <p:ph type="body" idx="1"/>
          </p:nvPr>
        </p:nvSpPr>
        <p:spPr>
          <a:xfrm>
            <a:off x="459050" y="863350"/>
            <a:ext cx="8520600" cy="532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Font typeface="Nunito"/>
              <a:buChar char="●"/>
            </a:pPr>
            <a:r>
              <a:rPr lang="en-GB" sz="1300">
                <a:solidFill>
                  <a:schemeClr val="dk1"/>
                </a:solidFill>
                <a:latin typeface="Nunito"/>
                <a:ea typeface="Nunito"/>
                <a:cs typeface="Nunito"/>
                <a:sym typeface="Nunito"/>
              </a:rPr>
              <a:t>Anyone can control the switches if we don’t  change the password.</a:t>
            </a:r>
            <a:endParaRPr sz="1300">
              <a:solidFill>
                <a:schemeClr val="dk1"/>
              </a:solidFill>
              <a:latin typeface="Nunito"/>
              <a:ea typeface="Nunito"/>
              <a:cs typeface="Nunito"/>
              <a:sym typeface="Nunito"/>
            </a:endParaRPr>
          </a:p>
        </p:txBody>
      </p:sp>
      <p:sp>
        <p:nvSpPr>
          <p:cNvPr id="99" name="Google Shape;99;p17"/>
          <p:cNvSpPr txBox="1">
            <a:spLocks noGrp="1"/>
          </p:cNvSpPr>
          <p:nvPr>
            <p:ph type="title"/>
          </p:nvPr>
        </p:nvSpPr>
        <p:spPr>
          <a:xfrm>
            <a:off x="311700" y="1227850"/>
            <a:ext cx="8520600" cy="572700"/>
          </a:xfrm>
          <a:prstGeom prst="rect">
            <a:avLst/>
          </a:prstGeom>
          <a:effectLst>
            <a:outerShdw blurRad="42863" dist="3810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720">
                <a:latin typeface="Nunito"/>
                <a:ea typeface="Nunito"/>
                <a:cs typeface="Nunito"/>
                <a:sym typeface="Nunito"/>
              </a:rPr>
              <a:t>SOLUTION</a:t>
            </a:r>
            <a:endParaRPr sz="1720">
              <a:latin typeface="Nunito"/>
              <a:ea typeface="Nunito"/>
              <a:cs typeface="Nunito"/>
              <a:sym typeface="Nunito"/>
            </a:endParaRPr>
          </a:p>
        </p:txBody>
      </p:sp>
      <p:sp>
        <p:nvSpPr>
          <p:cNvPr id="100" name="Google Shape;100;p17"/>
          <p:cNvSpPr txBox="1">
            <a:spLocks noGrp="1"/>
          </p:cNvSpPr>
          <p:nvPr>
            <p:ph type="body" idx="1"/>
          </p:nvPr>
        </p:nvSpPr>
        <p:spPr>
          <a:xfrm>
            <a:off x="459050" y="1652775"/>
            <a:ext cx="8520600" cy="532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Font typeface="Nunito"/>
              <a:buChar char="●"/>
            </a:pPr>
            <a:r>
              <a:rPr lang="en-GB" sz="1300">
                <a:solidFill>
                  <a:schemeClr val="dk1"/>
                </a:solidFill>
                <a:latin typeface="Nunito"/>
                <a:ea typeface="Nunito"/>
                <a:cs typeface="Nunito"/>
                <a:sym typeface="Nunito"/>
              </a:rPr>
              <a:t>Change the  default password of module.</a:t>
            </a:r>
            <a:endParaRPr sz="1300">
              <a:solidFill>
                <a:schemeClr val="dk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18"/>
          <p:cNvGrpSpPr/>
          <p:nvPr/>
        </p:nvGrpSpPr>
        <p:grpSpPr>
          <a:xfrm>
            <a:off x="0" y="0"/>
            <a:ext cx="9144000" cy="5143500"/>
            <a:chOff x="0" y="0"/>
            <a:chExt cx="9144000" cy="5143500"/>
          </a:xfrm>
        </p:grpSpPr>
        <p:pic>
          <p:nvPicPr>
            <p:cNvPr id="106" name="Google Shape;106;p18"/>
            <p:cNvPicPr preferRelativeResize="0"/>
            <p:nvPr/>
          </p:nvPicPr>
          <p:blipFill rotWithShape="1">
            <a:blip r:embed="rId3">
              <a:alphaModFix/>
            </a:blip>
            <a:srcRect b="26002"/>
            <a:stretch/>
          </p:blipFill>
          <p:spPr>
            <a:xfrm>
              <a:off x="0" y="0"/>
              <a:ext cx="9144000" cy="5143500"/>
            </a:xfrm>
            <a:prstGeom prst="rect">
              <a:avLst/>
            </a:prstGeom>
            <a:noFill/>
            <a:ln>
              <a:noFill/>
            </a:ln>
          </p:spPr>
        </p:pic>
        <p:sp>
          <p:nvSpPr>
            <p:cNvPr id="107" name="Google Shape;107;p18"/>
            <p:cNvSpPr txBox="1"/>
            <p:nvPr/>
          </p:nvSpPr>
          <p:spPr>
            <a:xfrm>
              <a:off x="3446075" y="1448675"/>
              <a:ext cx="2158500" cy="1708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300">
                  <a:solidFill>
                    <a:schemeClr val="dk1"/>
                  </a:solidFill>
                  <a:latin typeface="Impact"/>
                  <a:ea typeface="Impact"/>
                  <a:cs typeface="Impact"/>
                  <a:sym typeface="Impact"/>
                </a:rPr>
                <a:t>BUT</a:t>
              </a:r>
              <a:endParaRPr sz="3300">
                <a:solidFill>
                  <a:schemeClr val="dk1"/>
                </a:solidFill>
                <a:latin typeface="Impact"/>
                <a:ea typeface="Impact"/>
                <a:cs typeface="Impact"/>
                <a:sym typeface="Impact"/>
              </a:endParaRPr>
            </a:p>
            <a:p>
              <a:pPr marL="0" lvl="0" indent="0" algn="ctr" rtl="0">
                <a:spcBef>
                  <a:spcPts val="0"/>
                </a:spcBef>
                <a:spcAft>
                  <a:spcPts val="0"/>
                </a:spcAft>
                <a:buNone/>
              </a:pPr>
              <a:r>
                <a:rPr lang="en-GB" sz="3300">
                  <a:solidFill>
                    <a:schemeClr val="dk1"/>
                  </a:solidFill>
                  <a:latin typeface="Impact"/>
                  <a:ea typeface="Impact"/>
                  <a:cs typeface="Impact"/>
                  <a:sym typeface="Impact"/>
                </a:rPr>
                <a:t>DON’T</a:t>
              </a:r>
              <a:endParaRPr sz="3300">
                <a:solidFill>
                  <a:schemeClr val="dk1"/>
                </a:solidFill>
                <a:latin typeface="Impact"/>
                <a:ea typeface="Impact"/>
                <a:cs typeface="Impact"/>
                <a:sym typeface="Impact"/>
              </a:endParaRPr>
            </a:p>
            <a:p>
              <a:pPr marL="0" lvl="0" indent="0" algn="ctr" rtl="0">
                <a:spcBef>
                  <a:spcPts val="0"/>
                </a:spcBef>
                <a:spcAft>
                  <a:spcPts val="0"/>
                </a:spcAft>
                <a:buNone/>
              </a:pPr>
              <a:r>
                <a:rPr lang="en-GB" sz="3300">
                  <a:solidFill>
                    <a:schemeClr val="dk1"/>
                  </a:solidFill>
                  <a:latin typeface="Impact"/>
                  <a:ea typeface="Impact"/>
                  <a:cs typeface="Impact"/>
                  <a:sym typeface="Impact"/>
                </a:rPr>
                <a:t>TOUCH</a:t>
              </a:r>
              <a:endParaRPr sz="3300">
                <a:solidFill>
                  <a:schemeClr val="dk1"/>
                </a:solidFill>
                <a:latin typeface="Impact"/>
                <a:ea typeface="Impact"/>
                <a:cs typeface="Impact"/>
                <a:sym typeface="Impact"/>
              </a:endParaRPr>
            </a:p>
          </p:txBody>
        </p:sp>
      </p:gr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Office PowerPoint</Application>
  <PresentationFormat>On-screen Show (16:9)</PresentationFormat>
  <Paragraphs>42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Nunito</vt:lpstr>
      <vt:lpstr>Impact</vt:lpstr>
      <vt:lpstr>Comic Sans MS</vt:lpstr>
      <vt:lpstr>Arial</vt:lpstr>
      <vt:lpstr>Simple Dark</vt:lpstr>
      <vt:lpstr>PowerPoint Presentation</vt:lpstr>
      <vt:lpstr>COMPONENTS IN THIS PROJECTS</vt:lpstr>
      <vt:lpstr>WHY THIS PROJECT?</vt:lpstr>
      <vt:lpstr>PowerPoint Presentation</vt:lpstr>
      <vt:lpstr>PROBLEMS REGARDING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Sendil SK</cp:lastModifiedBy>
  <cp:revision>1</cp:revision>
  <dcterms:modified xsi:type="dcterms:W3CDTF">2022-11-01T13:20:54Z</dcterms:modified>
</cp:coreProperties>
</file>