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918" r:id="rId2"/>
    <p:sldId id="919" r:id="rId3"/>
    <p:sldId id="920" r:id="rId4"/>
    <p:sldId id="921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3606A-F14D-4C41-992E-93EF14C79FDE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6696F-F55B-4F77-877A-CB0F45FB70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260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57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4465-F60C-4B23-B9AC-E04BBCBB559F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371-B324-48D1-868C-B7C1CBCE2E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4465-F60C-4B23-B9AC-E04BBCBB559F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371-B324-48D1-868C-B7C1CBCE2E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4465-F60C-4B23-B9AC-E04BBCBB559F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371-B324-48D1-868C-B7C1CBCE2E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4465-F60C-4B23-B9AC-E04BBCBB559F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371-B324-48D1-868C-B7C1CBCE2E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4465-F60C-4B23-B9AC-E04BBCBB559F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371-B324-48D1-868C-B7C1CBCE2E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4465-F60C-4B23-B9AC-E04BBCBB559F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371-B324-48D1-868C-B7C1CBCE2E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4465-F60C-4B23-B9AC-E04BBCBB559F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371-B324-48D1-868C-B7C1CBCE2E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4465-F60C-4B23-B9AC-E04BBCBB559F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371-B324-48D1-868C-B7C1CBCE2E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4465-F60C-4B23-B9AC-E04BBCBB559F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371-B324-48D1-868C-B7C1CBCE2E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4465-F60C-4B23-B9AC-E04BBCBB559F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371-B324-48D1-868C-B7C1CBCE2E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4465-F60C-4B23-B9AC-E04BBCBB559F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C371-B324-48D1-868C-B7C1CBCE2E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64465-F60C-4B23-B9AC-E04BBCBB559F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C371-B324-48D1-868C-B7C1CBCE2E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14" y="1"/>
            <a:ext cx="11390686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rgbClr val="EE7934"/>
                </a:solidFill>
                <a:latin typeface="Calibri" panose="020F0502020204030204"/>
                <a:ea typeface="微软雅黑" panose="020B0503020204020204" charset="-122"/>
              </a:rPr>
              <a:t>Homework 8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cxnSp>
        <p:nvCxnSpPr>
          <p:cNvPr id="10" name="直线连接符 9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093" y="24384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形 14" descr="徽章 1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6232" y="1617979"/>
            <a:ext cx="914400" cy="914400"/>
          </a:xfrm>
          <a:prstGeom prst="rect">
            <a:avLst/>
          </a:prstGeom>
          <a:noFill/>
        </p:spPr>
      </p:pic>
      <p:sp>
        <p:nvSpPr>
          <p:cNvPr id="100" name="文本框 99"/>
          <p:cNvSpPr txBox="1"/>
          <p:nvPr/>
        </p:nvSpPr>
        <p:spPr>
          <a:xfrm>
            <a:off x="2546350" y="1697990"/>
            <a:ext cx="912241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28600" indent="-228600" algn="just"/>
            <a:r>
              <a:rPr lang="zh-CN" b="0">
                <a:ea typeface="宋体" panose="02010600030101010101" pitchFamily="2" charset="-122"/>
              </a:rPr>
              <a:t>Suppose we now have the following data set, in which flower color and leaf shape</a:t>
            </a:r>
            <a:r>
              <a:rPr lang="en-US" altLang="zh-CN" b="0">
                <a:ea typeface="宋体" panose="02010600030101010101" pitchFamily="2" charset="-122"/>
              </a:rPr>
              <a:t> </a:t>
            </a:r>
            <a:r>
              <a:rPr lang="zh-CN" b="0">
                <a:ea typeface="宋体" panose="02010600030101010101" pitchFamily="2" charset="-122"/>
              </a:rPr>
              <a:t>are discrete features, and flower types are their labels. Now, we want to classify the flower species in the dataset through decision tree, please answer the following questions.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453765" y="2667000"/>
          <a:ext cx="6390005" cy="2101850"/>
        </p:xfrm>
        <a:graphic>
          <a:graphicData uri="http://schemas.openxmlformats.org/drawingml/2006/table">
            <a:tbl>
              <a:tblPr/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1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serial number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flower color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leaf shape</a:t>
                      </a:r>
                      <a:endParaRPr lang="zh-CN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flower type</a:t>
                      </a:r>
                      <a:endParaRPr lang="zh-CN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red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circle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Iris-Ame</a:t>
                      </a:r>
                      <a:endParaRPr lang="en-US" altLang="en-US" sz="1000" b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2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  <a:sym typeface="+mn-ea"/>
                        </a:rPr>
                        <a:t>red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strip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Iris-Ame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3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white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acicular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Iris-Ame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4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  <a:sym typeface="+mn-ea"/>
                        </a:rPr>
                        <a:t>white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acicular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Iris-</a:t>
                      </a:r>
                      <a:r>
                        <a:rPr lang="en-US" sz="1000" b="0" dirty="0" err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S</a:t>
                      </a:r>
                      <a:r>
                        <a:rPr lang="en-US" sz="1000" b="0" dirty="0" err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omnus</a:t>
                      </a:r>
                      <a:endParaRPr lang="en-US" altLang="en-US" sz="1000" b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5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  <a:sym typeface="+mn-ea"/>
                        </a:rPr>
                        <a:t>white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strip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Iris-S</a:t>
                      </a: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omnus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6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purple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circle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Iris-</a:t>
                      </a:r>
                      <a:r>
                        <a:rPr lang="en-US" sz="1000" b="0" dirty="0" err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S</a:t>
                      </a:r>
                      <a:r>
                        <a:rPr lang="en-US" sz="1000" b="0" dirty="0" err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omnus</a:t>
                      </a:r>
                      <a:endParaRPr lang="en-US" altLang="en-US" sz="1000" b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7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purple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acicular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Iris-X</a:t>
                      </a: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inQ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8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red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circle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Iris- </a:t>
                      </a:r>
                      <a:r>
                        <a:rPr lang="en-US" sz="1000" b="0" dirty="0" err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X</a:t>
                      </a:r>
                      <a:r>
                        <a:rPr lang="en-US" sz="1000" b="0" dirty="0" err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inQ</a:t>
                      </a:r>
                      <a:endParaRPr lang="en-US" altLang="en-US" sz="1000" b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9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purple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strip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Iris- </a:t>
                      </a:r>
                      <a:r>
                        <a:rPr lang="en-US" sz="1000" b="0" dirty="0" err="1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X</a:t>
                      </a:r>
                      <a:r>
                        <a:rPr lang="en-US" sz="1000" b="0" dirty="0" err="1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inQ</a:t>
                      </a:r>
                      <a:endParaRPr lang="en-US" altLang="en-US" sz="1000" b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035935" y="5013960"/>
            <a:ext cx="844486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b="0" dirty="0">
                <a:ea typeface="宋体" panose="02010600030101010101" pitchFamily="2" charset="-122"/>
              </a:rPr>
              <a:t>（1）Please calculate the information gain of flower color and leaf shape as selected features separately. </a:t>
            </a:r>
          </a:p>
          <a:p>
            <a:pPr indent="0"/>
            <a:r>
              <a:rPr lang="zh-CN" b="0" dirty="0"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zh-CN" b="0" dirty="0">
                <a:ea typeface="宋体" panose="02010600030101010101" pitchFamily="2" charset="-122"/>
              </a:rPr>
              <a:t>（2）</a:t>
            </a:r>
            <a:r>
              <a:rPr lang="zh-CN" dirty="0">
                <a:ea typeface="宋体" panose="02010600030101010101" pitchFamily="2" charset="-122"/>
                <a:sym typeface="+mn-ea"/>
              </a:rPr>
              <a:t>Please explain which feature should be selected based on the calculation results in (1)?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14" y="1"/>
            <a:ext cx="11390686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rgbClr val="EE7934"/>
                </a:solidFill>
                <a:latin typeface="Calibri" panose="020F0502020204030204"/>
                <a:ea typeface="微软雅黑" panose="020B0503020204020204" charset="-122"/>
              </a:rPr>
              <a:t>Homework 8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cxnSp>
        <p:nvCxnSpPr>
          <p:cNvPr id="10" name="直线连接符 9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093" y="24384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形 14" descr="徽章 1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6232" y="1617979"/>
            <a:ext cx="914400" cy="914400"/>
          </a:xfrm>
          <a:prstGeom prst="rect">
            <a:avLst/>
          </a:prstGeom>
          <a:noFill/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632E324-D3AB-E788-3480-1240F44719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0632" y="2222785"/>
            <a:ext cx="7968646" cy="420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6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14" y="1"/>
            <a:ext cx="11390686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rgbClr val="EE7934"/>
                </a:solidFill>
                <a:latin typeface="Calibri" panose="020F0502020204030204"/>
                <a:ea typeface="微软雅黑" panose="020B0503020204020204" charset="-122"/>
              </a:rPr>
              <a:t>Homework 8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cxnSp>
        <p:nvCxnSpPr>
          <p:cNvPr id="10" name="直线连接符 9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093" y="24384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形 14" descr="徽章 1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6232" y="1617979"/>
            <a:ext cx="914400" cy="914400"/>
          </a:xfrm>
          <a:prstGeom prst="rect">
            <a:avLst/>
          </a:prstGeom>
          <a:noFill/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BE80DC5-F4BD-DA3D-1307-697A09A226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9119" y="2404005"/>
            <a:ext cx="7178634" cy="371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1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114" y="1"/>
            <a:ext cx="11390686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rgbClr val="EE7934"/>
                </a:solidFill>
                <a:latin typeface="Calibri" panose="020F0502020204030204"/>
                <a:ea typeface="微软雅黑" panose="020B0503020204020204" charset="-122"/>
              </a:rPr>
              <a:t>Homework 8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cxnSp>
        <p:nvCxnSpPr>
          <p:cNvPr id="10" name="直线连接符 9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093" y="24384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形 14" descr="徽章 1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6232" y="1617979"/>
            <a:ext cx="914400" cy="914400"/>
          </a:xfrm>
          <a:prstGeom prst="rect">
            <a:avLst/>
          </a:prstGeom>
          <a:noFill/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9053508-B5B6-7A3C-47D9-75034E4A2F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9593" y="3043382"/>
            <a:ext cx="5472814" cy="77123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22C2EDF-FC88-BE4B-DCD8-B5ABBD0E2B95}"/>
              </a:ext>
            </a:extLst>
          </p:cNvPr>
          <p:cNvSpPr txBox="1"/>
          <p:nvPr/>
        </p:nvSpPr>
        <p:spPr>
          <a:xfrm>
            <a:off x="3359593" y="2255363"/>
            <a:ext cx="538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the above calculation, we can find that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1E8893-0CF1-8B49-66C3-05ABA5EC0C88}"/>
              </a:ext>
            </a:extLst>
          </p:cNvPr>
          <p:cNvSpPr txBox="1"/>
          <p:nvPr/>
        </p:nvSpPr>
        <p:spPr>
          <a:xfrm>
            <a:off x="3359593" y="4342513"/>
            <a:ext cx="7125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Therefore, we select the feature with the maximum information gain as the splitting feature for the current node.</a:t>
            </a:r>
          </a:p>
          <a:p>
            <a:endParaRPr lang="en-US" altLang="zh-CN" dirty="0">
              <a:solidFill>
                <a:srgbClr val="000000"/>
              </a:solidFill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1AFCB7-FEF4-FF82-5998-44891801A3A9}"/>
              </a:ext>
            </a:extLst>
          </p:cNvPr>
          <p:cNvSpPr txBox="1"/>
          <p:nvPr/>
        </p:nvSpPr>
        <p:spPr>
          <a:xfrm>
            <a:off x="3359593" y="5505503"/>
            <a:ext cx="6105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As a result, 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f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lower color</a:t>
            </a:r>
            <a:r>
              <a:rPr lang="zh-CN" altLang="zh-CN" dirty="0">
                <a:ea typeface="宋体" panose="02010600030101010101" pitchFamily="2" charset="-122"/>
                <a:sym typeface="+mn-ea"/>
              </a:rPr>
              <a:t> should be selected based on the calculation results in 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4714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U2NTA4YWRhNmNmZTZmM2JiMWQ1YTg4YzMyM2NlOG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3*165"/>
  <p:tag name="TABLE_ENDDRAG_RECT" val="260*247*503*16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194</Words>
  <Application>Microsoft Office PowerPoint</Application>
  <PresentationFormat>宽屏</PresentationFormat>
  <Paragraphs>55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-apple-system</vt:lpstr>
      <vt:lpstr>等线</vt:lpstr>
      <vt:lpstr>等线 Light</vt:lpstr>
      <vt:lpstr>微软雅黑</vt:lpstr>
      <vt:lpstr>Arial</vt:lpstr>
      <vt:lpstr>Calibri</vt:lpstr>
      <vt:lpstr>Office 主题​​</vt:lpstr>
      <vt:lpstr>Homework 8</vt:lpstr>
      <vt:lpstr>Homework 8</vt:lpstr>
      <vt:lpstr>Homework 8</vt:lpstr>
      <vt:lpstr>Homework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7： Prove The Following MLP Can Implement XOR Logic</dc:title>
  <dc:creator>Xiao Zunjie</dc:creator>
  <cp:lastModifiedBy>圣鼎 刘</cp:lastModifiedBy>
  <cp:revision>6</cp:revision>
  <dcterms:created xsi:type="dcterms:W3CDTF">2023-11-11T09:23:00Z</dcterms:created>
  <dcterms:modified xsi:type="dcterms:W3CDTF">2023-11-21T06:22:02Z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777050011AC64F199225A7E071891B4E_12</vt:lpwstr>
  </property>
  <property fmtid="{D5CDD505-2E9C-101B-9397-08002B2CF9AE}" pid="3" name="KSOProductBuildVer">
    <vt:lpwstr>2052-12.1.0.15712</vt:lpwstr>
  </property>
</Properties>
</file>