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7" r:id="rId2"/>
  </p:sldMasterIdLst>
  <p:notesMasterIdLst>
    <p:notesMasterId r:id="rId7"/>
  </p:notesMasterIdLst>
  <p:sldIdLst>
    <p:sldId id="3382" r:id="rId3"/>
    <p:sldId id="3385" r:id="rId4"/>
    <p:sldId id="3384" r:id="rId5"/>
    <p:sldId id="33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敬轩 唐" initials="敬唐" lastIdx="1" clrIdx="0">
    <p:extLst>
      <p:ext uri="{19B8F6BF-5375-455C-9EA6-DF929625EA0E}">
        <p15:presenceInfo xmlns:p15="http://schemas.microsoft.com/office/powerpoint/2012/main" userId="109f9e0c3c1251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6624"/>
    <a:srgbClr val="2F6BFF"/>
    <a:srgbClr val="EFEDE1"/>
    <a:srgbClr val="FEFEFE"/>
    <a:srgbClr val="EAEAEA"/>
    <a:srgbClr val="DB2800"/>
    <a:srgbClr val="007EDD"/>
    <a:srgbClr val="332585"/>
    <a:srgbClr val="392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190" autoAdjust="0"/>
  </p:normalViewPr>
  <p:slideViewPr>
    <p:cSldViewPr snapToGrid="0">
      <p:cViewPr>
        <p:scale>
          <a:sx n="82" d="100"/>
          <a:sy n="82" d="100"/>
        </p:scale>
        <p:origin x="730" y="91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C493C-FC3A-4519-BA17-4F146E6DBCD3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6E32-9F9F-4CF4-ACED-BF85F63FF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4">
            <a:extLst>
              <a:ext uri="{FF2B5EF4-FFF2-40B4-BE49-F238E27FC236}">
                <a16:creationId xmlns:a16="http://schemas.microsoft.com/office/drawing/2014/main" id="{5E419912-4A97-B537-08E0-83AD85CE0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568" y="127755"/>
            <a:ext cx="2408982" cy="439022"/>
          </a:xfrm>
          <a:prstGeom prst="rect">
            <a:avLst/>
          </a:prstGeom>
        </p:spPr>
      </p:pic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AC7EEEF9-F078-0F02-3F72-AF6C22104A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9845" y="-273395"/>
            <a:ext cx="1569726" cy="1189549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E3D5F809-F4C0-0EB5-A7AE-53827CAE1A01}"/>
              </a:ext>
            </a:extLst>
          </p:cNvPr>
          <p:cNvSpPr/>
          <p:nvPr userDrawn="1"/>
        </p:nvSpPr>
        <p:spPr>
          <a:xfrm flipV="1">
            <a:off x="1" y="4372643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0174AB">
                  <a:shade val="30000"/>
                  <a:satMod val="115000"/>
                </a:srgbClr>
              </a:gs>
              <a:gs pos="50000">
                <a:srgbClr val="0174AB">
                  <a:shade val="67500"/>
                  <a:satMod val="115000"/>
                </a:srgbClr>
              </a:gs>
              <a:gs pos="100000">
                <a:srgbClr val="0174A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16">
            <a:extLst>
              <a:ext uri="{FF2B5EF4-FFF2-40B4-BE49-F238E27FC236}">
                <a16:creationId xmlns:a16="http://schemas.microsoft.com/office/drawing/2014/main" id="{D7521571-51A3-014E-1985-18CF55F9326E}"/>
              </a:ext>
            </a:extLst>
          </p:cNvPr>
          <p:cNvSpPr/>
          <p:nvPr userDrawn="1"/>
        </p:nvSpPr>
        <p:spPr>
          <a:xfrm>
            <a:off x="0" y="1729941"/>
            <a:ext cx="12192000" cy="2609128"/>
          </a:xfrm>
          <a:prstGeom prst="rect">
            <a:avLst/>
          </a:prstGeom>
          <a:gradFill flip="none" rotWithShape="1">
            <a:gsLst>
              <a:gs pos="0">
                <a:srgbClr val="0174AB">
                  <a:shade val="30000"/>
                  <a:satMod val="115000"/>
                </a:srgbClr>
              </a:gs>
              <a:gs pos="100000">
                <a:srgbClr val="63629C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EB73A0A-DE7B-25A0-7750-94D4F9AEAD41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80474" y="2052474"/>
            <a:ext cx="11640304" cy="210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50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8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7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0126D8A6-7420-4A03-A3B7-960248FE5D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9" y="-171450"/>
            <a:ext cx="1170330" cy="87820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42DB8D0-EF07-40F6-BF3F-1CBBB096C7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39849" r="24189" b="38979"/>
          <a:stretch>
            <a:fillRect/>
          </a:stretch>
        </p:blipFill>
        <p:spPr>
          <a:xfrm>
            <a:off x="1633640" y="83821"/>
            <a:ext cx="1795480" cy="512445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5FF7B7F6-47D5-4F72-9086-0D02ADA9184C}"/>
              </a:ext>
            </a:extLst>
          </p:cNvPr>
          <p:cNvSpPr/>
          <p:nvPr userDrawn="1"/>
        </p:nvSpPr>
        <p:spPr bwMode="auto">
          <a:xfrm>
            <a:off x="11041482" y="1"/>
            <a:ext cx="456962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C837741E-6491-490B-8DAE-ACF6FCED5EB8}"/>
              </a:ext>
            </a:extLst>
          </p:cNvPr>
          <p:cNvSpPr txBox="1"/>
          <p:nvPr userDrawn="1"/>
        </p:nvSpPr>
        <p:spPr>
          <a:xfrm>
            <a:off x="11041482" y="95448"/>
            <a:ext cx="446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0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, 公司名称&#10;&#10;描述已自动生成">
            <a:extLst>
              <a:ext uri="{FF2B5EF4-FFF2-40B4-BE49-F238E27FC236}">
                <a16:creationId xmlns:a16="http://schemas.microsoft.com/office/drawing/2014/main" id="{B444C99E-BF9B-41A3-90B9-403CEBC94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19" y="-118745"/>
            <a:ext cx="1170330" cy="878205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9BAF26AA-A64E-40F6-A7F1-2C4C06CC4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8" t="39849" r="24189" b="38979"/>
          <a:stretch>
            <a:fillRect/>
          </a:stretch>
        </p:blipFill>
        <p:spPr>
          <a:xfrm>
            <a:off x="10126349" y="136526"/>
            <a:ext cx="1795480" cy="512445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41FAFB45-C637-4FD3-8D5C-58DA1B00BE5D}"/>
              </a:ext>
            </a:extLst>
          </p:cNvPr>
          <p:cNvSpPr/>
          <p:nvPr userDrawn="1"/>
        </p:nvSpPr>
        <p:spPr bwMode="auto">
          <a:xfrm rot="5400000">
            <a:off x="11580470" y="5969099"/>
            <a:ext cx="457200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CB75194B-35FE-4CC4-BDD5-44BC1FD50DF9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7016D-D6BC-4F5E-9F05-940A4967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794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99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FC6ADA-B685-44E2-AC47-A12159E6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794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9"/>
            </a:lvl1pPr>
            <a:lvl2pPr marL="456971" indent="0" algn="ctr">
              <a:buNone/>
              <a:defRPr sz="1999"/>
            </a:lvl2pPr>
            <a:lvl3pPr marL="913943" indent="0" algn="ctr">
              <a:buNone/>
              <a:defRPr sz="1799"/>
            </a:lvl3pPr>
            <a:lvl4pPr marL="1370914" indent="0" algn="ctr">
              <a:buNone/>
              <a:defRPr sz="1599"/>
            </a:lvl4pPr>
            <a:lvl5pPr marL="1827886" indent="0" algn="ctr">
              <a:buNone/>
              <a:defRPr sz="1599"/>
            </a:lvl5pPr>
            <a:lvl6pPr marL="2284857" indent="0" algn="ctr">
              <a:buNone/>
              <a:defRPr sz="1599"/>
            </a:lvl6pPr>
            <a:lvl7pPr marL="2741828" indent="0" algn="ctr">
              <a:buNone/>
              <a:defRPr sz="1599"/>
            </a:lvl7pPr>
            <a:lvl8pPr marL="3198800" indent="0" algn="ctr">
              <a:buNone/>
              <a:defRPr sz="1599"/>
            </a:lvl8pPr>
            <a:lvl9pPr marL="3655771" indent="0" algn="ctr">
              <a:buNone/>
              <a:defRPr sz="1599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FE369-CC3F-4420-A435-CC426F94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08E74-CE50-46AF-947A-917DEFC7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EC48C-F9B5-4807-9B5E-9B19969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3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AA8C9-C1EA-4116-8335-CD92BE15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A6720-FA43-4514-BB09-CE1E0D1F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64" y="1825625"/>
            <a:ext cx="1051647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34FF-EC22-4AD7-AF73-3A3E6D0B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86ED6-8F8D-4824-A599-3F5A4A2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AC56A-CD7C-43EF-BA60-973321E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4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4924-7BD1-449F-9FA0-91F50B10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17" y="1709739"/>
            <a:ext cx="10516473" cy="2852737"/>
          </a:xfrm>
          <a:prstGeom prst="rect">
            <a:avLst/>
          </a:prstGeom>
        </p:spPr>
        <p:txBody>
          <a:bodyPr anchor="b"/>
          <a:lstStyle>
            <a:lvl1pPr>
              <a:defRPr sz="599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28856-4E15-414A-B7E9-7A889596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417" y="4589464"/>
            <a:ext cx="1051647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6971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4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9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5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82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8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3DD8F-CF4B-44F8-BFA4-E7A19731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AF893-3A2D-4017-8059-55BDC354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0C9AE-F852-4FD1-9460-9B41A757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5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4">
            <a:extLst>
              <a:ext uri="{FF2B5EF4-FFF2-40B4-BE49-F238E27FC236}">
                <a16:creationId xmlns:a16="http://schemas.microsoft.com/office/drawing/2014/main" id="{5E419912-4A97-B537-08E0-83AD85CE0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568" y="127755"/>
            <a:ext cx="2408982" cy="439022"/>
          </a:xfrm>
          <a:prstGeom prst="rect">
            <a:avLst/>
          </a:prstGeom>
        </p:spPr>
      </p:pic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AC7EEEF9-F078-0F02-3F72-AF6C22104A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9845" y="-273395"/>
            <a:ext cx="1569726" cy="1189549"/>
          </a:xfrm>
          <a:prstGeom prst="rect">
            <a:avLst/>
          </a:prstGeom>
        </p:spPr>
      </p:pic>
      <p:sp>
        <p:nvSpPr>
          <p:cNvPr id="32" name="标题 1">
            <a:extLst>
              <a:ext uri="{FF2B5EF4-FFF2-40B4-BE49-F238E27FC236}">
                <a16:creationId xmlns:a16="http://schemas.microsoft.com/office/drawing/2014/main" id="{2EB73A0A-DE7B-25A0-7750-94D4F9AEAD41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80474" y="2052474"/>
            <a:ext cx="11640304" cy="210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0D367EFA-01DB-062D-83B6-5F3D3C618848}"/>
              </a:ext>
            </a:extLst>
          </p:cNvPr>
          <p:cNvSpPr/>
          <p:nvPr userDrawn="1"/>
        </p:nvSpPr>
        <p:spPr>
          <a:xfrm>
            <a:off x="0" y="1731600"/>
            <a:ext cx="12192000" cy="26091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97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40A7E-91ED-4DDD-A955-C634C184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CCD01-1BB1-48D8-8CF7-5C461BAF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764" y="1825625"/>
            <a:ext cx="518207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92634-8FE8-4D81-A5A4-42A3667C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61" y="1825625"/>
            <a:ext cx="518207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6C87C-A9EF-438C-B658-DAA8F5FD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A9D2-C900-438C-AC0A-8274DE41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436E4-D8DC-4F72-BF91-E5F3895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07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7672-3518-4523-98E2-77C1E46D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05DF0-F855-4D06-9ED2-ED074A83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351" y="1681163"/>
            <a:ext cx="51582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E0D02-3944-43AB-BDE4-31092046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351" y="2505075"/>
            <a:ext cx="51582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55C36B-9D1B-48E2-A0E4-F6248DFB2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61" y="1681163"/>
            <a:ext cx="5183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4B0BE0-B97D-436E-9028-1464B5736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61" y="2505075"/>
            <a:ext cx="5183663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444EB1-433E-419F-B727-D16C40AC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1D423-5694-4C3C-AB33-B35CDD6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348E39-8F90-4E09-8331-DB3E545C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7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2B46-FDD1-473B-82E6-AF2BA6BF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67199-6C5C-48BA-9BFF-BF53D2BF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AF519-76BF-490A-B0F8-4C460707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23AC42-84EB-4411-95BA-396A2455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78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6B74-BA4C-41EB-9DA6-88537718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457200"/>
            <a:ext cx="3933363" cy="1600200"/>
          </a:xfrm>
          <a:prstGeom prst="rect">
            <a:avLst/>
          </a:prstGeom>
        </p:spPr>
        <p:txBody>
          <a:bodyPr anchor="b"/>
          <a:lstStyle>
            <a:lvl1pPr>
              <a:defRPr sz="31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F8DB2-F61D-4EC9-B956-C8745FFB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664" y="987426"/>
            <a:ext cx="6172160" cy="4873625"/>
          </a:xfrm>
          <a:prstGeom prst="rect">
            <a:avLst/>
          </a:prstGeo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A2A11-7C2D-4034-89DB-E45825A53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351" y="2057400"/>
            <a:ext cx="393336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9"/>
            </a:lvl1pPr>
            <a:lvl2pPr marL="456971" indent="0">
              <a:buNone/>
              <a:defRPr sz="1399"/>
            </a:lvl2pPr>
            <a:lvl3pPr marL="913943" indent="0">
              <a:buNone/>
              <a:defRPr sz="1199"/>
            </a:lvl3pPr>
            <a:lvl4pPr marL="1370914" indent="0">
              <a:buNone/>
              <a:defRPr sz="999"/>
            </a:lvl4pPr>
            <a:lvl5pPr marL="1827886" indent="0">
              <a:buNone/>
              <a:defRPr sz="999"/>
            </a:lvl5pPr>
            <a:lvl6pPr marL="2284857" indent="0">
              <a:buNone/>
              <a:defRPr sz="999"/>
            </a:lvl6pPr>
            <a:lvl7pPr marL="2741828" indent="0">
              <a:buNone/>
              <a:defRPr sz="999"/>
            </a:lvl7pPr>
            <a:lvl8pPr marL="3198800" indent="0">
              <a:buNone/>
              <a:defRPr sz="999"/>
            </a:lvl8pPr>
            <a:lvl9pPr marL="3655771" indent="0">
              <a:buNone/>
              <a:defRPr sz="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5F240-A6C1-4C29-A4B5-7BEB80BD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DADB3-AE53-48EA-9B26-D471F489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22C51-FB31-4171-AFA9-913172D1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21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4C3E-07DB-4F39-AF4E-E8F2DA7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457200"/>
            <a:ext cx="3933363" cy="1600200"/>
          </a:xfrm>
          <a:prstGeom prst="rect">
            <a:avLst/>
          </a:prstGeom>
        </p:spPr>
        <p:txBody>
          <a:bodyPr anchor="b"/>
          <a:lstStyle>
            <a:lvl1pPr>
              <a:defRPr sz="31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F71CC8-00CF-4454-8B3A-A9208BDBB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664" y="987426"/>
            <a:ext cx="617216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456971" indent="0">
              <a:buNone/>
              <a:defRPr sz="2799"/>
            </a:lvl2pPr>
            <a:lvl3pPr marL="913943" indent="0">
              <a:buNone/>
              <a:defRPr sz="2399"/>
            </a:lvl3pPr>
            <a:lvl4pPr marL="1370914" indent="0">
              <a:buNone/>
              <a:defRPr sz="1999"/>
            </a:lvl4pPr>
            <a:lvl5pPr marL="1827886" indent="0">
              <a:buNone/>
              <a:defRPr sz="1999"/>
            </a:lvl5pPr>
            <a:lvl6pPr marL="2284857" indent="0">
              <a:buNone/>
              <a:defRPr sz="1999"/>
            </a:lvl6pPr>
            <a:lvl7pPr marL="2741828" indent="0">
              <a:buNone/>
              <a:defRPr sz="1999"/>
            </a:lvl7pPr>
            <a:lvl8pPr marL="3198800" indent="0">
              <a:buNone/>
              <a:defRPr sz="1999"/>
            </a:lvl8pPr>
            <a:lvl9pPr marL="3655771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2F7AC-00C3-4434-BD03-0EBCB74C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351" y="2057400"/>
            <a:ext cx="393336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99"/>
            </a:lvl1pPr>
            <a:lvl2pPr marL="456971" indent="0">
              <a:buNone/>
              <a:defRPr sz="1399"/>
            </a:lvl2pPr>
            <a:lvl3pPr marL="913943" indent="0">
              <a:buNone/>
              <a:defRPr sz="1199"/>
            </a:lvl3pPr>
            <a:lvl4pPr marL="1370914" indent="0">
              <a:buNone/>
              <a:defRPr sz="999"/>
            </a:lvl4pPr>
            <a:lvl5pPr marL="1827886" indent="0">
              <a:buNone/>
              <a:defRPr sz="999"/>
            </a:lvl5pPr>
            <a:lvl6pPr marL="2284857" indent="0">
              <a:buNone/>
              <a:defRPr sz="999"/>
            </a:lvl6pPr>
            <a:lvl7pPr marL="2741828" indent="0">
              <a:buNone/>
              <a:defRPr sz="999"/>
            </a:lvl7pPr>
            <a:lvl8pPr marL="3198800" indent="0">
              <a:buNone/>
              <a:defRPr sz="999"/>
            </a:lvl8pPr>
            <a:lvl9pPr marL="3655771" indent="0">
              <a:buNone/>
              <a:defRPr sz="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F26D2-2655-4902-8232-5347B47B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12A76-ABFF-4A5A-9728-97FBE9F2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DCBCA-8E2F-40B4-B49E-5CE16B4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67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A952-DCFF-4E43-91E0-753A17F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5126"/>
            <a:ext cx="1051647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0E0DE-EDF9-4EBD-A817-ACC5F436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764" y="1825625"/>
            <a:ext cx="1051647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5E00D-1A26-469D-A475-F05AD26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DDB77-53F6-4765-99EC-5A74AA4B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705DA-FC32-48E6-A827-7EEF2E84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50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A4E50A-13EF-4A39-8EE8-4B0E9C037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5119" y="365125"/>
            <a:ext cx="2629118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B81F2-675D-4223-89F0-BB1DDEBE2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764" y="365125"/>
            <a:ext cx="7735034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8580E-2E14-45E6-9854-BC1034D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764" y="6356351"/>
            <a:ext cx="2743359" cy="365125"/>
          </a:xfrm>
          <a:prstGeom prst="rect">
            <a:avLst/>
          </a:prstGeom>
        </p:spPr>
        <p:txBody>
          <a:bodyPr/>
          <a:lstStyle/>
          <a:p>
            <a:fld id="{F99679C0-95CE-4DBA-9288-C809DF9E23F9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FA459-3A20-4FA0-B46A-DCF70D46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85" y="6356351"/>
            <a:ext cx="411583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44128-B3D7-4315-B7D7-9CBB547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879" y="6356351"/>
            <a:ext cx="2743358" cy="365125"/>
          </a:xfrm>
          <a:prstGeom prst="rect">
            <a:avLst/>
          </a:prstGeom>
        </p:spPr>
        <p:txBody>
          <a:bodyPr/>
          <a:lstStyle/>
          <a:p>
            <a:fld id="{D8D8F0FC-86DD-477A-A929-3A0ED71E2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0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033E7-A9EB-9852-5A28-FCC57469FCD2}"/>
              </a:ext>
            </a:extLst>
          </p:cNvPr>
          <p:cNvSpPr/>
          <p:nvPr userDrawn="1"/>
        </p:nvSpPr>
        <p:spPr>
          <a:xfrm>
            <a:off x="370840" y="1396539"/>
            <a:ext cx="11450320" cy="455676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sq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6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FEE541-A108-827B-6419-BFC5C04187A1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1332A7-E279-D579-B5BA-38B9B9E7DFE6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D13E6-AFEB-E359-4B12-8EC5FBE7F69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02B36386-437D-EF7E-8489-F32502AD9DD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0237D81A-4AE5-7028-FF50-68844D822E45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形 4">
            <a:extLst>
              <a:ext uri="{FF2B5EF4-FFF2-40B4-BE49-F238E27FC236}">
                <a16:creationId xmlns:a16="http://schemas.microsoft.com/office/drawing/2014/main" id="{D1F3F57E-975D-03C6-7293-8B951411B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pic>
        <p:nvPicPr>
          <p:cNvPr id="16" name="图片 15" descr="徽标, 公司名称&#10;&#10;描述已自动生成">
            <a:extLst>
              <a:ext uri="{FF2B5EF4-FFF2-40B4-BE49-F238E27FC236}">
                <a16:creationId xmlns:a16="http://schemas.microsoft.com/office/drawing/2014/main" id="{8A277E5A-E508-5CB8-CDAC-DB0FB376D80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626" y="-273395"/>
            <a:ext cx="1569726" cy="1189549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FFF223-B2A3-42AD-B4A2-CF853B8CFD20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942EF8-647C-B384-BD6F-D7FDC45DF149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52BE877-C1FC-2E60-00FF-7886F7064F80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9813E315-CA12-6FFC-0584-32D2577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E793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95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1E4B20-327D-D980-A21F-0348DFDF608C}"/>
              </a:ext>
            </a:extLst>
          </p:cNvPr>
          <p:cNvGrpSpPr/>
          <p:nvPr userDrawn="1"/>
        </p:nvGrpSpPr>
        <p:grpSpPr>
          <a:xfrm>
            <a:off x="7" y="6567354"/>
            <a:ext cx="12192001" cy="290657"/>
            <a:chOff x="0" y="6567343"/>
            <a:chExt cx="12193589" cy="29065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15020D2-36C7-76F6-AC67-B9210954D174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901C4DD-8E70-4E86-CF40-81F8D829FA7F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1BCFE72D-CFF3-B30E-CC6C-655833A93C7D}"/>
              </a:ext>
            </a:extLst>
          </p:cNvPr>
          <p:cNvSpPr/>
          <p:nvPr userDrawn="1"/>
        </p:nvSpPr>
        <p:spPr bwMode="auto">
          <a:xfrm rot="5400000">
            <a:off x="11617825" y="5931744"/>
            <a:ext cx="382489" cy="77450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/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D2A18FE-9FFE-B4D3-3633-4A82F11775FE}"/>
              </a:ext>
            </a:extLst>
          </p:cNvPr>
          <p:cNvSpPr txBox="1"/>
          <p:nvPr userDrawn="1"/>
        </p:nvSpPr>
        <p:spPr>
          <a:xfrm>
            <a:off x="11493788" y="6202462"/>
            <a:ext cx="63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399" b="1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99" b="1" dirty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4">
            <a:extLst>
              <a:ext uri="{FF2B5EF4-FFF2-40B4-BE49-F238E27FC236}">
                <a16:creationId xmlns:a16="http://schemas.microsoft.com/office/drawing/2014/main" id="{85071CC8-C062-E01C-FB17-E5CD55A75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21" y="6071217"/>
            <a:ext cx="2408982" cy="43902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89ED22-ABD3-D6E5-6393-01E672815BF7}"/>
              </a:ext>
            </a:extLst>
          </p:cNvPr>
          <p:cNvGrpSpPr/>
          <p:nvPr userDrawn="1"/>
        </p:nvGrpSpPr>
        <p:grpSpPr>
          <a:xfrm>
            <a:off x="7" y="1190030"/>
            <a:ext cx="12192001" cy="70002"/>
            <a:chOff x="0" y="6567343"/>
            <a:chExt cx="12193589" cy="290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4F9A08-0A7B-D50A-87FD-50A5534E2B51}"/>
                </a:ext>
              </a:extLst>
            </p:cNvPr>
            <p:cNvSpPr/>
            <p:nvPr userDrawn="1"/>
          </p:nvSpPr>
          <p:spPr>
            <a:xfrm>
              <a:off x="0" y="6567343"/>
              <a:ext cx="7496313" cy="288448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EE752E"/>
                </a:gs>
              </a:gsLst>
              <a:lin ang="108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D40166-AFC9-3C2E-F5EE-F5CAFE2CDA17}"/>
                </a:ext>
              </a:extLst>
            </p:cNvPr>
            <p:cNvSpPr/>
            <p:nvPr userDrawn="1"/>
          </p:nvSpPr>
          <p:spPr>
            <a:xfrm>
              <a:off x="7496313" y="6569552"/>
              <a:ext cx="4697276" cy="288448"/>
            </a:xfrm>
            <a:prstGeom prst="rect">
              <a:avLst/>
            </a:prstGeom>
            <a:gradFill flip="none" rotWithShape="1">
              <a:gsLst>
                <a:gs pos="0">
                  <a:srgbClr val="636399"/>
                </a:gs>
                <a:gs pos="25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B6FA5EC1-99E5-FACD-39C3-3D24C213E70C}"/>
              </a:ext>
            </a:extLst>
          </p:cNvPr>
          <p:cNvSpPr txBox="1">
            <a:spLocks/>
          </p:cNvSpPr>
          <p:nvPr userDrawn="1"/>
        </p:nvSpPr>
        <p:spPr>
          <a:xfrm>
            <a:off x="838200" y="73622"/>
            <a:ext cx="10515600" cy="105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E793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5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5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0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42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0BFAE26-2CCE-43DF-91C5-94F9265D7FF7}"/>
              </a:ext>
            </a:extLst>
          </p:cNvPr>
          <p:cNvSpPr txBox="1"/>
          <p:nvPr userDrawn="1"/>
        </p:nvSpPr>
        <p:spPr>
          <a:xfrm>
            <a:off x="2174533" y="1484785"/>
            <a:ext cx="7842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888" b="1" dirty="0">
                <a:solidFill>
                  <a:schemeClr val="tx2"/>
                </a:solidFill>
              </a:rPr>
              <a:t>IMED</a:t>
            </a:r>
            <a:endParaRPr lang="zh-CN" altLang="en-US" sz="23888" b="1" dirty="0">
              <a:solidFill>
                <a:schemeClr val="tx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CE9DF8-2842-4389-8308-CC85035E187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4924"/>
            <a:ext cx="12192000" cy="246017"/>
          </a:xfrm>
          <a:prstGeom prst="rect">
            <a:avLst/>
          </a:prstGeom>
        </p:spPr>
      </p:pic>
      <p:pic>
        <p:nvPicPr>
          <p:cNvPr id="14" name="图片 13" descr="建筑的设计&#10;&#10;低可信度描述已自动生成">
            <a:extLst>
              <a:ext uri="{FF2B5EF4-FFF2-40B4-BE49-F238E27FC236}">
                <a16:creationId xmlns:a16="http://schemas.microsoft.com/office/drawing/2014/main" id="{9EAD649B-6BD6-43B3-9A2E-E332EB95807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04" y="2708921"/>
            <a:ext cx="7247776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6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6" indent="-228486" algn="l" defTabSz="91394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CCEE39-6903-250B-DD01-D7B4F80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/>
              <a:t>Homework 12-1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88EA04-C649-2AC8-A3AC-3F04180A8F4D}"/>
              </a:ext>
            </a:extLst>
          </p:cNvPr>
          <p:cNvSpPr/>
          <p:nvPr/>
        </p:nvSpPr>
        <p:spPr>
          <a:xfrm>
            <a:off x="859684" y="1724031"/>
            <a:ext cx="10494116" cy="39066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following table shows the sample data of 3 cases of myopia. The labels are {0,1,2}, where 0 represents normal samples, 1 represents mild myopia, and 2 represents severe myopia. The table shows the results of the model predicting samples into various classes. Please write the one-hot encoding corresponding to the true label of the sample based on the data in the table and calculate the cross-entropy loss.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C3E15B-CA68-D30E-D7BF-4FF971DE6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68408"/>
              </p:ext>
            </p:extLst>
          </p:nvPr>
        </p:nvGraphicFramePr>
        <p:xfrm>
          <a:off x="2868276" y="3995635"/>
          <a:ext cx="647693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233">
                  <a:extLst>
                    <a:ext uri="{9D8B030D-6E8A-4147-A177-3AD203B41FA5}">
                      <a16:colId xmlns:a16="http://schemas.microsoft.com/office/drawing/2014/main" val="3435773378"/>
                    </a:ext>
                  </a:extLst>
                </a:gridCol>
                <a:gridCol w="1619233">
                  <a:extLst>
                    <a:ext uri="{9D8B030D-6E8A-4147-A177-3AD203B41FA5}">
                      <a16:colId xmlns:a16="http://schemas.microsoft.com/office/drawing/2014/main" val="2313615980"/>
                    </a:ext>
                  </a:extLst>
                </a:gridCol>
                <a:gridCol w="1619233">
                  <a:extLst>
                    <a:ext uri="{9D8B030D-6E8A-4147-A177-3AD203B41FA5}">
                      <a16:colId xmlns:a16="http://schemas.microsoft.com/office/drawing/2014/main" val="687493001"/>
                    </a:ext>
                  </a:extLst>
                </a:gridCol>
                <a:gridCol w="1619233">
                  <a:extLst>
                    <a:ext uri="{9D8B030D-6E8A-4147-A177-3AD203B41FA5}">
                      <a16:colId xmlns:a16="http://schemas.microsoft.com/office/drawing/2014/main" val="318562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Normal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Mild Myopia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Severe Myopia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2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5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1A8426D-6310-8870-1F6E-BCFFB29EF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80085"/>
              </p:ext>
            </p:extLst>
          </p:nvPr>
        </p:nvGraphicFramePr>
        <p:xfrm>
          <a:off x="3295570" y="1727577"/>
          <a:ext cx="5327904" cy="1463040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2530730921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034813981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880262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Number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Real Label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Predicted Result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11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(1,0,0)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(0.6,0.3,0.1)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5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(0,1,0)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(0.2,0.5,0.3)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9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(0,0,1)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(0.0,0.25,0.75)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2842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0566D3A-1EFC-53CD-08D9-31CD27F6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92" y="3304008"/>
            <a:ext cx="6866215" cy="265199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440946D-B1B0-F541-23D4-9A4382A8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/>
              <a:t>Homework 12-1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DE977-E2D0-08D1-EE3B-F73CC8D620A9}"/>
              </a:ext>
            </a:extLst>
          </p:cNvPr>
          <p:cNvSpPr txBox="1"/>
          <p:nvPr/>
        </p:nvSpPr>
        <p:spPr>
          <a:xfrm>
            <a:off x="1144502" y="1358245"/>
            <a:ext cx="866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C4043"/>
                </a:solidFill>
                <a:latin typeface="Roboto" panose="02000000000000000000" pitchFamily="2" charset="0"/>
              </a:rPr>
              <a:t>T</a:t>
            </a:r>
            <a:r>
              <a:rPr lang="en-US" altLang="zh-CN" sz="1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he one-hot encoding and the calculation of the cross entropy are as follows: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44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DEAC6C-02CD-D119-693B-B90C92CD553E}"/>
              </a:ext>
            </a:extLst>
          </p:cNvPr>
          <p:cNvSpPr/>
          <p:nvPr/>
        </p:nvSpPr>
        <p:spPr>
          <a:xfrm>
            <a:off x="412206" y="1389188"/>
            <a:ext cx="11450320" cy="4725638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cap="sq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991526-0D2B-670F-74AA-0319AB531A34}"/>
              </a:ext>
            </a:extLst>
          </p:cNvPr>
          <p:cNvGrpSpPr/>
          <p:nvPr/>
        </p:nvGrpSpPr>
        <p:grpSpPr>
          <a:xfrm>
            <a:off x="2190327" y="1523346"/>
            <a:ext cx="7811346" cy="3488266"/>
            <a:chOff x="2265162" y="1980546"/>
            <a:chExt cx="7811346" cy="348826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C413281-8D2F-8A7A-0918-B539C6E9F71F}"/>
                </a:ext>
              </a:extLst>
            </p:cNvPr>
            <p:cNvSpPr/>
            <p:nvPr/>
          </p:nvSpPr>
          <p:spPr>
            <a:xfrm>
              <a:off x="2265162" y="1980546"/>
              <a:ext cx="7811346" cy="348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8EA526C-4C1A-55AB-E1E3-593C16757E0E}"/>
                </a:ext>
              </a:extLst>
            </p:cNvPr>
            <p:cNvGrpSpPr/>
            <p:nvPr/>
          </p:nvGrpSpPr>
          <p:grpSpPr>
            <a:xfrm>
              <a:off x="2695985" y="2230071"/>
              <a:ext cx="7051780" cy="2384511"/>
              <a:chOff x="2570110" y="1648323"/>
              <a:chExt cx="7051780" cy="2384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BD1F7C3-0673-BCCE-4B12-D48983EED7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110" y="1648323"/>
                    <a:ext cx="7051780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/>
                      <a:t>Assume that the segmentation label</a:t>
                    </a:r>
                    <a14:m>
                      <m:oMath xmlns:m="http://schemas.openxmlformats.org/officeDocument/2006/math"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oMath>
                    </a14:m>
                    <a:r>
                      <a:rPr lang="en-US" altLang="zh-CN" dirty="0"/>
                      <a:t>of the image and the prediction result</a:t>
                    </a:r>
                    <a14:m>
                      <m:oMath xmlns:m="http://schemas.openxmlformats.org/officeDocument/2006/math"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oMath>
                    </a14:m>
                    <a:r>
                      <a:rPr lang="en-US" altLang="zh-CN" dirty="0"/>
                      <a:t>obtained by the model are as follows:</a:t>
                    </a:r>
                    <a:endParaRPr lang="zh-CN" altLang="en-US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BD1F7C3-0673-BCCE-4B12-D48983EED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0110" y="1648323"/>
                    <a:ext cx="705178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91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5AB1830-6041-55C2-7BCD-B4828EBE7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025" y="2204446"/>
                    <a:ext cx="2170943" cy="111280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zh-CN" sz="18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800" kern="100" dirty="0">
                        <a:effectLst/>
                        <a:latin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A5AB1830-6041-55C2-7BCD-B4828EBE7A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025" y="2204446"/>
                    <a:ext cx="2170943" cy="11128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0AD0475-3E6F-75F2-949D-C4944386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5833882" y="2194383"/>
                    <a:ext cx="3485015" cy="111280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0.0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0.13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0.85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0.1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0.03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0.05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77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91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8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94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0.82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0.07</m:t>
                                    </m:r>
                                  </m:e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0.97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0AD0475-3E6F-75F2-949D-C4944386E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3882" y="2194383"/>
                    <a:ext cx="3485015" cy="11128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D2D4F0-338C-C0E4-FFF3-25283E39CB38}"/>
                  </a:ext>
                </a:extLst>
              </p:cNvPr>
              <p:cNvSpPr txBox="1"/>
              <p:nvPr/>
            </p:nvSpPr>
            <p:spPr>
              <a:xfrm>
                <a:off x="2570110" y="3448059"/>
                <a:ext cx="67807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effectLst/>
                    <a:latin typeface="+mn-ea"/>
                    <a:cs typeface="Times New Roman" panose="02020603050405020304" pitchFamily="18" charset="0"/>
                  </a:rPr>
                  <a:t>Please calculate the Dice coefficient according to the method of summing the squares of elements:</a:t>
                </a:r>
                <a:endParaRPr lang="zh-CN" altLang="en-US" sz="1600" dirty="0">
                  <a:latin typeface="+mn-ea"/>
                </a:endParaRPr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D08A4-78B8-2E93-0F95-72B55598F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8870" y="4575708"/>
              <a:ext cx="2570511" cy="706077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4F44D69-8C08-C8B1-353C-CF0D1275CE5F}"/>
                </a:ext>
              </a:extLst>
            </p:cNvPr>
            <p:cNvSpPr txBox="1"/>
            <p:nvPr/>
          </p:nvSpPr>
          <p:spPr>
            <a:xfrm>
              <a:off x="3819520" y="4744080"/>
              <a:ext cx="2009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Reference formula:</a:t>
              </a:r>
              <a:endParaRPr lang="zh-CN" altLang="en-US" dirty="0"/>
            </a:p>
          </p:txBody>
        </p:sp>
      </p:grpSp>
      <p:sp>
        <p:nvSpPr>
          <p:cNvPr id="15" name="标题 14">
            <a:extLst>
              <a:ext uri="{FF2B5EF4-FFF2-40B4-BE49-F238E27FC236}">
                <a16:creationId xmlns:a16="http://schemas.microsoft.com/office/drawing/2014/main" id="{9220BDF6-00F3-D40E-6DA9-80707863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12-2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D55C90-7728-743D-8920-62BB8A5A5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584" y="5011612"/>
            <a:ext cx="8246832" cy="14168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F8397DC-9C38-79E1-3791-0BBAAC4D067F}"/>
              </a:ext>
            </a:extLst>
          </p:cNvPr>
          <p:cNvSpPr txBox="1"/>
          <p:nvPr/>
        </p:nvSpPr>
        <p:spPr>
          <a:xfrm>
            <a:off x="2621150" y="624432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he Dice coefficient according to the method of summing the squares of elements is 0.9768.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62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CCEE39-6903-250B-DD01-D7B4F80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22"/>
            <a:ext cx="10515600" cy="1053536"/>
          </a:xfrm>
        </p:spPr>
        <p:txBody>
          <a:bodyPr>
            <a:normAutofit/>
          </a:bodyPr>
          <a:lstStyle/>
          <a:p>
            <a:r>
              <a:rPr lang="en-US" altLang="zh-CN" dirty="0"/>
              <a:t>Homework 12-3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88EA04-C649-2AC8-A3AC-3F04180A8F4D}"/>
              </a:ext>
            </a:extLst>
          </p:cNvPr>
          <p:cNvSpPr/>
          <p:nvPr/>
        </p:nvSpPr>
        <p:spPr>
          <a:xfrm>
            <a:off x="1401580" y="2319682"/>
            <a:ext cx="9525953" cy="22186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Assume there are 4 samples, </a:t>
            </a:r>
          </a:p>
          <a:p>
            <a:r>
              <a:rPr lang="en-US" altLang="zh-CN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labels corresponding to the samples are {3, -1, 2, -5}, </a:t>
            </a:r>
          </a:p>
          <a:p>
            <a:r>
              <a:rPr lang="en-US" altLang="zh-CN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predicted values output by the model are {2.5, -1.2, 3.1, -4.9}.</a:t>
            </a:r>
          </a:p>
          <a:p>
            <a:r>
              <a:rPr lang="en-US" altLang="zh-CN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Please calculate the mean square error loss.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2E3175-A90E-59BB-5F8D-22192EAD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93" y="4769787"/>
            <a:ext cx="5543642" cy="9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31778"/>
      </p:ext>
    </p:extLst>
  </p:cSld>
  <p:clrMapOvr>
    <a:masterClrMapping/>
  </p:clrMapOvr>
</p:sld>
</file>

<file path=ppt/theme/theme1.xml><?xml version="1.0" encoding="utf-8"?>
<a:theme xmlns:a="http://schemas.openxmlformats.org/drawingml/2006/main" name="1_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fon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">
      <a:dk1>
        <a:srgbClr val="2BB7B3"/>
      </a:dk1>
      <a:lt1>
        <a:srgbClr val="003F43"/>
      </a:lt1>
      <a:dk2>
        <a:srgbClr val="F4F4F4"/>
      </a:dk2>
      <a:lt2>
        <a:srgbClr val="FFFFFF"/>
      </a:lt2>
      <a:accent1>
        <a:srgbClr val="ED6C00"/>
      </a:accent1>
      <a:accent2>
        <a:srgbClr val="706460"/>
      </a:accent2>
      <a:accent3>
        <a:srgbClr val="003F43"/>
      </a:accent3>
      <a:accent4>
        <a:srgbClr val="C2C1C1"/>
      </a:accent4>
      <a:accent5>
        <a:srgbClr val="2BB7B3"/>
      </a:accent5>
      <a:accent6>
        <a:srgbClr val="003F43"/>
      </a:accent6>
      <a:hlink>
        <a:srgbClr val="ED6C00"/>
      </a:hlink>
      <a:folHlink>
        <a:srgbClr val="DEDED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260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DengXian</vt:lpstr>
      <vt:lpstr>DengXian</vt:lpstr>
      <vt:lpstr>等线 Light</vt:lpstr>
      <vt:lpstr>宋体</vt:lpstr>
      <vt:lpstr>微软雅黑</vt:lpstr>
      <vt:lpstr>Arial</vt:lpstr>
      <vt:lpstr>Calibri</vt:lpstr>
      <vt:lpstr>Cambria Math</vt:lpstr>
      <vt:lpstr>Roboto</vt:lpstr>
      <vt:lpstr>1_WPS</vt:lpstr>
      <vt:lpstr>自定义设计方案</vt:lpstr>
      <vt:lpstr>Homework 12-1</vt:lpstr>
      <vt:lpstr>Homework 12-1</vt:lpstr>
      <vt:lpstr>Homework 12-2</vt:lpstr>
      <vt:lpstr>Homework 12-3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圣鼎 刘</cp:lastModifiedBy>
  <cp:revision>245</cp:revision>
  <dcterms:created xsi:type="dcterms:W3CDTF">2023-08-01T09:22:05Z</dcterms:created>
  <dcterms:modified xsi:type="dcterms:W3CDTF">2023-12-12T09:10:44Z</dcterms:modified>
</cp:coreProperties>
</file>