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7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5314" autoAdjust="0"/>
  </p:normalViewPr>
  <p:slideViewPr>
    <p:cSldViewPr snapToGrid="0">
      <p:cViewPr varScale="1">
        <p:scale>
          <a:sx n="87" d="100"/>
          <a:sy n="87" d="100"/>
        </p:scale>
        <p:origin x="82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BC15F-2160-4D37-B1A2-E0A88E846DC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22CC-0E89-4765-901E-C2216B7FF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5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422CC-0E89-4765-901E-C2216B7FF0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7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31C41-BB29-609B-D473-9849A10E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3D7A1-ECB8-F75C-A4E4-FD31C2BF3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71FAC-E509-4510-EDC8-FD47C2A9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41555-5C7D-79CE-4B2C-88B74EF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5A491-23E1-1FED-2E3A-138FAD51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7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6DABC-1051-7C3B-CDE3-BF383EB6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C17342-24D3-A148-5973-645C6DBCB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028BC-6FB3-1836-46DC-1661EACA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217D8-D666-6AED-5FB6-2393B174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1B6D5-CAEB-D68F-CA7D-BBE6CBFD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64AE47-E47C-9AF0-EA0E-F193D303B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A09047-F90A-3FB7-C2DF-44B016401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7643D-F101-0E2B-2615-E8347C82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404D3-736A-604F-A27B-DC06E5BD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70486-BFDB-6F0E-A7C3-A08C4290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77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FEE541-A108-827B-6419-BFC5C04187A1}"/>
              </a:ext>
            </a:extLst>
          </p:cNvPr>
          <p:cNvGrpSpPr/>
          <p:nvPr userDrawn="1"/>
        </p:nvGrpSpPr>
        <p:grpSpPr>
          <a:xfrm>
            <a:off x="7" y="6567354"/>
            <a:ext cx="12192001" cy="290657"/>
            <a:chOff x="0" y="6567343"/>
            <a:chExt cx="12193589" cy="29065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1332A7-E279-D579-B5BA-38B9B9E7DFE6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7D13E6-AFEB-E359-4B12-8EC5FBE7F69F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02B36386-437D-EF7E-8489-F32502AD9DDD}"/>
              </a:ext>
            </a:extLst>
          </p:cNvPr>
          <p:cNvSpPr/>
          <p:nvPr userDrawn="1"/>
        </p:nvSpPr>
        <p:spPr bwMode="auto">
          <a:xfrm rot="5400000">
            <a:off x="11617825" y="5931744"/>
            <a:ext cx="382489" cy="77450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0237D81A-4AE5-7028-FF50-68844D822E45}"/>
              </a:ext>
            </a:extLst>
          </p:cNvPr>
          <p:cNvSpPr txBox="1"/>
          <p:nvPr userDrawn="1"/>
        </p:nvSpPr>
        <p:spPr>
          <a:xfrm>
            <a:off x="11493788" y="6202462"/>
            <a:ext cx="63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399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99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形 4">
            <a:extLst>
              <a:ext uri="{FF2B5EF4-FFF2-40B4-BE49-F238E27FC236}">
                <a16:creationId xmlns:a16="http://schemas.microsoft.com/office/drawing/2014/main" id="{D1F3F57E-975D-03C6-7293-8B951411B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21" y="6071217"/>
            <a:ext cx="2408982" cy="439022"/>
          </a:xfrm>
          <a:prstGeom prst="rect">
            <a:avLst/>
          </a:prstGeom>
        </p:spPr>
      </p:pic>
      <p:pic>
        <p:nvPicPr>
          <p:cNvPr id="16" name="图片 15" descr="徽标, 公司名称&#10;&#10;描述已自动生成">
            <a:extLst>
              <a:ext uri="{FF2B5EF4-FFF2-40B4-BE49-F238E27FC236}">
                <a16:creationId xmlns:a16="http://schemas.microsoft.com/office/drawing/2014/main" id="{8A277E5A-E508-5CB8-CDAC-DB0FB376D8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626" y="-273395"/>
            <a:ext cx="1569726" cy="11895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FFF223-B2A3-42AD-B4A2-CF853B8CFD20}"/>
              </a:ext>
            </a:extLst>
          </p:cNvPr>
          <p:cNvGrpSpPr/>
          <p:nvPr userDrawn="1"/>
        </p:nvGrpSpPr>
        <p:grpSpPr>
          <a:xfrm>
            <a:off x="7" y="1190030"/>
            <a:ext cx="12192001" cy="70002"/>
            <a:chOff x="0" y="6567343"/>
            <a:chExt cx="12193589" cy="2906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942EF8-647C-B384-BD6F-D7FDC45DF149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BE877-C1FC-2E60-00FF-7886F7064F80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9813E315-CA12-6FFC-0584-32D2577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E793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59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4E6D5-BCF2-B186-3728-4F594B3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A10F0-AF0F-6DC9-859D-4A8B34BA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5A867-06D5-B475-0D84-EA24E681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AF03F-4545-C780-83A9-768A916E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32D96-84E0-6F72-99BB-A521DB98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EFF45-1577-923E-5BAE-0EFE6A08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9C72B-5633-9E8F-F4E6-75EA5350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C58C3-D608-F155-EE07-A43C957D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1D4F2-39AE-E23B-AC4B-E7E83D60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8DC16-F0DA-950A-548B-CB5E07A4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0DD4D-C0A6-F4EF-2E0A-C9E1F7BD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4E117-7BDA-5E10-1975-EDCB38FFE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99001-1A6A-0639-741E-807E9229C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577D5-5A27-5812-3CB8-48BDF78E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DFD54-79FA-7FC9-3B67-94FC4F84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2D90F-010D-9FD4-C4EB-EC7E4EDB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0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C6E97-1993-7930-D268-6AF0F0C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455B7-E544-3B4B-2261-7777E09B9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525845-12BF-CF63-48EB-BCF6D705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5A1C5D-3A5C-8A9D-1842-EE96D703A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A1AF5-4F16-F87D-64FE-462BC232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F07FBD-61CC-4B85-CD47-228408C0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6C4E9C-0564-7E56-BDF8-1AD6483E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428399-0A49-D5FE-E790-C57E6580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27131-B5C6-AD32-7C64-11B11C5A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A2D37F-E931-2999-DEE9-2AFFA7C3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40F662-B8AE-10C2-7AC5-E291544E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28DBBF-B487-E5EE-EBBA-CDAFFCD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F7F053-7B65-2976-50FE-4D2D59A0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A041C6-F26C-1325-94D8-8454024B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F3EC3-7050-3BC0-D84A-AD15D44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4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E459B-5D70-9AAC-F884-BE51D3F7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AEED9-E177-B6B0-2345-D1C7BE96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91053-3E15-C224-145A-C456FF2F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29D0C-91FF-14E3-479D-4BD0B939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4BD14-EB66-7593-2EB5-E7C481C5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7D42F-EA35-4EE2-5D30-9735B6A0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9414-D0EA-2255-5260-950E0F36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BB9432-D103-9B76-2689-749332236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6F516-FBA2-20BB-7E2B-B94B32785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A7AF6-6A17-10BF-D35A-8A688010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786E3-BA95-A01F-106E-81B59359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64163-605E-8C61-8E32-1684D246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4AE59B-2954-EC56-9058-8073420E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D8D54-492C-D101-6FBF-5C874D8D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EF11E-54C8-A36C-8530-DA3B10E21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5FAA-724B-40BA-8DC7-86BEB7BA2A8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20C09-599A-DB7D-F375-DF8D43102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FAA3D-2B56-B66D-8BC7-CA0567982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A27E-12D4-4EF5-9E6F-DAC6BA232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7B5BCC-D49A-84B4-C873-17D17E445D92}"/>
              </a:ext>
            </a:extLst>
          </p:cNvPr>
          <p:cNvSpPr/>
          <p:nvPr/>
        </p:nvSpPr>
        <p:spPr>
          <a:xfrm>
            <a:off x="370840" y="1389611"/>
            <a:ext cx="11450320" cy="455676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ABF5117-C912-1722-A608-614856E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Homework 13</a:t>
            </a:r>
            <a:endParaRPr lang="zh-CN" altLang="en-US" dirty="0">
              <a:ln w="0"/>
              <a:solidFill>
                <a:srgbClr val="F066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FAF8216-776B-B519-C9F1-87DDB4D35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93488A-F012-3418-72BE-77672E6B4A5E}"/>
              </a:ext>
            </a:extLst>
          </p:cNvPr>
          <p:cNvSpPr txBox="1"/>
          <p:nvPr/>
        </p:nvSpPr>
        <p:spPr>
          <a:xfrm>
            <a:off x="531161" y="1479455"/>
            <a:ext cx="1109483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Given a simple convolutional neural network structure as follows, it contains an input layer, two convolutional layers (Conv1 and Conv2), a maximum pooling layer, and a fully connected layer. where all layers do not contain bias vectors and the weights are given in the figure. Assume that a 6x6 matrix as shown in the figure is input to the model. Please calculate the output value of the model and give the calculation results of the middle layer. (Note: The convolution calculation needs to be flipped)</a:t>
            </a: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34025947-DB13-B642-80D0-42B0B45AC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26" y="2819126"/>
            <a:ext cx="4457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946486-8F6A-B7FE-3637-1EA02C026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25991"/>
              </p:ext>
            </p:extLst>
          </p:nvPr>
        </p:nvGraphicFramePr>
        <p:xfrm>
          <a:off x="2563780" y="1852356"/>
          <a:ext cx="3341226" cy="1975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54">
                  <a:extLst>
                    <a:ext uri="{9D8B030D-6E8A-4147-A177-3AD203B41FA5}">
                      <a16:colId xmlns:a16="http://schemas.microsoft.com/office/drawing/2014/main" val="1432821767"/>
                    </a:ext>
                  </a:extLst>
                </a:gridCol>
                <a:gridCol w="888624">
                  <a:extLst>
                    <a:ext uri="{9D8B030D-6E8A-4147-A177-3AD203B41FA5}">
                      <a16:colId xmlns:a16="http://schemas.microsoft.com/office/drawing/2014/main" val="1960359835"/>
                    </a:ext>
                  </a:extLst>
                </a:gridCol>
                <a:gridCol w="888624">
                  <a:extLst>
                    <a:ext uri="{9D8B030D-6E8A-4147-A177-3AD203B41FA5}">
                      <a16:colId xmlns:a16="http://schemas.microsoft.com/office/drawing/2014/main" val="3902177256"/>
                    </a:ext>
                  </a:extLst>
                </a:gridCol>
                <a:gridCol w="888624">
                  <a:extLst>
                    <a:ext uri="{9D8B030D-6E8A-4147-A177-3AD203B41FA5}">
                      <a16:colId xmlns:a16="http://schemas.microsoft.com/office/drawing/2014/main" val="3158610891"/>
                    </a:ext>
                  </a:extLst>
                </a:gridCol>
              </a:tblGrid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2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-13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-4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8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450934049"/>
                  </a:ext>
                </a:extLst>
              </a:tr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18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-23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32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0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280575647"/>
                  </a:ext>
                </a:extLst>
              </a:tr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1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30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-21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-22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051112860"/>
                  </a:ext>
                </a:extLst>
              </a:tr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-5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-14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19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9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140643788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3A1840A-208E-D436-92BE-CF47F74BDB17}"/>
              </a:ext>
            </a:extLst>
          </p:cNvPr>
          <p:cNvSpPr txBox="1"/>
          <p:nvPr/>
        </p:nvSpPr>
        <p:spPr>
          <a:xfrm>
            <a:off x="3007819" y="1327072"/>
            <a:ext cx="245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conv1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2C45495-D48F-3414-71E9-77CFEC68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Homework 13</a:t>
            </a:r>
            <a:endParaRPr lang="zh-CN" altLang="en-US" dirty="0">
              <a:ln w="0"/>
              <a:solidFill>
                <a:srgbClr val="F066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D8343-9670-DFD5-ECD2-89A8A45DC280}"/>
              </a:ext>
            </a:extLst>
          </p:cNvPr>
          <p:cNvSpPr txBox="1"/>
          <p:nvPr/>
        </p:nvSpPr>
        <p:spPr>
          <a:xfrm>
            <a:off x="3007819" y="4044705"/>
            <a:ext cx="245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ReLU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B5D3891-F1B0-9E53-2846-147A19226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69201"/>
              </p:ext>
            </p:extLst>
          </p:nvPr>
        </p:nvGraphicFramePr>
        <p:xfrm>
          <a:off x="2563780" y="4524016"/>
          <a:ext cx="3341226" cy="1975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54">
                  <a:extLst>
                    <a:ext uri="{9D8B030D-6E8A-4147-A177-3AD203B41FA5}">
                      <a16:colId xmlns:a16="http://schemas.microsoft.com/office/drawing/2014/main" val="1432821767"/>
                    </a:ext>
                  </a:extLst>
                </a:gridCol>
                <a:gridCol w="888624">
                  <a:extLst>
                    <a:ext uri="{9D8B030D-6E8A-4147-A177-3AD203B41FA5}">
                      <a16:colId xmlns:a16="http://schemas.microsoft.com/office/drawing/2014/main" val="1960359835"/>
                    </a:ext>
                  </a:extLst>
                </a:gridCol>
                <a:gridCol w="888624">
                  <a:extLst>
                    <a:ext uri="{9D8B030D-6E8A-4147-A177-3AD203B41FA5}">
                      <a16:colId xmlns:a16="http://schemas.microsoft.com/office/drawing/2014/main" val="3902177256"/>
                    </a:ext>
                  </a:extLst>
                </a:gridCol>
                <a:gridCol w="888624">
                  <a:extLst>
                    <a:ext uri="{9D8B030D-6E8A-4147-A177-3AD203B41FA5}">
                      <a16:colId xmlns:a16="http://schemas.microsoft.com/office/drawing/2014/main" val="3158610891"/>
                    </a:ext>
                  </a:extLst>
                </a:gridCol>
              </a:tblGrid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2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8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450934049"/>
                  </a:ext>
                </a:extLst>
              </a:tr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18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32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0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280575647"/>
                  </a:ext>
                </a:extLst>
              </a:tr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>
                          <a:effectLst/>
                        </a:rPr>
                        <a:t>1</a:t>
                      </a:r>
                      <a:endParaRPr lang="en-US" altLang="zh-CN" sz="3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30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051112860"/>
                  </a:ext>
                </a:extLst>
              </a:tr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19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9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140643788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38ECFD-C31B-86FE-2B85-18967D68D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66828"/>
              </p:ext>
            </p:extLst>
          </p:nvPr>
        </p:nvGraphicFramePr>
        <p:xfrm>
          <a:off x="8982164" y="3729400"/>
          <a:ext cx="1563978" cy="987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54">
                  <a:extLst>
                    <a:ext uri="{9D8B030D-6E8A-4147-A177-3AD203B41FA5}">
                      <a16:colId xmlns:a16="http://schemas.microsoft.com/office/drawing/2014/main" val="1432821767"/>
                    </a:ext>
                  </a:extLst>
                </a:gridCol>
                <a:gridCol w="888624">
                  <a:extLst>
                    <a:ext uri="{9D8B030D-6E8A-4147-A177-3AD203B41FA5}">
                      <a16:colId xmlns:a16="http://schemas.microsoft.com/office/drawing/2014/main" val="1960359835"/>
                    </a:ext>
                  </a:extLst>
                </a:gridCol>
              </a:tblGrid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18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450934049"/>
                  </a:ext>
                </a:extLst>
              </a:tr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28057564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9178090-7EED-F25F-E7B3-D1D4BC68E556}"/>
              </a:ext>
            </a:extLst>
          </p:cNvPr>
          <p:cNvSpPr txBox="1"/>
          <p:nvPr/>
        </p:nvSpPr>
        <p:spPr>
          <a:xfrm>
            <a:off x="8815109" y="2943934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max pooling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2ACC2E7-B39F-0D97-CE46-64D4C86E8A46}"/>
              </a:ext>
            </a:extLst>
          </p:cNvPr>
          <p:cNvSpPr/>
          <p:nvPr/>
        </p:nvSpPr>
        <p:spPr>
          <a:xfrm>
            <a:off x="7156604" y="39294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0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106C5F2-B28A-D479-5D54-6CA3E12D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Homework 13</a:t>
            </a:r>
            <a:endParaRPr lang="zh-CN" altLang="en-US" dirty="0">
              <a:ln w="0"/>
              <a:solidFill>
                <a:srgbClr val="F066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4A8A4D5-FD5D-2477-44D4-81AE3FD84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8869"/>
              </p:ext>
            </p:extLst>
          </p:nvPr>
        </p:nvGraphicFramePr>
        <p:xfrm>
          <a:off x="544101" y="2169474"/>
          <a:ext cx="1563978" cy="987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354">
                  <a:extLst>
                    <a:ext uri="{9D8B030D-6E8A-4147-A177-3AD203B41FA5}">
                      <a16:colId xmlns:a16="http://schemas.microsoft.com/office/drawing/2014/main" val="1432821767"/>
                    </a:ext>
                  </a:extLst>
                </a:gridCol>
                <a:gridCol w="888624">
                  <a:extLst>
                    <a:ext uri="{9D8B030D-6E8A-4147-A177-3AD203B41FA5}">
                      <a16:colId xmlns:a16="http://schemas.microsoft.com/office/drawing/2014/main" val="1960359835"/>
                    </a:ext>
                  </a:extLst>
                </a:gridCol>
              </a:tblGrid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u="none" strike="noStrike" dirty="0">
                          <a:effectLst/>
                        </a:rPr>
                        <a:t>18</a:t>
                      </a:r>
                      <a:endParaRPr lang="en-US" altLang="zh-CN" sz="3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450934049"/>
                  </a:ext>
                </a:extLst>
              </a:tr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28057564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E7C6A49-DF0D-3113-1B85-70A30B443749}"/>
              </a:ext>
            </a:extLst>
          </p:cNvPr>
          <p:cNvSpPr txBox="1"/>
          <p:nvPr/>
        </p:nvSpPr>
        <p:spPr>
          <a:xfrm>
            <a:off x="4260695" y="1460090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conv2</a:t>
            </a:r>
            <a:endParaRPr lang="zh-CN" altLang="en-US" dirty="0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5D263772-540F-D61F-6553-7C1036B8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6" y="3802352"/>
            <a:ext cx="4457700" cy="278130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65C9514-0AF8-4F5C-1A46-9BCF421FCA94}"/>
              </a:ext>
            </a:extLst>
          </p:cNvPr>
          <p:cNvSpPr/>
          <p:nvPr/>
        </p:nvSpPr>
        <p:spPr>
          <a:xfrm>
            <a:off x="2910254" y="24706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87150E6-EE1A-6D7D-870D-E74058D26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84621"/>
              </p:ext>
            </p:extLst>
          </p:nvPr>
        </p:nvGraphicFramePr>
        <p:xfrm>
          <a:off x="4690837" y="2142634"/>
          <a:ext cx="644770" cy="1067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770">
                  <a:extLst>
                    <a:ext uri="{9D8B030D-6E8A-4147-A177-3AD203B41FA5}">
                      <a16:colId xmlns:a16="http://schemas.microsoft.com/office/drawing/2014/main" val="382448248"/>
                    </a:ext>
                  </a:extLst>
                </a:gridCol>
              </a:tblGrid>
              <a:tr h="3559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474" marR="15474" marT="15474" marB="0" anchor="ctr"/>
                </a:tc>
                <a:extLst>
                  <a:ext uri="{0D108BD9-81ED-4DB2-BD59-A6C34878D82A}">
                    <a16:rowId xmlns:a16="http://schemas.microsoft.com/office/drawing/2014/main" val="3837407975"/>
                  </a:ext>
                </a:extLst>
              </a:tr>
              <a:tr h="3559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-66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474" marR="15474" marT="15474" marB="0" anchor="ctr"/>
                </a:tc>
                <a:extLst>
                  <a:ext uri="{0D108BD9-81ED-4DB2-BD59-A6C34878D82A}">
                    <a16:rowId xmlns:a16="http://schemas.microsoft.com/office/drawing/2014/main" val="1468190035"/>
                  </a:ext>
                </a:extLst>
              </a:tr>
              <a:tr h="3559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474" marR="15474" marT="15474" marB="0" anchor="ctr"/>
                </a:tc>
                <a:extLst>
                  <a:ext uri="{0D108BD9-81ED-4DB2-BD59-A6C34878D82A}">
                    <a16:rowId xmlns:a16="http://schemas.microsoft.com/office/drawing/2014/main" val="577590830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113E7B22-7AB7-7370-0EA9-1899840FE124}"/>
              </a:ext>
            </a:extLst>
          </p:cNvPr>
          <p:cNvSpPr/>
          <p:nvPr/>
        </p:nvSpPr>
        <p:spPr>
          <a:xfrm>
            <a:off x="6723676" y="24706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1291A4-350B-600F-8D07-F44A9357BE86}"/>
              </a:ext>
            </a:extLst>
          </p:cNvPr>
          <p:cNvSpPr txBox="1"/>
          <p:nvPr/>
        </p:nvSpPr>
        <p:spPr>
          <a:xfrm>
            <a:off x="8703741" y="1460090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ReLU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D5E22CE-D610-9294-6C4D-9AC0E4C0B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90688"/>
              </p:ext>
            </p:extLst>
          </p:nvPr>
        </p:nvGraphicFramePr>
        <p:xfrm>
          <a:off x="9133883" y="2142634"/>
          <a:ext cx="644770" cy="1067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770">
                  <a:extLst>
                    <a:ext uri="{9D8B030D-6E8A-4147-A177-3AD203B41FA5}">
                      <a16:colId xmlns:a16="http://schemas.microsoft.com/office/drawing/2014/main" val="382448248"/>
                    </a:ext>
                  </a:extLst>
                </a:gridCol>
              </a:tblGrid>
              <a:tr h="3559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474" marR="15474" marT="15474" marB="0" anchor="ctr"/>
                </a:tc>
                <a:extLst>
                  <a:ext uri="{0D108BD9-81ED-4DB2-BD59-A6C34878D82A}">
                    <a16:rowId xmlns:a16="http://schemas.microsoft.com/office/drawing/2014/main" val="3837407975"/>
                  </a:ext>
                </a:extLst>
              </a:tr>
              <a:tr h="3559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474" marR="15474" marT="15474" marB="0" anchor="ctr"/>
                </a:tc>
                <a:extLst>
                  <a:ext uri="{0D108BD9-81ED-4DB2-BD59-A6C34878D82A}">
                    <a16:rowId xmlns:a16="http://schemas.microsoft.com/office/drawing/2014/main" val="1468190035"/>
                  </a:ext>
                </a:extLst>
              </a:tr>
              <a:tr h="3559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474" marR="15474" marT="15474" marB="0" anchor="ctr"/>
                </a:tc>
                <a:extLst>
                  <a:ext uri="{0D108BD9-81ED-4DB2-BD59-A6C34878D82A}">
                    <a16:rowId xmlns:a16="http://schemas.microsoft.com/office/drawing/2014/main" val="57759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19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106C5F2-B28A-D479-5D54-6CA3E12D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Times New Roman" panose="02020603050405020304" pitchFamily="18" charset="0"/>
              </a:rPr>
              <a:t>Homework 13</a:t>
            </a:r>
            <a:endParaRPr lang="zh-CN" altLang="en-US" dirty="0">
              <a:ln w="0"/>
              <a:solidFill>
                <a:srgbClr val="F066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4A8A4D5-FD5D-2477-44D4-81AE3FD84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7217"/>
              </p:ext>
            </p:extLst>
          </p:nvPr>
        </p:nvGraphicFramePr>
        <p:xfrm>
          <a:off x="2153198" y="2182736"/>
          <a:ext cx="1996876" cy="987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864">
                  <a:extLst>
                    <a:ext uri="{9D8B030D-6E8A-4147-A177-3AD203B41FA5}">
                      <a16:colId xmlns:a16="http://schemas.microsoft.com/office/drawing/2014/main" val="1432821767"/>
                    </a:ext>
                  </a:extLst>
                </a:gridCol>
                <a:gridCol w="723506">
                  <a:extLst>
                    <a:ext uri="{9D8B030D-6E8A-4147-A177-3AD203B41FA5}">
                      <a16:colId xmlns:a16="http://schemas.microsoft.com/office/drawing/2014/main" val="1960359835"/>
                    </a:ext>
                  </a:extLst>
                </a:gridCol>
                <a:gridCol w="723506">
                  <a:extLst>
                    <a:ext uri="{9D8B030D-6E8A-4147-A177-3AD203B41FA5}">
                      <a16:colId xmlns:a16="http://schemas.microsoft.com/office/drawing/2014/main" val="576984578"/>
                    </a:ext>
                  </a:extLst>
                </a:gridCol>
              </a:tblGrid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</a:t>
                      </a: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450934049"/>
                  </a:ext>
                </a:extLst>
              </a:tr>
              <a:tr h="49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21327" marR="21327" marT="21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21327" marR="21327" marT="21327" marB="0" anchor="ctr"/>
                </a:tc>
                <a:extLst>
                  <a:ext uri="{0D108BD9-81ED-4DB2-BD59-A6C34878D82A}">
                    <a16:rowId xmlns:a16="http://schemas.microsoft.com/office/drawing/2014/main" val="328057564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E7C6A49-DF0D-3113-1B85-70A30B443749}"/>
              </a:ext>
            </a:extLst>
          </p:cNvPr>
          <p:cNvSpPr txBox="1"/>
          <p:nvPr/>
        </p:nvSpPr>
        <p:spPr>
          <a:xfrm>
            <a:off x="1087514" y="1566443"/>
            <a:ext cx="329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fully connected layer</a:t>
            </a:r>
            <a:endParaRPr lang="zh-CN" altLang="en-US" dirty="0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5D263772-540F-D61F-6553-7C1036B8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6" y="3802352"/>
            <a:ext cx="4457700" cy="27813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13E7B22-7AB7-7370-0EA9-1899840FE124}"/>
              </a:ext>
            </a:extLst>
          </p:cNvPr>
          <p:cNvSpPr/>
          <p:nvPr/>
        </p:nvSpPr>
        <p:spPr>
          <a:xfrm>
            <a:off x="4607638" y="24341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1291A4-350B-600F-8D07-F44A9357BE86}"/>
              </a:ext>
            </a:extLst>
          </p:cNvPr>
          <p:cNvSpPr txBox="1"/>
          <p:nvPr/>
        </p:nvSpPr>
        <p:spPr>
          <a:xfrm>
            <a:off x="9591764" y="1435761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D5E22CE-D610-9294-6C4D-9AC0E4C0B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32803"/>
              </p:ext>
            </p:extLst>
          </p:nvPr>
        </p:nvGraphicFramePr>
        <p:xfrm>
          <a:off x="442744" y="2142633"/>
          <a:ext cx="644770" cy="1067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770">
                  <a:extLst>
                    <a:ext uri="{9D8B030D-6E8A-4147-A177-3AD203B41FA5}">
                      <a16:colId xmlns:a16="http://schemas.microsoft.com/office/drawing/2014/main" val="382448248"/>
                    </a:ext>
                  </a:extLst>
                </a:gridCol>
              </a:tblGrid>
              <a:tr h="3559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34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474" marR="15474" marT="15474" marB="0" anchor="ctr"/>
                </a:tc>
                <a:extLst>
                  <a:ext uri="{0D108BD9-81ED-4DB2-BD59-A6C34878D82A}">
                    <a16:rowId xmlns:a16="http://schemas.microsoft.com/office/drawing/2014/main" val="3837407975"/>
                  </a:ext>
                </a:extLst>
              </a:tr>
              <a:tr h="3559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474" marR="15474" marT="15474" marB="0" anchor="ctr"/>
                </a:tc>
                <a:extLst>
                  <a:ext uri="{0D108BD9-81ED-4DB2-BD59-A6C34878D82A}">
                    <a16:rowId xmlns:a16="http://schemas.microsoft.com/office/drawing/2014/main" val="1468190035"/>
                  </a:ext>
                </a:extLst>
              </a:tr>
              <a:tr h="3559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474" marR="15474" marT="15474" marB="0" anchor="ctr"/>
                </a:tc>
                <a:extLst>
                  <a:ext uri="{0D108BD9-81ED-4DB2-BD59-A6C34878D82A}">
                    <a16:rowId xmlns:a16="http://schemas.microsoft.com/office/drawing/2014/main" val="5775908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9AA5BA6-32BB-7EF0-95A9-02EE7AB5D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99050"/>
              </p:ext>
            </p:extLst>
          </p:nvPr>
        </p:nvGraphicFramePr>
        <p:xfrm>
          <a:off x="5882463" y="2424110"/>
          <a:ext cx="1058510" cy="605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10">
                  <a:extLst>
                    <a:ext uri="{9D8B030D-6E8A-4147-A177-3AD203B41FA5}">
                      <a16:colId xmlns:a16="http://schemas.microsoft.com/office/drawing/2014/main" val="2887513902"/>
                    </a:ext>
                  </a:extLst>
                </a:gridCol>
              </a:tblGrid>
              <a:tr h="2988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>
                          <a:effectLst/>
                        </a:rPr>
                        <a:t>　</a:t>
                      </a:r>
                      <a:r>
                        <a:rPr lang="en-US" altLang="zh-CN" sz="1900" u="none" strike="noStrike" dirty="0">
                          <a:effectLst/>
                        </a:rPr>
                        <a:t>-34-45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957" marR="12957" marT="12957" marB="0" anchor="ctr"/>
                </a:tc>
                <a:extLst>
                  <a:ext uri="{0D108BD9-81ED-4DB2-BD59-A6C34878D82A}">
                    <a16:rowId xmlns:a16="http://schemas.microsoft.com/office/drawing/2014/main" val="374342762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>
                          <a:effectLst/>
                        </a:rPr>
                        <a:t>　</a:t>
                      </a:r>
                      <a:r>
                        <a:rPr lang="en-US" altLang="zh-CN" sz="1900" u="none" strike="noStrike" dirty="0">
                          <a:effectLst/>
                        </a:rPr>
                        <a:t>68-9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957" marR="12957" marT="12957" marB="0" anchor="ctr"/>
                </a:tc>
                <a:extLst>
                  <a:ext uri="{0D108BD9-81ED-4DB2-BD59-A6C34878D82A}">
                    <a16:rowId xmlns:a16="http://schemas.microsoft.com/office/drawing/2014/main" val="95485863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F969B86-FA64-D4DF-557A-8FB2939D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21572"/>
              </p:ext>
            </p:extLst>
          </p:nvPr>
        </p:nvGraphicFramePr>
        <p:xfrm>
          <a:off x="7080081" y="2422827"/>
          <a:ext cx="1058510" cy="605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10">
                  <a:extLst>
                    <a:ext uri="{9D8B030D-6E8A-4147-A177-3AD203B41FA5}">
                      <a16:colId xmlns:a16="http://schemas.microsoft.com/office/drawing/2014/main" val="2887513902"/>
                    </a:ext>
                  </a:extLst>
                </a:gridCol>
              </a:tblGrid>
              <a:tr h="298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-79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957" marR="12957" marT="12957" marB="0" anchor="ctr"/>
                </a:tc>
                <a:extLst>
                  <a:ext uri="{0D108BD9-81ED-4DB2-BD59-A6C34878D82A}">
                    <a16:rowId xmlns:a16="http://schemas.microsoft.com/office/drawing/2014/main" val="374342762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</a:rPr>
                        <a:t>59</a:t>
                      </a:r>
                      <a:r>
                        <a:rPr lang="zh-CN" altLang="en-US" sz="1900" u="none" strike="noStrike" dirty="0">
                          <a:effectLst/>
                        </a:rPr>
                        <a:t>　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957" marR="12957" marT="12957" marB="0" anchor="ctr"/>
                </a:tc>
                <a:extLst>
                  <a:ext uri="{0D108BD9-81ED-4DB2-BD59-A6C34878D82A}">
                    <a16:rowId xmlns:a16="http://schemas.microsoft.com/office/drawing/2014/main" val="954858635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C33AE803-B836-B313-99DE-21F17DB12014}"/>
              </a:ext>
            </a:extLst>
          </p:cNvPr>
          <p:cNvSpPr/>
          <p:nvPr/>
        </p:nvSpPr>
        <p:spPr>
          <a:xfrm>
            <a:off x="8277699" y="24830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07B27E1-8E25-E473-8034-68C7208CA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39183"/>
              </p:ext>
            </p:extLst>
          </p:nvPr>
        </p:nvGraphicFramePr>
        <p:xfrm>
          <a:off x="9711738" y="2422827"/>
          <a:ext cx="1739168" cy="605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168">
                  <a:extLst>
                    <a:ext uri="{9D8B030D-6E8A-4147-A177-3AD203B41FA5}">
                      <a16:colId xmlns:a16="http://schemas.microsoft.com/office/drawing/2014/main" val="2887513902"/>
                    </a:ext>
                  </a:extLst>
                </a:gridCol>
              </a:tblGrid>
              <a:tr h="298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4.9e-35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957" marR="12957" marT="12957" marB="0" anchor="ctr"/>
                </a:tc>
                <a:extLst>
                  <a:ext uri="{0D108BD9-81ED-4DB2-BD59-A6C34878D82A}">
                    <a16:rowId xmlns:a16="http://schemas.microsoft.com/office/drawing/2014/main" val="374342762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</a:rPr>
                        <a:t>4.2e25</a:t>
                      </a:r>
                      <a:r>
                        <a:rPr lang="zh-CN" altLang="en-US" sz="1900" u="none" strike="noStrike" dirty="0">
                          <a:effectLst/>
                        </a:rPr>
                        <a:t>　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957" marR="12957" marT="12957" marB="0" anchor="ctr"/>
                </a:tc>
                <a:extLst>
                  <a:ext uri="{0D108BD9-81ED-4DB2-BD59-A6C34878D82A}">
                    <a16:rowId xmlns:a16="http://schemas.microsoft.com/office/drawing/2014/main" val="954858635"/>
                  </a:ext>
                </a:extLst>
              </a:tr>
            </a:tbl>
          </a:graphicData>
        </a:graphic>
      </p:graphicFrame>
      <p:sp>
        <p:nvSpPr>
          <p:cNvPr id="15" name="箭头: 右 14">
            <a:extLst>
              <a:ext uri="{FF2B5EF4-FFF2-40B4-BE49-F238E27FC236}">
                <a16:creationId xmlns:a16="http://schemas.microsoft.com/office/drawing/2014/main" id="{D7F5DA4C-3F7C-E14A-D2BD-235E3609E08B}"/>
              </a:ext>
            </a:extLst>
          </p:cNvPr>
          <p:cNvSpPr/>
          <p:nvPr/>
        </p:nvSpPr>
        <p:spPr>
          <a:xfrm rot="5400000">
            <a:off x="10091734" y="36758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398D1B9-CB05-EA12-4995-C51C544B0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83879"/>
              </p:ext>
            </p:extLst>
          </p:nvPr>
        </p:nvGraphicFramePr>
        <p:xfrm>
          <a:off x="9711354" y="5249396"/>
          <a:ext cx="1739168" cy="605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168">
                  <a:extLst>
                    <a:ext uri="{9D8B030D-6E8A-4147-A177-3AD203B41FA5}">
                      <a16:colId xmlns:a16="http://schemas.microsoft.com/office/drawing/2014/main" val="2887513902"/>
                    </a:ext>
                  </a:extLst>
                </a:gridCol>
              </a:tblGrid>
              <a:tr h="298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957" marR="12957" marT="12957" marB="0" anchor="ctr"/>
                </a:tc>
                <a:extLst>
                  <a:ext uri="{0D108BD9-81ED-4DB2-BD59-A6C34878D82A}">
                    <a16:rowId xmlns:a16="http://schemas.microsoft.com/office/drawing/2014/main" val="374342762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</a:rPr>
                        <a:t>1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957" marR="12957" marT="12957" marB="0" anchor="ctr"/>
                </a:tc>
                <a:extLst>
                  <a:ext uri="{0D108BD9-81ED-4DB2-BD59-A6C34878D82A}">
                    <a16:rowId xmlns:a16="http://schemas.microsoft.com/office/drawing/2014/main" val="95485863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2ADE589-E7D7-B30E-63E7-9F0F7094BA9D}"/>
              </a:ext>
            </a:extLst>
          </p:cNvPr>
          <p:cNvSpPr txBox="1"/>
          <p:nvPr/>
        </p:nvSpPr>
        <p:spPr>
          <a:xfrm>
            <a:off x="9945084" y="4643736"/>
            <a:ext cx="175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6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208</Words>
  <Application>Microsoft Office PowerPoint</Application>
  <PresentationFormat>宽屏</PresentationFormat>
  <Paragraphs>77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Office 主题​​</vt:lpstr>
      <vt:lpstr>Homework 13</vt:lpstr>
      <vt:lpstr>Homework 13</vt:lpstr>
      <vt:lpstr>Homework 13</vt:lpstr>
      <vt:lpstr>Homework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13</dc:title>
  <dc:creator>Xiao Zunjie</dc:creator>
  <cp:lastModifiedBy>圣鼎 刘</cp:lastModifiedBy>
  <cp:revision>3</cp:revision>
  <dcterms:created xsi:type="dcterms:W3CDTF">2023-12-15T09:37:22Z</dcterms:created>
  <dcterms:modified xsi:type="dcterms:W3CDTF">2023-12-19T06:14:49Z</dcterms:modified>
</cp:coreProperties>
</file>