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8" r:id="rId2"/>
    <p:sldId id="3109" r:id="rId3"/>
    <p:sldId id="3085" r:id="rId4"/>
    <p:sldId id="3110" r:id="rId5"/>
    <p:sldId id="3111" r:id="rId6"/>
    <p:sldId id="3071" r:id="rId7"/>
    <p:sldId id="3112" r:id="rId8"/>
    <p:sldId id="311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43"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521EA-14DB-EA96-CACF-C26BE2C87AE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A5BAA9-810B-67C6-D4A4-84B23263DD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BA92819-D9A5-0340-074D-4B152E8B6CBB}"/>
              </a:ext>
            </a:extLst>
          </p:cNvPr>
          <p:cNvSpPr>
            <a:spLocks noGrp="1"/>
          </p:cNvSpPr>
          <p:nvPr>
            <p:ph type="dt" sz="half" idx="10"/>
          </p:nvPr>
        </p:nvSpPr>
        <p:spPr/>
        <p:txBody>
          <a:bodyPr/>
          <a:lstStyle/>
          <a:p>
            <a:fld id="{7AE047DD-25E7-4EEA-ADA2-54DD95536E7F}"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D9C11F34-9F23-9E1F-98CC-133DF2F740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B8AAE7-0A8C-324E-DCD5-B843FDE1021B}"/>
              </a:ext>
            </a:extLst>
          </p:cNvPr>
          <p:cNvSpPr>
            <a:spLocks noGrp="1"/>
          </p:cNvSpPr>
          <p:nvPr>
            <p:ph type="sldNum" sz="quarter" idx="12"/>
          </p:nvPr>
        </p:nvSpPr>
        <p:spPr/>
        <p:txBody>
          <a:body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367053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DA414-8419-B2A0-D867-0645133D319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7D2E36-3B3F-695B-21F2-A293344F75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B0ADC3-4D72-C759-391C-132DE35004E0}"/>
              </a:ext>
            </a:extLst>
          </p:cNvPr>
          <p:cNvSpPr>
            <a:spLocks noGrp="1"/>
          </p:cNvSpPr>
          <p:nvPr>
            <p:ph type="dt" sz="half" idx="10"/>
          </p:nvPr>
        </p:nvSpPr>
        <p:spPr/>
        <p:txBody>
          <a:bodyPr/>
          <a:lstStyle/>
          <a:p>
            <a:fld id="{7AE047DD-25E7-4EEA-ADA2-54DD95536E7F}"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4CC7D05D-C5E9-C1CD-D251-E21EBAC994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9ED074-A11E-0C1C-7701-9FA9FA3AEFE9}"/>
              </a:ext>
            </a:extLst>
          </p:cNvPr>
          <p:cNvSpPr>
            <a:spLocks noGrp="1"/>
          </p:cNvSpPr>
          <p:nvPr>
            <p:ph type="sldNum" sz="quarter" idx="12"/>
          </p:nvPr>
        </p:nvSpPr>
        <p:spPr/>
        <p:txBody>
          <a:body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1272110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E2FE2F-1103-DEB9-8FA4-8DF54C17B77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9A3592-B3F8-E127-84B0-11A3A2AFBFE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4299D1-6E2B-F218-EA0F-921091B4C6F4}"/>
              </a:ext>
            </a:extLst>
          </p:cNvPr>
          <p:cNvSpPr>
            <a:spLocks noGrp="1"/>
          </p:cNvSpPr>
          <p:nvPr>
            <p:ph type="dt" sz="half" idx="10"/>
          </p:nvPr>
        </p:nvSpPr>
        <p:spPr/>
        <p:txBody>
          <a:bodyPr/>
          <a:lstStyle/>
          <a:p>
            <a:fld id="{7AE047DD-25E7-4EEA-ADA2-54DD95536E7F}"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B8275595-51F3-DB7B-4D0C-A032628BDA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66EFB0-5FDA-D4DE-6A50-165142346133}"/>
              </a:ext>
            </a:extLst>
          </p:cNvPr>
          <p:cNvSpPr>
            <a:spLocks noGrp="1"/>
          </p:cNvSpPr>
          <p:nvPr>
            <p:ph type="sldNum" sz="quarter" idx="12"/>
          </p:nvPr>
        </p:nvSpPr>
        <p:spPr/>
        <p:txBody>
          <a:body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412962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t>2023/10/15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t>‹#›</a:t>
            </a:fld>
            <a:endParaRPr lang="zh-CN" altLang="en-US"/>
          </a:p>
        </p:txBody>
      </p:sp>
      <p:grpSp>
        <p:nvGrpSpPr>
          <p:cNvPr id="10" name="组合 9">
            <a:extLst>
              <a:ext uri="{FF2B5EF4-FFF2-40B4-BE49-F238E27FC236}">
                <a16:creationId xmlns:a16="http://schemas.microsoft.com/office/drawing/2014/main" id="{ECFEE541-A108-827B-6419-BFC5C04187A1}"/>
              </a:ext>
            </a:extLst>
          </p:cNvPr>
          <p:cNvGrpSpPr/>
          <p:nvPr userDrawn="1"/>
        </p:nvGrpSpPr>
        <p:grpSpPr>
          <a:xfrm>
            <a:off x="7" y="6567354"/>
            <a:ext cx="12192001" cy="290657"/>
            <a:chOff x="0" y="6567343"/>
            <a:chExt cx="12193589" cy="290657"/>
          </a:xfrm>
        </p:grpSpPr>
        <p:sp>
          <p:nvSpPr>
            <p:cNvPr id="11" name="矩形 10">
              <a:extLst>
                <a:ext uri="{FF2B5EF4-FFF2-40B4-BE49-F238E27FC236}">
                  <a16:creationId xmlns:a16="http://schemas.microsoft.com/office/drawing/2014/main" id="{071332A7-E279-D579-B5BA-38B9B9E7DFE6}"/>
                </a:ext>
              </a:extLst>
            </p:cNvPr>
            <p:cNvSpPr/>
            <p:nvPr userDrawn="1"/>
          </p:nvSpPr>
          <p:spPr>
            <a:xfrm>
              <a:off x="0" y="6567343"/>
              <a:ext cx="7496313" cy="288448"/>
            </a:xfrm>
            <a:prstGeom prst="rect">
              <a:avLst/>
            </a:prstGeom>
            <a:gradFill>
              <a:gsLst>
                <a:gs pos="0">
                  <a:schemeClr val="accent1">
                    <a:lumMod val="20000"/>
                    <a:lumOff val="80000"/>
                  </a:schemeClr>
                </a:gs>
                <a:gs pos="100000">
                  <a:srgbClr val="EE752E"/>
                </a:gs>
              </a:gsLst>
              <a:lin ang="108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00"/>
            </a:p>
          </p:txBody>
        </p:sp>
        <p:sp>
          <p:nvSpPr>
            <p:cNvPr id="12" name="矩形 11">
              <a:extLst>
                <a:ext uri="{FF2B5EF4-FFF2-40B4-BE49-F238E27FC236}">
                  <a16:creationId xmlns:a16="http://schemas.microsoft.com/office/drawing/2014/main" id="{2B7D13E6-AFEB-E359-4B12-8EC5FBE7F69F}"/>
                </a:ext>
              </a:extLst>
            </p:cNvPr>
            <p:cNvSpPr/>
            <p:nvPr userDrawn="1"/>
          </p:nvSpPr>
          <p:spPr>
            <a:xfrm>
              <a:off x="7496313" y="6569552"/>
              <a:ext cx="4697276" cy="288448"/>
            </a:xfrm>
            <a:prstGeom prst="rect">
              <a:avLst/>
            </a:prstGeom>
            <a:gradFill flip="none" rotWithShape="1">
              <a:gsLst>
                <a:gs pos="0">
                  <a:srgbClr val="636399"/>
                </a:gs>
                <a:gs pos="25000">
                  <a:schemeClr val="accent1">
                    <a:shade val="93000"/>
                    <a:satMod val="130000"/>
                  </a:schemeClr>
                </a:gs>
                <a:gs pos="100000">
                  <a:schemeClr val="accent1">
                    <a:lumMod val="20000"/>
                    <a:lumOff val="80000"/>
                  </a:schemeClr>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00"/>
            </a:p>
          </p:txBody>
        </p:sp>
      </p:grpSp>
      <p:sp>
        <p:nvSpPr>
          <p:cNvPr id="13" name="Freeform 5">
            <a:extLst>
              <a:ext uri="{FF2B5EF4-FFF2-40B4-BE49-F238E27FC236}">
                <a16:creationId xmlns:a16="http://schemas.microsoft.com/office/drawing/2014/main" id="{02B36386-437D-EF7E-8489-F32502AD9DDD}"/>
              </a:ext>
            </a:extLst>
          </p:cNvPr>
          <p:cNvSpPr/>
          <p:nvPr userDrawn="1"/>
        </p:nvSpPr>
        <p:spPr bwMode="auto">
          <a:xfrm rot="5400000">
            <a:off x="11617825" y="5931744"/>
            <a:ext cx="382489" cy="774505"/>
          </a:xfrm>
          <a:custGeom>
            <a:avLst/>
            <a:gdLst>
              <a:gd name="T0" fmla="*/ 675 w 675"/>
              <a:gd name="T1" fmla="*/ 800 h 800"/>
              <a:gd name="T2" fmla="*/ 334 w 675"/>
              <a:gd name="T3" fmla="*/ 666 h 800"/>
              <a:gd name="T4" fmla="*/ 0 w 675"/>
              <a:gd name="T5" fmla="*/ 800 h 800"/>
              <a:gd name="T6" fmla="*/ 0 w 675"/>
              <a:gd name="T7" fmla="*/ 0 h 800"/>
              <a:gd name="T8" fmla="*/ 675 w 675"/>
              <a:gd name="T9" fmla="*/ 0 h 800"/>
              <a:gd name="T10" fmla="*/ 675 w 675"/>
              <a:gd name="T11" fmla="*/ 800 h 800"/>
            </a:gdLst>
            <a:ahLst/>
            <a:cxnLst>
              <a:cxn ang="0">
                <a:pos x="T0" y="T1"/>
              </a:cxn>
              <a:cxn ang="0">
                <a:pos x="T2" y="T3"/>
              </a:cxn>
              <a:cxn ang="0">
                <a:pos x="T4" y="T5"/>
              </a:cxn>
              <a:cxn ang="0">
                <a:pos x="T6" y="T7"/>
              </a:cxn>
              <a:cxn ang="0">
                <a:pos x="T8" y="T9"/>
              </a:cxn>
              <a:cxn ang="0">
                <a:pos x="T10" y="T11"/>
              </a:cxn>
            </a:cxnLst>
            <a:rect l="0" t="0" r="r" b="b"/>
            <a:pathLst>
              <a:path w="675" h="800">
                <a:moveTo>
                  <a:pt x="675" y="800"/>
                </a:moveTo>
                <a:lnTo>
                  <a:pt x="334" y="666"/>
                </a:lnTo>
                <a:lnTo>
                  <a:pt x="0" y="800"/>
                </a:lnTo>
                <a:lnTo>
                  <a:pt x="0" y="0"/>
                </a:lnTo>
                <a:lnTo>
                  <a:pt x="675" y="0"/>
                </a:lnTo>
                <a:lnTo>
                  <a:pt x="675" y="800"/>
                </a:lnTo>
                <a:close/>
              </a:path>
            </a:pathLst>
          </a:custGeom>
          <a:solidFill>
            <a:schemeClr val="accent1"/>
          </a:solidFill>
          <a:ln>
            <a:noFill/>
          </a:ln>
        </p:spPr>
        <p:txBody>
          <a:bodyPr vert="horz" wrap="square" lIns="91392" tIns="45696" rIns="91392" bIns="45696" numCol="1" anchor="t" anchorCtr="0" compatLnSpc="1"/>
          <a:lstStyle/>
          <a:p>
            <a:endParaRPr lang="zh-CN" altLang="en-US" sz="1799"/>
          </a:p>
        </p:txBody>
      </p:sp>
      <p:sp>
        <p:nvSpPr>
          <p:cNvPr id="14" name="TextBox 19">
            <a:extLst>
              <a:ext uri="{FF2B5EF4-FFF2-40B4-BE49-F238E27FC236}">
                <a16:creationId xmlns:a16="http://schemas.microsoft.com/office/drawing/2014/main" id="{0237D81A-4AE5-7028-FF50-68844D822E45}"/>
              </a:ext>
            </a:extLst>
          </p:cNvPr>
          <p:cNvSpPr txBox="1"/>
          <p:nvPr userDrawn="1"/>
        </p:nvSpPr>
        <p:spPr>
          <a:xfrm>
            <a:off x="11493788" y="6202462"/>
            <a:ext cx="630564" cy="307777"/>
          </a:xfrm>
          <a:prstGeom prst="rect">
            <a:avLst/>
          </a:prstGeom>
          <a:noFill/>
        </p:spPr>
        <p:txBody>
          <a:bodyPr wrap="square" rtlCol="0">
            <a:spAutoFit/>
          </a:bodyPr>
          <a:lstStyle/>
          <a:p>
            <a:pPr algn="ctr"/>
            <a:fld id="{E33E7C02-82D1-42DA-AA8B-2AEC9E450366}" type="slidenum">
              <a:rPr lang="zh-CN" altLang="en-US" sz="1399" b="1" smtClean="0">
                <a:solidFill>
                  <a:srgbClr val="F8F8F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fld>
            <a:endParaRPr lang="zh-CN" altLang="en-US" sz="1399" b="1" dirty="0">
              <a:solidFill>
                <a:srgbClr val="F8F8F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5" name="图形 4">
            <a:extLst>
              <a:ext uri="{FF2B5EF4-FFF2-40B4-BE49-F238E27FC236}">
                <a16:creationId xmlns:a16="http://schemas.microsoft.com/office/drawing/2014/main" id="{D1F3F57E-975D-03C6-7293-8B951411B6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921" y="6071217"/>
            <a:ext cx="2408982" cy="439022"/>
          </a:xfrm>
          <a:prstGeom prst="rect">
            <a:avLst/>
          </a:prstGeom>
        </p:spPr>
      </p:pic>
      <p:pic>
        <p:nvPicPr>
          <p:cNvPr id="16" name="图片 15" descr="徽标, 公司名称&#10;&#10;描述已自动生成">
            <a:extLst>
              <a:ext uri="{FF2B5EF4-FFF2-40B4-BE49-F238E27FC236}">
                <a16:creationId xmlns:a16="http://schemas.microsoft.com/office/drawing/2014/main" id="{8A277E5A-E508-5CB8-CDAC-DB0FB376D805}"/>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10554626" y="-273395"/>
            <a:ext cx="1569726" cy="1189549"/>
          </a:xfrm>
          <a:prstGeom prst="rect">
            <a:avLst/>
          </a:prstGeom>
        </p:spPr>
      </p:pic>
      <p:grpSp>
        <p:nvGrpSpPr>
          <p:cNvPr id="17" name="组合 16">
            <a:extLst>
              <a:ext uri="{FF2B5EF4-FFF2-40B4-BE49-F238E27FC236}">
                <a16:creationId xmlns:a16="http://schemas.microsoft.com/office/drawing/2014/main" id="{6AFFF223-B2A3-42AD-B4A2-CF853B8CFD20}"/>
              </a:ext>
            </a:extLst>
          </p:cNvPr>
          <p:cNvGrpSpPr/>
          <p:nvPr userDrawn="1"/>
        </p:nvGrpSpPr>
        <p:grpSpPr>
          <a:xfrm>
            <a:off x="7" y="1190030"/>
            <a:ext cx="12192001" cy="70002"/>
            <a:chOff x="0" y="6567343"/>
            <a:chExt cx="12193589" cy="290657"/>
          </a:xfrm>
        </p:grpSpPr>
        <p:sp>
          <p:nvSpPr>
            <p:cNvPr id="18" name="矩形 17">
              <a:extLst>
                <a:ext uri="{FF2B5EF4-FFF2-40B4-BE49-F238E27FC236}">
                  <a16:creationId xmlns:a16="http://schemas.microsoft.com/office/drawing/2014/main" id="{49942EF8-647C-B384-BD6F-D7FDC45DF149}"/>
                </a:ext>
              </a:extLst>
            </p:cNvPr>
            <p:cNvSpPr/>
            <p:nvPr userDrawn="1"/>
          </p:nvSpPr>
          <p:spPr>
            <a:xfrm>
              <a:off x="0" y="6567343"/>
              <a:ext cx="7496313" cy="288448"/>
            </a:xfrm>
            <a:prstGeom prst="rect">
              <a:avLst/>
            </a:prstGeom>
            <a:gradFill>
              <a:gsLst>
                <a:gs pos="0">
                  <a:schemeClr val="accent1">
                    <a:lumMod val="20000"/>
                    <a:lumOff val="80000"/>
                  </a:schemeClr>
                </a:gs>
                <a:gs pos="100000">
                  <a:srgbClr val="EE752E"/>
                </a:gs>
              </a:gsLst>
              <a:lin ang="108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00"/>
            </a:p>
          </p:txBody>
        </p:sp>
        <p:sp>
          <p:nvSpPr>
            <p:cNvPr id="19" name="矩形 18">
              <a:extLst>
                <a:ext uri="{FF2B5EF4-FFF2-40B4-BE49-F238E27FC236}">
                  <a16:creationId xmlns:a16="http://schemas.microsoft.com/office/drawing/2014/main" id="{652BE877-C1FC-2E60-00FF-7886F7064F80}"/>
                </a:ext>
              </a:extLst>
            </p:cNvPr>
            <p:cNvSpPr/>
            <p:nvPr userDrawn="1"/>
          </p:nvSpPr>
          <p:spPr>
            <a:xfrm>
              <a:off x="7496313" y="6569552"/>
              <a:ext cx="4697276" cy="288448"/>
            </a:xfrm>
            <a:prstGeom prst="rect">
              <a:avLst/>
            </a:prstGeom>
            <a:gradFill flip="none" rotWithShape="1">
              <a:gsLst>
                <a:gs pos="0">
                  <a:srgbClr val="636399"/>
                </a:gs>
                <a:gs pos="25000">
                  <a:schemeClr val="accent1">
                    <a:shade val="93000"/>
                    <a:satMod val="130000"/>
                  </a:schemeClr>
                </a:gs>
                <a:gs pos="100000">
                  <a:schemeClr val="accent1">
                    <a:lumMod val="20000"/>
                    <a:lumOff val="80000"/>
                  </a:schemeClr>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600"/>
            </a:p>
          </p:txBody>
        </p:sp>
      </p:grpSp>
      <p:sp>
        <p:nvSpPr>
          <p:cNvPr id="21" name="标题 1">
            <a:extLst>
              <a:ext uri="{FF2B5EF4-FFF2-40B4-BE49-F238E27FC236}">
                <a16:creationId xmlns:a16="http://schemas.microsoft.com/office/drawing/2014/main" id="{9813E315-CA12-6FFC-0584-32D257724B88}"/>
              </a:ext>
            </a:extLst>
          </p:cNvPr>
          <p:cNvSpPr>
            <a:spLocks noGrp="1"/>
          </p:cNvSpPr>
          <p:nvPr>
            <p:ph type="title"/>
          </p:nvPr>
        </p:nvSpPr>
        <p:spPr>
          <a:xfrm>
            <a:off x="838200" y="73622"/>
            <a:ext cx="10515600" cy="1053536"/>
          </a:xfrm>
          <a:prstGeom prst="rect">
            <a:avLst/>
          </a:prstGeom>
        </p:spPr>
        <p:txBody>
          <a:bodyPr/>
          <a:lstStyle>
            <a:lvl1pPr algn="ctr">
              <a:defRPr>
                <a:solidFill>
                  <a:srgbClr val="EE7934"/>
                </a:solidFill>
              </a:defRPr>
            </a:lvl1pPr>
          </a:lstStyle>
          <a:p>
            <a:r>
              <a:rPr lang="zh-CN" altLang="en-US" dirty="0"/>
              <a:t>单击此处编辑母版标题样式</a:t>
            </a:r>
          </a:p>
        </p:txBody>
      </p:sp>
    </p:spTree>
    <p:extLst>
      <p:ext uri="{BB962C8B-B14F-4D97-AF65-F5344CB8AC3E}">
        <p14:creationId xmlns:p14="http://schemas.microsoft.com/office/powerpoint/2010/main" val="428252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anim calcmode="lin" valueType="num">
                                      <p:cBhvr>
                                        <p:cTn id="8" dur="400" fill="hold"/>
                                        <p:tgtEl>
                                          <p:spTgt spid="14"/>
                                        </p:tgtEl>
                                        <p:attrNameLst>
                                          <p:attrName>ppt_x</p:attrName>
                                        </p:attrNameLst>
                                      </p:cBhvr>
                                      <p:tavLst>
                                        <p:tav tm="0">
                                          <p:val>
                                            <p:strVal val="#ppt_x"/>
                                          </p:val>
                                        </p:tav>
                                        <p:tav tm="100000">
                                          <p:val>
                                            <p:strVal val="#ppt_x"/>
                                          </p:val>
                                        </p:tav>
                                      </p:tavLst>
                                    </p:anim>
                                    <p:anim calcmode="lin" valueType="num">
                                      <p:cBhvr>
                                        <p:cTn id="9" dur="4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7F421-FF50-267D-B402-2821D0CBBE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2F6F9E-4F34-B6C7-4817-CEFDABADB3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BED409-8A1E-B3E7-773C-53BA17C390D8}"/>
              </a:ext>
            </a:extLst>
          </p:cNvPr>
          <p:cNvSpPr>
            <a:spLocks noGrp="1"/>
          </p:cNvSpPr>
          <p:nvPr>
            <p:ph type="dt" sz="half" idx="10"/>
          </p:nvPr>
        </p:nvSpPr>
        <p:spPr/>
        <p:txBody>
          <a:bodyPr/>
          <a:lstStyle/>
          <a:p>
            <a:fld id="{7AE047DD-25E7-4EEA-ADA2-54DD95536E7F}"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0B8216F6-09DE-2DCA-8DE4-AAB4FB4BD0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085B6E-F6AB-89E1-DFF1-C622BA0F4F06}"/>
              </a:ext>
            </a:extLst>
          </p:cNvPr>
          <p:cNvSpPr>
            <a:spLocks noGrp="1"/>
          </p:cNvSpPr>
          <p:nvPr>
            <p:ph type="sldNum" sz="quarter" idx="12"/>
          </p:nvPr>
        </p:nvSpPr>
        <p:spPr/>
        <p:txBody>
          <a:body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120475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2029F-A1AD-1CC1-EBE0-E343554FBC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23AF0F-CAE3-9804-172E-49FD24F8DB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CD9B5A-1CAF-BDE5-3C60-E691EFE56525}"/>
              </a:ext>
            </a:extLst>
          </p:cNvPr>
          <p:cNvSpPr>
            <a:spLocks noGrp="1"/>
          </p:cNvSpPr>
          <p:nvPr>
            <p:ph type="dt" sz="half" idx="10"/>
          </p:nvPr>
        </p:nvSpPr>
        <p:spPr/>
        <p:txBody>
          <a:bodyPr/>
          <a:lstStyle/>
          <a:p>
            <a:fld id="{7AE047DD-25E7-4EEA-ADA2-54DD95536E7F}"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3375D3EE-A157-38FB-4393-925619E648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6B3865-6545-8FAD-D7C3-FCB9C0FD67E4}"/>
              </a:ext>
            </a:extLst>
          </p:cNvPr>
          <p:cNvSpPr>
            <a:spLocks noGrp="1"/>
          </p:cNvSpPr>
          <p:nvPr>
            <p:ph type="sldNum" sz="quarter" idx="12"/>
          </p:nvPr>
        </p:nvSpPr>
        <p:spPr/>
        <p:txBody>
          <a:body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42709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2E287-1039-4676-0128-88B07BD578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C8F9D9-5B38-FD94-D2C3-2C9F6D837E8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33D9B72-CD0B-4ABC-BAA8-395D0F257A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3F2177-0AC9-95BE-2F1C-3EC5D64467C0}"/>
              </a:ext>
            </a:extLst>
          </p:cNvPr>
          <p:cNvSpPr>
            <a:spLocks noGrp="1"/>
          </p:cNvSpPr>
          <p:nvPr>
            <p:ph type="dt" sz="half" idx="10"/>
          </p:nvPr>
        </p:nvSpPr>
        <p:spPr/>
        <p:txBody>
          <a:bodyPr/>
          <a:lstStyle/>
          <a:p>
            <a:fld id="{7AE047DD-25E7-4EEA-ADA2-54DD95536E7F}" type="datetimeFigureOut">
              <a:rPr lang="zh-CN" altLang="en-US" smtClean="0"/>
              <a:t>2023/10/15</a:t>
            </a:fld>
            <a:endParaRPr lang="zh-CN" altLang="en-US"/>
          </a:p>
        </p:txBody>
      </p:sp>
      <p:sp>
        <p:nvSpPr>
          <p:cNvPr id="6" name="页脚占位符 5">
            <a:extLst>
              <a:ext uri="{FF2B5EF4-FFF2-40B4-BE49-F238E27FC236}">
                <a16:creationId xmlns:a16="http://schemas.microsoft.com/office/drawing/2014/main" id="{87105C23-F763-5723-8DC4-4334C7B6AB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DB41A0-A84E-0D2E-7034-AE9F08ACAA6E}"/>
              </a:ext>
            </a:extLst>
          </p:cNvPr>
          <p:cNvSpPr>
            <a:spLocks noGrp="1"/>
          </p:cNvSpPr>
          <p:nvPr>
            <p:ph type="sldNum" sz="quarter" idx="12"/>
          </p:nvPr>
        </p:nvSpPr>
        <p:spPr/>
        <p:txBody>
          <a:body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380206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E10C8-6DCF-5799-6549-72750989845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A90FDC-CC2C-F7BE-4E0A-1DE408799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A2D88E-E508-47E9-4142-41E880E3A0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6D3B98-930F-9391-4BE2-CB6338553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02C17F1-E654-ABD9-5D1D-CB8FCB5BE4A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76C2C4B-DA1E-DA8B-C7F9-9B48A59C1379}"/>
              </a:ext>
            </a:extLst>
          </p:cNvPr>
          <p:cNvSpPr>
            <a:spLocks noGrp="1"/>
          </p:cNvSpPr>
          <p:nvPr>
            <p:ph type="dt" sz="half" idx="10"/>
          </p:nvPr>
        </p:nvSpPr>
        <p:spPr/>
        <p:txBody>
          <a:bodyPr/>
          <a:lstStyle/>
          <a:p>
            <a:fld id="{7AE047DD-25E7-4EEA-ADA2-54DD95536E7F}" type="datetimeFigureOut">
              <a:rPr lang="zh-CN" altLang="en-US" smtClean="0"/>
              <a:t>2023/10/15</a:t>
            </a:fld>
            <a:endParaRPr lang="zh-CN" altLang="en-US"/>
          </a:p>
        </p:txBody>
      </p:sp>
      <p:sp>
        <p:nvSpPr>
          <p:cNvPr id="8" name="页脚占位符 7">
            <a:extLst>
              <a:ext uri="{FF2B5EF4-FFF2-40B4-BE49-F238E27FC236}">
                <a16:creationId xmlns:a16="http://schemas.microsoft.com/office/drawing/2014/main" id="{45BF182D-0052-04E5-30F0-8103165279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0F6130C-D8A5-F403-0BD8-4E14B1901ABD}"/>
              </a:ext>
            </a:extLst>
          </p:cNvPr>
          <p:cNvSpPr>
            <a:spLocks noGrp="1"/>
          </p:cNvSpPr>
          <p:nvPr>
            <p:ph type="sldNum" sz="quarter" idx="12"/>
          </p:nvPr>
        </p:nvSpPr>
        <p:spPr/>
        <p:txBody>
          <a:body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87040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FD3BD-5E98-3694-82C2-93803226DD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D2594E-2314-890F-434D-01F00BD9A8E7}"/>
              </a:ext>
            </a:extLst>
          </p:cNvPr>
          <p:cNvSpPr>
            <a:spLocks noGrp="1"/>
          </p:cNvSpPr>
          <p:nvPr>
            <p:ph type="dt" sz="half" idx="10"/>
          </p:nvPr>
        </p:nvSpPr>
        <p:spPr/>
        <p:txBody>
          <a:bodyPr/>
          <a:lstStyle/>
          <a:p>
            <a:fld id="{7AE047DD-25E7-4EEA-ADA2-54DD95536E7F}" type="datetimeFigureOut">
              <a:rPr lang="zh-CN" altLang="en-US" smtClean="0"/>
              <a:t>2023/10/15</a:t>
            </a:fld>
            <a:endParaRPr lang="zh-CN" altLang="en-US"/>
          </a:p>
        </p:txBody>
      </p:sp>
      <p:sp>
        <p:nvSpPr>
          <p:cNvPr id="4" name="页脚占位符 3">
            <a:extLst>
              <a:ext uri="{FF2B5EF4-FFF2-40B4-BE49-F238E27FC236}">
                <a16:creationId xmlns:a16="http://schemas.microsoft.com/office/drawing/2014/main" id="{C9EFF640-2821-E8C0-4C1B-E1FCBCB7439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15F182-9854-97D7-820E-4928BF5C03F8}"/>
              </a:ext>
            </a:extLst>
          </p:cNvPr>
          <p:cNvSpPr>
            <a:spLocks noGrp="1"/>
          </p:cNvSpPr>
          <p:nvPr>
            <p:ph type="sldNum" sz="quarter" idx="12"/>
          </p:nvPr>
        </p:nvSpPr>
        <p:spPr/>
        <p:txBody>
          <a:body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225080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5096A23-03F4-1E5E-65CB-8BCEB4221452}"/>
              </a:ext>
            </a:extLst>
          </p:cNvPr>
          <p:cNvSpPr>
            <a:spLocks noGrp="1"/>
          </p:cNvSpPr>
          <p:nvPr>
            <p:ph type="dt" sz="half" idx="10"/>
          </p:nvPr>
        </p:nvSpPr>
        <p:spPr/>
        <p:txBody>
          <a:bodyPr/>
          <a:lstStyle/>
          <a:p>
            <a:fld id="{7AE047DD-25E7-4EEA-ADA2-54DD95536E7F}" type="datetimeFigureOut">
              <a:rPr lang="zh-CN" altLang="en-US" smtClean="0"/>
              <a:t>2023/10/15</a:t>
            </a:fld>
            <a:endParaRPr lang="zh-CN" altLang="en-US"/>
          </a:p>
        </p:txBody>
      </p:sp>
      <p:sp>
        <p:nvSpPr>
          <p:cNvPr id="3" name="页脚占位符 2">
            <a:extLst>
              <a:ext uri="{FF2B5EF4-FFF2-40B4-BE49-F238E27FC236}">
                <a16:creationId xmlns:a16="http://schemas.microsoft.com/office/drawing/2014/main" id="{FA017DB1-4918-3386-3739-7F80525489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839157-D5EC-8CCA-CF4B-94AE25C0A7E1}"/>
              </a:ext>
            </a:extLst>
          </p:cNvPr>
          <p:cNvSpPr>
            <a:spLocks noGrp="1"/>
          </p:cNvSpPr>
          <p:nvPr>
            <p:ph type="sldNum" sz="quarter" idx="12"/>
          </p:nvPr>
        </p:nvSpPr>
        <p:spPr/>
        <p:txBody>
          <a:body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14932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53AA9-2CD3-C64F-55B4-268D78F27B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EB7761B-0859-B304-EE7B-5B5D0D61F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929707B-8C99-5592-9265-0383ECD83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C56212-7B0D-7A5A-9CA1-3AE4F2E50B93}"/>
              </a:ext>
            </a:extLst>
          </p:cNvPr>
          <p:cNvSpPr>
            <a:spLocks noGrp="1"/>
          </p:cNvSpPr>
          <p:nvPr>
            <p:ph type="dt" sz="half" idx="10"/>
          </p:nvPr>
        </p:nvSpPr>
        <p:spPr/>
        <p:txBody>
          <a:bodyPr/>
          <a:lstStyle/>
          <a:p>
            <a:fld id="{7AE047DD-25E7-4EEA-ADA2-54DD95536E7F}" type="datetimeFigureOut">
              <a:rPr lang="zh-CN" altLang="en-US" smtClean="0"/>
              <a:t>2023/10/15</a:t>
            </a:fld>
            <a:endParaRPr lang="zh-CN" altLang="en-US"/>
          </a:p>
        </p:txBody>
      </p:sp>
      <p:sp>
        <p:nvSpPr>
          <p:cNvPr id="6" name="页脚占位符 5">
            <a:extLst>
              <a:ext uri="{FF2B5EF4-FFF2-40B4-BE49-F238E27FC236}">
                <a16:creationId xmlns:a16="http://schemas.microsoft.com/office/drawing/2014/main" id="{7EC963FD-EBF9-F66F-9AAE-13F21602EC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17F617-D68C-5310-B59A-CCC82E424340}"/>
              </a:ext>
            </a:extLst>
          </p:cNvPr>
          <p:cNvSpPr>
            <a:spLocks noGrp="1"/>
          </p:cNvSpPr>
          <p:nvPr>
            <p:ph type="sldNum" sz="quarter" idx="12"/>
          </p:nvPr>
        </p:nvSpPr>
        <p:spPr/>
        <p:txBody>
          <a:body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201981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5547B-7908-4B2D-66E5-AB33944147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36978CC-ED92-C794-31FA-B654998F1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2A1D44D-B63F-F868-E8F4-52E667956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5DDE9D-0B1D-18CE-0C8D-01C5DE68569D}"/>
              </a:ext>
            </a:extLst>
          </p:cNvPr>
          <p:cNvSpPr>
            <a:spLocks noGrp="1"/>
          </p:cNvSpPr>
          <p:nvPr>
            <p:ph type="dt" sz="half" idx="10"/>
          </p:nvPr>
        </p:nvSpPr>
        <p:spPr/>
        <p:txBody>
          <a:bodyPr/>
          <a:lstStyle/>
          <a:p>
            <a:fld id="{7AE047DD-25E7-4EEA-ADA2-54DD95536E7F}" type="datetimeFigureOut">
              <a:rPr lang="zh-CN" altLang="en-US" smtClean="0"/>
              <a:t>2023/10/15</a:t>
            </a:fld>
            <a:endParaRPr lang="zh-CN" altLang="en-US"/>
          </a:p>
        </p:txBody>
      </p:sp>
      <p:sp>
        <p:nvSpPr>
          <p:cNvPr id="6" name="页脚占位符 5">
            <a:extLst>
              <a:ext uri="{FF2B5EF4-FFF2-40B4-BE49-F238E27FC236}">
                <a16:creationId xmlns:a16="http://schemas.microsoft.com/office/drawing/2014/main" id="{10F5F29A-6ADE-51A0-C594-2869E7AB8B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3AA1BD-110A-901D-F3C2-7D99E40A4C66}"/>
              </a:ext>
            </a:extLst>
          </p:cNvPr>
          <p:cNvSpPr>
            <a:spLocks noGrp="1"/>
          </p:cNvSpPr>
          <p:nvPr>
            <p:ph type="sldNum" sz="quarter" idx="12"/>
          </p:nvPr>
        </p:nvSpPr>
        <p:spPr/>
        <p:txBody>
          <a:body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145581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22C9C0-186E-07B1-C134-137EB3958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7105A1-623D-D189-F79C-714D16345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DBDF3A-F94B-9911-99F1-0FCFA5D17E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047DD-25E7-4EEA-ADA2-54DD95536E7F}" type="datetimeFigureOut">
              <a:rPr lang="zh-CN" altLang="en-US" smtClean="0"/>
              <a:t>2023/10/15</a:t>
            </a:fld>
            <a:endParaRPr lang="zh-CN" altLang="en-US"/>
          </a:p>
        </p:txBody>
      </p:sp>
      <p:sp>
        <p:nvSpPr>
          <p:cNvPr id="5" name="页脚占位符 4">
            <a:extLst>
              <a:ext uri="{FF2B5EF4-FFF2-40B4-BE49-F238E27FC236}">
                <a16:creationId xmlns:a16="http://schemas.microsoft.com/office/drawing/2014/main" id="{F1153520-82C3-FAA9-7E6D-6063F2E190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5FE9CE4-9D5E-40E8-46ED-D3A8B167AB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3ED04-F19E-4097-A4CE-1A63D025DB94}" type="slidenum">
              <a:rPr lang="zh-CN" altLang="en-US" smtClean="0"/>
              <a:t>‹#›</a:t>
            </a:fld>
            <a:endParaRPr lang="zh-CN" altLang="en-US"/>
          </a:p>
        </p:txBody>
      </p:sp>
    </p:spTree>
    <p:extLst>
      <p:ext uri="{BB962C8B-B14F-4D97-AF65-F5344CB8AC3E}">
        <p14:creationId xmlns:p14="http://schemas.microsoft.com/office/powerpoint/2010/main" val="4159782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4ABF5117-C912-1722-A608-614856E5D55F}"/>
              </a:ext>
            </a:extLst>
          </p:cNvPr>
          <p:cNvSpPr>
            <a:spLocks noGrp="1"/>
          </p:cNvSpPr>
          <p:nvPr>
            <p:ph type="title"/>
          </p:nvPr>
        </p:nvSpPr>
        <p:spPr>
          <a:xfrm>
            <a:off x="838200" y="73622"/>
            <a:ext cx="10515600" cy="1053536"/>
          </a:xfrm>
        </p:spPr>
        <p:txBody>
          <a:bodyPr>
            <a:normAutofit/>
          </a:bodyPr>
          <a:lstStyle/>
          <a:p>
            <a:r>
              <a:rPr lang="en-US" altLang="zh-CN" dirty="0">
                <a:ln w="0"/>
                <a:solidFill>
                  <a:srgbClr val="F06624"/>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Homework</a:t>
            </a:r>
            <a:r>
              <a:rPr lang="zh-CN" altLang="en-US" dirty="0">
                <a:ln w="0"/>
                <a:solidFill>
                  <a:srgbClr val="F06624"/>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zh-CN" dirty="0">
                <a:ln w="0"/>
                <a:solidFill>
                  <a:srgbClr val="F06624"/>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r>
              <a:rPr lang="zh-CN" altLang="en-US" dirty="0">
                <a:ln w="0"/>
                <a:solidFill>
                  <a:srgbClr val="F06624"/>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zh-CN" dirty="0">
                <a:ln w="0"/>
                <a:solidFill>
                  <a:srgbClr val="F06624"/>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PPT</a:t>
            </a:r>
            <a:r>
              <a:rPr lang="zh-CN" altLang="en-US" dirty="0">
                <a:ln w="0"/>
                <a:solidFill>
                  <a:srgbClr val="F06624"/>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pic>
        <p:nvPicPr>
          <p:cNvPr id="8" name="图形 7">
            <a:extLst>
              <a:ext uri="{FF2B5EF4-FFF2-40B4-BE49-F238E27FC236}">
                <a16:creationId xmlns:a16="http://schemas.microsoft.com/office/drawing/2014/main" id="{0FAF8216-776B-B519-C9F1-87DDB4D35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700" y="73622"/>
            <a:ext cx="1066800" cy="1066800"/>
          </a:xfrm>
          <a:prstGeom prst="rect">
            <a:avLst/>
          </a:prstGeom>
        </p:spPr>
      </p:pic>
      <p:sp>
        <p:nvSpPr>
          <p:cNvPr id="5" name="矩形 4">
            <a:extLst>
              <a:ext uri="{FF2B5EF4-FFF2-40B4-BE49-F238E27FC236}">
                <a16:creationId xmlns:a16="http://schemas.microsoft.com/office/drawing/2014/main" id="{F4C20A9D-E6D6-F841-940B-135F79775EAF}"/>
              </a:ext>
            </a:extLst>
          </p:cNvPr>
          <p:cNvSpPr/>
          <p:nvPr/>
        </p:nvSpPr>
        <p:spPr>
          <a:xfrm>
            <a:off x="3652583" y="2782669"/>
            <a:ext cx="6088825" cy="646331"/>
          </a:xfrm>
          <a:prstGeom prst="rect">
            <a:avLst/>
          </a:prstGeom>
          <a:solidFill>
            <a:schemeClr val="bg1"/>
          </a:solidFill>
          <a:ln>
            <a:solidFill>
              <a:schemeClr val="accent1">
                <a:shade val="50000"/>
              </a:schemeClr>
            </a:solidFill>
          </a:ln>
        </p:spPr>
        <p:txBody>
          <a:bodyPr wrap="square">
            <a:spAutoFit/>
          </a:bodyPr>
          <a:lstStyle/>
          <a:p>
            <a:r>
              <a:rPr lang="en-US" altLang="zh-CN" b="1" dirty="0">
                <a:solidFill>
                  <a:schemeClr val="tx1">
                    <a:lumMod val="85000"/>
                    <a:lumOff val="15000"/>
                  </a:schemeClr>
                </a:solidFill>
                <a:latin typeface="DengXian" charset="-122"/>
                <a:ea typeface="DengXian" charset="-122"/>
                <a:cs typeface="DengXian" charset="-122"/>
              </a:rPr>
              <a:t>Write Your Thoughts on ALPHA-GO Documentary and the Two Questions in the Lecture</a:t>
            </a:r>
          </a:p>
        </p:txBody>
      </p:sp>
      <p:pic>
        <p:nvPicPr>
          <p:cNvPr id="11" name="图形 10" descr="徽章 1">
            <a:extLst>
              <a:ext uri="{FF2B5EF4-FFF2-40B4-BE49-F238E27FC236}">
                <a16:creationId xmlns:a16="http://schemas.microsoft.com/office/drawing/2014/main" id="{A3C42FD3-32A1-E94A-A3FC-B34C393ACD0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6143" y="2671911"/>
            <a:ext cx="685800" cy="685800"/>
          </a:xfrm>
          <a:prstGeom prst="rect">
            <a:avLst/>
          </a:prstGeom>
        </p:spPr>
      </p:pic>
      <p:sp>
        <p:nvSpPr>
          <p:cNvPr id="6" name="文本框 5">
            <a:extLst>
              <a:ext uri="{FF2B5EF4-FFF2-40B4-BE49-F238E27FC236}">
                <a16:creationId xmlns:a16="http://schemas.microsoft.com/office/drawing/2014/main" id="{F0649A18-7372-7DF5-3119-4C45C63C2D46}"/>
              </a:ext>
            </a:extLst>
          </p:cNvPr>
          <p:cNvSpPr txBox="1"/>
          <p:nvPr/>
        </p:nvSpPr>
        <p:spPr>
          <a:xfrm>
            <a:off x="2769043" y="3979134"/>
            <a:ext cx="7853680" cy="923330"/>
          </a:xfrm>
          <a:prstGeom prst="rect">
            <a:avLst/>
          </a:prstGeom>
          <a:noFill/>
        </p:spPr>
        <p:txBody>
          <a:bodyPr wrap="square">
            <a:spAutoFit/>
          </a:bodyPr>
          <a:lstStyle/>
          <a:p>
            <a:r>
              <a:rPr lang="en-US" altLang="zh-CN" b="0" i="0" dirty="0">
                <a:solidFill>
                  <a:srgbClr val="000000"/>
                </a:solidFill>
                <a:effectLst/>
                <a:latin typeface="-apple-system"/>
              </a:rPr>
              <a:t>《AlphaGo》</a:t>
            </a:r>
            <a:r>
              <a:rPr lang="zh-CN" altLang="en-US" b="0" i="0" dirty="0">
                <a:solidFill>
                  <a:srgbClr val="000000"/>
                </a:solidFill>
                <a:effectLst/>
                <a:latin typeface="-apple-system"/>
              </a:rPr>
              <a:t>纪录片是一部引人入胜的探索人工智能在围棋领域取得的突破的纪录片，详细记录了</a:t>
            </a:r>
            <a:r>
              <a:rPr lang="en-US" altLang="zh-CN" b="0" i="0" dirty="0">
                <a:solidFill>
                  <a:srgbClr val="000000"/>
                </a:solidFill>
                <a:effectLst/>
                <a:latin typeface="-apple-system"/>
              </a:rPr>
              <a:t>DeepMind</a:t>
            </a:r>
            <a:r>
              <a:rPr lang="zh-CN" altLang="en-US" b="0" i="0" dirty="0">
                <a:solidFill>
                  <a:srgbClr val="000000"/>
                </a:solidFill>
                <a:effectLst/>
                <a:latin typeface="-apple-system"/>
              </a:rPr>
              <a:t>（</a:t>
            </a:r>
            <a:r>
              <a:rPr lang="en-US" altLang="zh-CN" b="0" i="0" dirty="0">
                <a:solidFill>
                  <a:srgbClr val="000000"/>
                </a:solidFill>
                <a:effectLst/>
                <a:latin typeface="-apple-system"/>
              </a:rPr>
              <a:t>Google</a:t>
            </a:r>
            <a:r>
              <a:rPr lang="zh-CN" altLang="en-US" b="0" i="0" dirty="0">
                <a:solidFill>
                  <a:srgbClr val="000000"/>
                </a:solidFill>
                <a:effectLst/>
                <a:latin typeface="-apple-system"/>
              </a:rPr>
              <a:t>的子公司）开发的</a:t>
            </a:r>
            <a:r>
              <a:rPr lang="en-US" altLang="zh-CN" b="0" i="0" dirty="0">
                <a:solidFill>
                  <a:srgbClr val="000000"/>
                </a:solidFill>
                <a:effectLst/>
                <a:latin typeface="-apple-system"/>
              </a:rPr>
              <a:t>AlphaGo</a:t>
            </a:r>
            <a:r>
              <a:rPr lang="zh-CN" altLang="en-US" b="0" i="0" dirty="0">
                <a:solidFill>
                  <a:srgbClr val="000000"/>
                </a:solidFill>
                <a:effectLst/>
                <a:latin typeface="-apple-system"/>
              </a:rPr>
              <a:t>程序以及它与围棋世界冠军李世石之间的历史性对局。</a:t>
            </a:r>
            <a:endParaRPr lang="zh-CN" altLang="en-US" dirty="0"/>
          </a:p>
        </p:txBody>
      </p:sp>
    </p:spTree>
    <p:extLst>
      <p:ext uri="{BB962C8B-B14F-4D97-AF65-F5344CB8AC3E}">
        <p14:creationId xmlns:p14="http://schemas.microsoft.com/office/powerpoint/2010/main" val="249743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B20A1-101E-9A61-E2D0-9DC71B5E4C19}"/>
              </a:ext>
            </a:extLst>
          </p:cNvPr>
          <p:cNvSpPr>
            <a:spLocks noGrp="1"/>
          </p:cNvSpPr>
          <p:nvPr>
            <p:ph type="title"/>
          </p:nvPr>
        </p:nvSpPr>
        <p:spPr/>
        <p:txBody>
          <a:bodyPr>
            <a:normAutofit fontScale="90000"/>
          </a:bodyPr>
          <a:lstStyle/>
          <a:p>
            <a:r>
              <a:rPr lang="en-US" altLang="zh-CN" b="1" dirty="0">
                <a:solidFill>
                  <a:schemeClr val="tx1">
                    <a:lumMod val="85000"/>
                    <a:lumOff val="15000"/>
                  </a:schemeClr>
                </a:solidFill>
                <a:latin typeface="DengXian" charset="-122"/>
                <a:ea typeface="DengXian" charset="-122"/>
                <a:cs typeface="DengXian" charset="-122"/>
              </a:rPr>
              <a:t>MY Thoughts on ALPHA-GO Documentary</a:t>
            </a:r>
            <a:endParaRPr lang="zh-CN" altLang="en-US" dirty="0"/>
          </a:p>
        </p:txBody>
      </p:sp>
      <p:sp>
        <p:nvSpPr>
          <p:cNvPr id="6" name="文本框 5">
            <a:extLst>
              <a:ext uri="{FF2B5EF4-FFF2-40B4-BE49-F238E27FC236}">
                <a16:creationId xmlns:a16="http://schemas.microsoft.com/office/drawing/2014/main" id="{9115EF7E-9375-EADE-33B8-9E1CA2193E41}"/>
              </a:ext>
            </a:extLst>
          </p:cNvPr>
          <p:cNvSpPr txBox="1"/>
          <p:nvPr/>
        </p:nvSpPr>
        <p:spPr>
          <a:xfrm>
            <a:off x="2021840" y="1362680"/>
            <a:ext cx="8371840" cy="4801314"/>
          </a:xfrm>
          <a:prstGeom prst="rect">
            <a:avLst/>
          </a:prstGeom>
          <a:noFill/>
        </p:spPr>
        <p:txBody>
          <a:bodyPr wrap="square">
            <a:spAutoFit/>
          </a:bodyPr>
          <a:lstStyle/>
          <a:p>
            <a:r>
              <a:rPr lang="zh-CN" altLang="en-US" dirty="0">
                <a:solidFill>
                  <a:srgbClr val="000000"/>
                </a:solidFill>
                <a:latin typeface="-apple-system"/>
              </a:rPr>
              <a:t>总而言之，我认为这是一部很值得观看、并极具思考性和启发性的纪录片</a:t>
            </a:r>
            <a:endParaRPr lang="en-US" altLang="zh-CN" dirty="0">
              <a:solidFill>
                <a:srgbClr val="000000"/>
              </a:solidFill>
              <a:latin typeface="-apple-system"/>
            </a:endParaRPr>
          </a:p>
          <a:p>
            <a:endParaRPr lang="en-US" altLang="zh-CN" b="0" i="0" dirty="0">
              <a:solidFill>
                <a:srgbClr val="000000"/>
              </a:solidFill>
              <a:effectLst/>
              <a:latin typeface="-apple-system"/>
            </a:endParaRPr>
          </a:p>
          <a:p>
            <a:r>
              <a:rPr lang="zh-CN" altLang="en-US" b="0" i="0" dirty="0">
                <a:solidFill>
                  <a:srgbClr val="000000"/>
                </a:solidFill>
                <a:effectLst/>
                <a:latin typeface="-apple-system"/>
              </a:rPr>
              <a:t>该纪录片深入剖析了围棋这个迷人的游戏世界，展示了其复杂性和美感。它突显了围棋所带来的认知挑战，通过介绍</a:t>
            </a:r>
            <a:r>
              <a:rPr lang="en-US" altLang="zh-CN" b="0" i="0" dirty="0">
                <a:solidFill>
                  <a:srgbClr val="000000"/>
                </a:solidFill>
                <a:effectLst/>
                <a:latin typeface="-apple-system"/>
              </a:rPr>
              <a:t>AlphaGo</a:t>
            </a:r>
            <a:r>
              <a:rPr lang="zh-CN" altLang="en-US" b="0" i="0" dirty="0">
                <a:solidFill>
                  <a:srgbClr val="000000"/>
                </a:solidFill>
                <a:effectLst/>
                <a:latin typeface="-apple-system"/>
              </a:rPr>
              <a:t>程序，纪录片引发了关于人工智能能力及其在复杂领域中超越人类专业知识的潜力的问题。</a:t>
            </a:r>
            <a:endParaRPr lang="en-US" altLang="zh-CN" b="0" i="0" dirty="0">
              <a:solidFill>
                <a:srgbClr val="000000"/>
              </a:solidFill>
              <a:effectLst/>
              <a:latin typeface="-apple-system"/>
            </a:endParaRPr>
          </a:p>
          <a:p>
            <a:endParaRPr lang="en-US" altLang="zh-CN" dirty="0">
              <a:solidFill>
                <a:srgbClr val="000000"/>
              </a:solidFill>
              <a:latin typeface="-apple-system"/>
            </a:endParaRPr>
          </a:p>
          <a:p>
            <a:r>
              <a:rPr lang="zh-CN" altLang="en-US" b="0" i="0" dirty="0">
                <a:solidFill>
                  <a:srgbClr val="000000"/>
                </a:solidFill>
                <a:effectLst/>
                <a:latin typeface="-apple-system"/>
              </a:rPr>
              <a:t>该纪录片的一大优点是能够以易于理解的方式解释复杂的概念。它详细介绍了</a:t>
            </a:r>
            <a:r>
              <a:rPr lang="en-US" altLang="zh-CN" b="0" i="0" dirty="0">
                <a:solidFill>
                  <a:srgbClr val="000000"/>
                </a:solidFill>
                <a:effectLst/>
                <a:latin typeface="-apple-system"/>
              </a:rPr>
              <a:t>AlphaGo</a:t>
            </a:r>
            <a:r>
              <a:rPr lang="zh-CN" altLang="en-US" b="0" i="0" dirty="0">
                <a:solidFill>
                  <a:srgbClr val="000000"/>
                </a:solidFill>
                <a:effectLst/>
                <a:latin typeface="-apple-system"/>
              </a:rPr>
              <a:t>程序的内部运作，包括其使用的深度神经网络和机器学习技术。这有助于像我这样没有技术背景的人，理解</a:t>
            </a:r>
            <a:r>
              <a:rPr lang="en-US" altLang="zh-CN" b="0" i="0" dirty="0">
                <a:solidFill>
                  <a:srgbClr val="000000"/>
                </a:solidFill>
                <a:effectLst/>
                <a:latin typeface="-apple-system"/>
              </a:rPr>
              <a:t>AlphaGo</a:t>
            </a:r>
            <a:r>
              <a:rPr lang="zh-CN" altLang="en-US" b="0" i="0" dirty="0">
                <a:solidFill>
                  <a:srgbClr val="000000"/>
                </a:solidFill>
                <a:effectLst/>
                <a:latin typeface="-apple-system"/>
              </a:rPr>
              <a:t>的成就的重要性以及对人工智能研究的广泛影响。</a:t>
            </a:r>
            <a:endParaRPr lang="en-US" altLang="zh-CN" b="0" i="0" dirty="0">
              <a:solidFill>
                <a:srgbClr val="000000"/>
              </a:solidFill>
              <a:effectLst/>
              <a:latin typeface="-apple-system"/>
            </a:endParaRPr>
          </a:p>
          <a:p>
            <a:endParaRPr lang="en-US" altLang="zh-CN" dirty="0">
              <a:solidFill>
                <a:srgbClr val="000000"/>
              </a:solidFill>
              <a:latin typeface="-apple-system"/>
            </a:endParaRPr>
          </a:p>
          <a:p>
            <a:r>
              <a:rPr lang="en-US" altLang="zh-CN" b="0" i="0" dirty="0">
                <a:solidFill>
                  <a:srgbClr val="000000"/>
                </a:solidFill>
                <a:effectLst/>
                <a:latin typeface="-apple-system"/>
              </a:rPr>
              <a:t>AlphaGo</a:t>
            </a:r>
            <a:r>
              <a:rPr lang="zh-CN" altLang="en-US" b="0" i="0" dirty="0">
                <a:solidFill>
                  <a:srgbClr val="000000"/>
                </a:solidFill>
                <a:effectLst/>
                <a:latin typeface="-apple-system"/>
              </a:rPr>
              <a:t>与李世石之间的对局是纪录片的高潮。这些比赛的紧张和戏剧性很具有吸引力，使我目睹了人类直觉与人工智能计算能力之间的冲突。纪录片生动地捕捉到了这些历史性对局所带来的紧张和激动，让我对人工智能的认知和其能力产生了更进一步的了解。</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36783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CF775A9-1585-28AD-71C8-302C6ADDEF07}"/>
              </a:ext>
            </a:extLst>
          </p:cNvPr>
          <p:cNvSpPr txBox="1">
            <a:spLocks/>
          </p:cNvSpPr>
          <p:nvPr/>
        </p:nvSpPr>
        <p:spPr>
          <a:xfrm>
            <a:off x="344384" y="35627"/>
            <a:ext cx="10331533" cy="123857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Q1:What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You Think </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should be the future direction of AI industry in China? (Homework)</a:t>
            </a:r>
            <a:endParaRPr kumimoji="0" lang="zh-CN" altLang="en-US"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descr="图片包含 图标&#10;&#10;描述已自动生成">
            <a:extLst>
              <a:ext uri="{FF2B5EF4-FFF2-40B4-BE49-F238E27FC236}">
                <a16:creationId xmlns:a16="http://schemas.microsoft.com/office/drawing/2014/main" id="{5DE15545-5FD7-4CC9-5326-AE246829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360" y="2017139"/>
            <a:ext cx="3383280" cy="3365352"/>
          </a:xfrm>
          <a:prstGeom prst="ellipse">
            <a:avLst/>
          </a:prstGeom>
          <a:ln w="6350" cap="rnd">
            <a:noFill/>
          </a:ln>
          <a:effectLst>
            <a:glow rad="127000">
              <a:srgbClr val="5465AC"/>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3723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ED8897-CF09-F4FB-7E7C-A58C32F2E537}"/>
              </a:ext>
            </a:extLst>
          </p:cNvPr>
          <p:cNvSpPr txBox="1"/>
          <p:nvPr/>
        </p:nvSpPr>
        <p:spPr>
          <a:xfrm>
            <a:off x="1940560" y="2402115"/>
            <a:ext cx="9052560" cy="2092881"/>
          </a:xfrm>
          <a:prstGeom prst="rect">
            <a:avLst/>
          </a:prstGeom>
          <a:noFill/>
        </p:spPr>
        <p:txBody>
          <a:bodyPr wrap="square">
            <a:spAutoFit/>
          </a:bodyPr>
          <a:lstStyle/>
          <a:p>
            <a:pPr algn="l">
              <a:buFont typeface="+mj-lt"/>
              <a:buAutoNum type="arabicPeriod"/>
            </a:pPr>
            <a:r>
              <a:rPr lang="zh-CN" altLang="en-US" sz="2600" b="0" i="0" dirty="0">
                <a:solidFill>
                  <a:srgbClr val="000000"/>
                </a:solidFill>
                <a:effectLst/>
                <a:latin typeface="-apple-system"/>
              </a:rPr>
              <a:t>着重于人工智能应用：虽然研发非常重要，但产业可能会将重点转向人工智能的实际应用。这包括在医疗保健、金融、制造业、交通运输和智慧城市等各个领域利用人工智能技术，目标是通过人工智能驱动经济增长，提高效率，并通过人工智能解决方案改善人们的生活。</a:t>
            </a:r>
          </a:p>
        </p:txBody>
      </p:sp>
      <p:sp>
        <p:nvSpPr>
          <p:cNvPr id="5" name="标题 1">
            <a:extLst>
              <a:ext uri="{FF2B5EF4-FFF2-40B4-BE49-F238E27FC236}">
                <a16:creationId xmlns:a16="http://schemas.microsoft.com/office/drawing/2014/main" id="{4C868CB3-1AE9-2B67-9CCE-C66947FC86E1}"/>
              </a:ext>
            </a:extLst>
          </p:cNvPr>
          <p:cNvSpPr txBox="1">
            <a:spLocks noGrp="1"/>
          </p:cNvSpPr>
          <p:nvPr>
            <p:ph type="title"/>
          </p:nvPr>
        </p:nvSpPr>
        <p:spPr>
          <a:xfrm>
            <a:off x="838200" y="73025"/>
            <a:ext cx="10515600" cy="10541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Q1:What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You Think </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should be the future direction of AI industry in China? (Homework)</a:t>
            </a:r>
            <a:endParaRPr kumimoji="0" lang="zh-CN" altLang="en-US"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3646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748DD98-ED05-F046-F243-74E0AF700097}"/>
              </a:ext>
            </a:extLst>
          </p:cNvPr>
          <p:cNvSpPr txBox="1">
            <a:spLocks/>
          </p:cNvSpPr>
          <p:nvPr/>
        </p:nvSpPr>
        <p:spPr>
          <a:xfrm>
            <a:off x="344384" y="35627"/>
            <a:ext cx="10331533" cy="123857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Q1:What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You Think </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should be the future direction of AI industry in China? (Homework)</a:t>
            </a:r>
            <a:endParaRPr kumimoji="0" lang="zh-CN" altLang="en-US"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606EB8AD-E9E9-983B-D6FA-0BB8B040AC91}"/>
              </a:ext>
            </a:extLst>
          </p:cNvPr>
          <p:cNvSpPr txBox="1"/>
          <p:nvPr/>
        </p:nvSpPr>
        <p:spPr>
          <a:xfrm>
            <a:off x="2164079" y="2691676"/>
            <a:ext cx="7627917" cy="2092881"/>
          </a:xfrm>
          <a:prstGeom prst="rect">
            <a:avLst/>
          </a:prstGeom>
          <a:noFill/>
        </p:spPr>
        <p:txBody>
          <a:bodyPr wrap="square">
            <a:spAutoFit/>
          </a:bodyPr>
          <a:lstStyle/>
          <a:p>
            <a:pPr algn="l"/>
            <a:r>
              <a:rPr lang="en-US" altLang="zh-CN" sz="2600" b="0" i="0" dirty="0">
                <a:solidFill>
                  <a:srgbClr val="000000"/>
                </a:solidFill>
                <a:effectLst/>
                <a:latin typeface="-apple-system"/>
              </a:rPr>
              <a:t>2.</a:t>
            </a:r>
            <a:r>
              <a:rPr lang="zh-CN" altLang="en-US" sz="2600" b="0" i="0" dirty="0">
                <a:solidFill>
                  <a:srgbClr val="000000"/>
                </a:solidFill>
                <a:effectLst/>
                <a:latin typeface="-apple-system"/>
              </a:rPr>
              <a:t>人工智能与其他新兴技术的融合：人工智能通常与其他新兴技术结合，创造更先进、更全面的解决方案。中国可能会探索将人工智能与</a:t>
            </a:r>
            <a:r>
              <a:rPr lang="en-US" altLang="zh-CN" sz="2600" b="0" i="0" dirty="0">
                <a:solidFill>
                  <a:srgbClr val="000000"/>
                </a:solidFill>
                <a:effectLst/>
                <a:latin typeface="-apple-system"/>
              </a:rPr>
              <a:t>5G</a:t>
            </a:r>
            <a:r>
              <a:rPr lang="zh-CN" altLang="en-US" sz="2600" b="0" i="0" dirty="0">
                <a:solidFill>
                  <a:srgbClr val="000000"/>
                </a:solidFill>
                <a:effectLst/>
                <a:latin typeface="-apple-system"/>
              </a:rPr>
              <a:t>、区块链、物联网和云计算等技术相结合，实现新的应用，推动各个行业的创新。</a:t>
            </a:r>
          </a:p>
        </p:txBody>
      </p:sp>
    </p:spTree>
    <p:extLst>
      <p:ext uri="{BB962C8B-B14F-4D97-AF65-F5344CB8AC3E}">
        <p14:creationId xmlns:p14="http://schemas.microsoft.com/office/powerpoint/2010/main" val="138327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CF775A9-1585-28AD-71C8-302C6ADDEF07}"/>
              </a:ext>
            </a:extLst>
          </p:cNvPr>
          <p:cNvSpPr txBox="1">
            <a:spLocks/>
          </p:cNvSpPr>
          <p:nvPr/>
        </p:nvSpPr>
        <p:spPr>
          <a:xfrm>
            <a:off x="0" y="152400"/>
            <a:ext cx="11451771" cy="11000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Q2:In Which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rea You Expect AI Can </a:t>
            </a:r>
          </a:p>
          <a:p>
            <a:pPr marL="0" marR="0" lvl="0" indent="0" algn="ctr" defTabSz="914400" rtl="0" eaLnBrk="1" fontAlgn="auto" latinLnBrk="0" hangingPunct="1">
              <a:lnSpc>
                <a:spcPct val="90000"/>
              </a:lnSpc>
              <a:spcBef>
                <a:spcPct val="0"/>
              </a:spcBef>
              <a:spcAft>
                <a:spcPts val="0"/>
              </a:spcAft>
              <a:buClrTx/>
              <a:buSzTx/>
              <a:buFontTx/>
              <a:buNone/>
              <a:tabLst/>
              <a:defRPr/>
            </a:pP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kumimoji="0" lang="en-US" altLang="zh-CN" sz="4000" b="0" i="0" u="none" strike="noStrike" kern="1200" cap="none" spc="0" normalizeH="0" baseline="0" noProof="0" dirty="0" err="1">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etter</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4000" b="0" i="0" u="none" strike="noStrike" kern="1200" cap="none" spc="0" normalizeH="0" baseline="0" noProof="0" dirty="0" err="1">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ssist</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4000" b="0" i="0" u="none" strike="noStrike" kern="1200" cap="none" spc="0" normalizeH="0" baseline="0" noProof="0" dirty="0" err="1">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uman</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(Homework)</a:t>
            </a:r>
            <a:endParaRPr kumimoji="0" lang="zh-CN" altLang="en-US"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descr="图片包含 图标&#10;&#10;描述已自动生成">
            <a:extLst>
              <a:ext uri="{FF2B5EF4-FFF2-40B4-BE49-F238E27FC236}">
                <a16:creationId xmlns:a16="http://schemas.microsoft.com/office/drawing/2014/main" id="{5DE15545-5FD7-4CC9-5326-AE246829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360" y="2017139"/>
            <a:ext cx="3383280" cy="3365352"/>
          </a:xfrm>
          <a:prstGeom prst="ellipse">
            <a:avLst/>
          </a:prstGeom>
          <a:ln w="6350" cap="rnd">
            <a:noFill/>
          </a:ln>
          <a:effectLst>
            <a:glow rad="127000">
              <a:srgbClr val="5465AC"/>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3622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20AD45-FEDE-1C2E-D1A7-4588957FCD1E}"/>
              </a:ext>
            </a:extLst>
          </p:cNvPr>
          <p:cNvSpPr txBox="1"/>
          <p:nvPr/>
        </p:nvSpPr>
        <p:spPr>
          <a:xfrm>
            <a:off x="2428240" y="2382559"/>
            <a:ext cx="7874000" cy="2492990"/>
          </a:xfrm>
          <a:prstGeom prst="rect">
            <a:avLst/>
          </a:prstGeom>
          <a:noFill/>
        </p:spPr>
        <p:txBody>
          <a:bodyPr wrap="square">
            <a:spAutoFit/>
          </a:bodyPr>
          <a:lstStyle/>
          <a:p>
            <a:pPr algn="l">
              <a:buFont typeface="+mj-lt"/>
              <a:buAutoNum type="arabicPeriod"/>
            </a:pPr>
            <a:r>
              <a:rPr lang="zh-CN" altLang="en-US" sz="2600" dirty="0">
                <a:solidFill>
                  <a:srgbClr val="000000"/>
                </a:solidFill>
                <a:latin typeface="-apple-system"/>
              </a:rPr>
              <a:t>医疗</a:t>
            </a:r>
            <a:endParaRPr lang="en-US" altLang="zh-CN" sz="2600" dirty="0">
              <a:solidFill>
                <a:srgbClr val="000000"/>
              </a:solidFill>
              <a:latin typeface="-apple-system"/>
            </a:endParaRPr>
          </a:p>
          <a:p>
            <a:pPr algn="l"/>
            <a:r>
              <a:rPr lang="zh-CN" altLang="en-US" sz="2600" dirty="0">
                <a:solidFill>
                  <a:srgbClr val="000000"/>
                </a:solidFill>
                <a:latin typeface="-apple-system"/>
              </a:rPr>
              <a:t>期望人工智能可以在医疗诊断、疾病预测和治疗方面提供更好的辅助。它可以分析大量的医学数据，帮助医生进行更准确的诊断，并提供个性化的治疗建议。此外，人工智能还可以协助医疗机器人进行手术操作，提高手术的精确性和安全性。</a:t>
            </a:r>
          </a:p>
        </p:txBody>
      </p:sp>
      <p:sp>
        <p:nvSpPr>
          <p:cNvPr id="5" name="标题 1">
            <a:extLst>
              <a:ext uri="{FF2B5EF4-FFF2-40B4-BE49-F238E27FC236}">
                <a16:creationId xmlns:a16="http://schemas.microsoft.com/office/drawing/2014/main" id="{E1CA87A2-7B94-BC28-E44B-1634D6840B87}"/>
              </a:ext>
            </a:extLst>
          </p:cNvPr>
          <p:cNvSpPr txBox="1">
            <a:spLocks noGrp="1"/>
          </p:cNvSpPr>
          <p:nvPr>
            <p:ph type="title"/>
          </p:nvPr>
        </p:nvSpPr>
        <p:spPr>
          <a:xfrm>
            <a:off x="838200" y="73025"/>
            <a:ext cx="10515600" cy="10541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Q2:In Which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rea You Expect AI Can </a:t>
            </a:r>
          </a:p>
          <a:p>
            <a:pPr marL="0" marR="0" lvl="0" indent="0" algn="ctr" defTabSz="914400" rtl="0" eaLnBrk="1" fontAlgn="auto" latinLnBrk="0" hangingPunct="1">
              <a:lnSpc>
                <a:spcPct val="90000"/>
              </a:lnSpc>
              <a:spcBef>
                <a:spcPct val="0"/>
              </a:spcBef>
              <a:spcAft>
                <a:spcPts val="0"/>
              </a:spcAft>
              <a:buClrTx/>
              <a:buSzTx/>
              <a:buFontTx/>
              <a:buNone/>
              <a:tabLst/>
              <a:defRPr/>
            </a:pP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kumimoji="0" lang="en-US" altLang="zh-CN" sz="4000" b="0" i="0" u="none" strike="noStrike" kern="1200" cap="none" spc="0" normalizeH="0" baseline="0" noProof="0" dirty="0" err="1">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etter</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4000" b="0" i="0" u="none" strike="noStrike" kern="1200" cap="none" spc="0" normalizeH="0" baseline="0" noProof="0" dirty="0" err="1">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ssist</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4000" b="0" i="0" u="none" strike="noStrike" kern="1200" cap="none" spc="0" normalizeH="0" baseline="0" noProof="0" dirty="0" err="1">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uman</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(Homework)</a:t>
            </a:r>
            <a:endParaRPr kumimoji="0" lang="zh-CN" altLang="en-US"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9132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FA161C-D940-1B89-5896-12DE8A72D490}"/>
              </a:ext>
            </a:extLst>
          </p:cNvPr>
          <p:cNvSpPr txBox="1"/>
          <p:nvPr/>
        </p:nvSpPr>
        <p:spPr>
          <a:xfrm>
            <a:off x="2550160" y="2182505"/>
            <a:ext cx="7355840" cy="2492990"/>
          </a:xfrm>
          <a:prstGeom prst="rect">
            <a:avLst/>
          </a:prstGeom>
          <a:noFill/>
        </p:spPr>
        <p:txBody>
          <a:bodyPr wrap="square">
            <a:spAutoFit/>
          </a:bodyPr>
          <a:lstStyle/>
          <a:p>
            <a:pPr algn="l"/>
            <a:r>
              <a:rPr lang="en-US" altLang="zh-CN" sz="2600" dirty="0">
                <a:solidFill>
                  <a:srgbClr val="000000"/>
                </a:solidFill>
                <a:latin typeface="-apple-system"/>
              </a:rPr>
              <a:t>2.</a:t>
            </a:r>
            <a:r>
              <a:rPr lang="zh-CN" altLang="en-US" sz="2600" dirty="0">
                <a:solidFill>
                  <a:srgbClr val="000000"/>
                </a:solidFill>
                <a:latin typeface="-apple-system"/>
              </a:rPr>
              <a:t>教育：</a:t>
            </a:r>
            <a:endParaRPr lang="en-US" altLang="zh-CN" sz="2600" dirty="0">
              <a:solidFill>
                <a:srgbClr val="000000"/>
              </a:solidFill>
              <a:latin typeface="-apple-system"/>
            </a:endParaRPr>
          </a:p>
          <a:p>
            <a:pPr algn="l"/>
            <a:r>
              <a:rPr lang="zh-CN" altLang="en-US" sz="2600" dirty="0">
                <a:solidFill>
                  <a:srgbClr val="000000"/>
                </a:solidFill>
                <a:latin typeface="-apple-system"/>
              </a:rPr>
              <a:t>期盼人工智能可以在教育领域提供更好的辅助。它可以根据学生的学习风格和需求，提供个性化的学习材料和教学方法。人工智能还可以自动评估学生的学习进度和知识掌握程度，并根据评估结果提供针对性的反馈和建议。</a:t>
            </a:r>
          </a:p>
        </p:txBody>
      </p:sp>
      <p:sp>
        <p:nvSpPr>
          <p:cNvPr id="5" name="标题 1">
            <a:extLst>
              <a:ext uri="{FF2B5EF4-FFF2-40B4-BE49-F238E27FC236}">
                <a16:creationId xmlns:a16="http://schemas.microsoft.com/office/drawing/2014/main" id="{32DB8E8E-1A76-CDDC-51AB-AC0EE611F95B}"/>
              </a:ext>
            </a:extLst>
          </p:cNvPr>
          <p:cNvSpPr txBox="1">
            <a:spLocks noGrp="1"/>
          </p:cNvSpPr>
          <p:nvPr>
            <p:ph type="title"/>
          </p:nvPr>
        </p:nvSpPr>
        <p:spPr>
          <a:xfrm>
            <a:off x="838200" y="73025"/>
            <a:ext cx="10515600" cy="10541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Q2:In Which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rea You Expect AI Can </a:t>
            </a:r>
          </a:p>
          <a:p>
            <a:pPr marL="0" marR="0" lvl="0" indent="0" algn="ctr" defTabSz="914400" rtl="0" eaLnBrk="1" fontAlgn="auto" latinLnBrk="0" hangingPunct="1">
              <a:lnSpc>
                <a:spcPct val="90000"/>
              </a:lnSpc>
              <a:spcBef>
                <a:spcPct val="0"/>
              </a:spcBef>
              <a:spcAft>
                <a:spcPts val="0"/>
              </a:spcAft>
              <a:buClrTx/>
              <a:buSzTx/>
              <a:buFontTx/>
              <a:buNone/>
              <a:tabLst/>
              <a:defRPr/>
            </a:pP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kumimoji="0" lang="en-US" altLang="zh-CN" sz="4000" b="0" i="0" u="none" strike="noStrike" kern="1200" cap="none" spc="0" normalizeH="0" baseline="0" noProof="0" dirty="0" err="1">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etter</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4000" b="0" i="0" u="none" strike="noStrike" kern="1200" cap="none" spc="0" normalizeH="0" baseline="0" noProof="0" dirty="0" err="1">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ssist</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4000" dirty="0">
                <a:ln w="0"/>
                <a:solidFill>
                  <a:srgbClr val="F06624"/>
                </a:solidFill>
                <a:effectLst>
                  <a:outerShdw blurRad="38100" dist="19050" dir="2700000" algn="tl" rotWithShape="0">
                    <a:srgbClr val="000000">
                      <a:alpha val="40000"/>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sz="4000" b="0" i="0" u="none" strike="noStrike" kern="1200" cap="none" spc="0" normalizeH="0" baseline="0" noProof="0" dirty="0" err="1">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uman</a:t>
            </a:r>
            <a:r>
              <a:rPr kumimoji="0" lang="en-US" altLang="zh-CN"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 (Homework)</a:t>
            </a:r>
            <a:endParaRPr kumimoji="0" lang="zh-CN" altLang="en-US" sz="4000" b="0" i="0" u="none" strike="noStrike" kern="1200" cap="none" spc="0" normalizeH="0" baseline="0" noProof="0" dirty="0">
              <a:ln w="0"/>
              <a:solidFill>
                <a:srgbClr val="F06624"/>
              </a:solidFill>
              <a:effectLst>
                <a:outerShdw blurRad="38100" dist="19050" dir="2700000" algn="tl" rotWithShape="0">
                  <a:srgbClr val="000000">
                    <a:alpha val="40000"/>
                  </a:srgbClr>
                </a:outerShdw>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797377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620</Words>
  <Application>Microsoft Office PowerPoint</Application>
  <PresentationFormat>宽屏</PresentationFormat>
  <Paragraphs>26</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-apple-system</vt:lpstr>
      <vt:lpstr>DengXian</vt:lpstr>
      <vt:lpstr>DengXian</vt:lpstr>
      <vt:lpstr>等线 Light</vt:lpstr>
      <vt:lpstr>微软雅黑</vt:lpstr>
      <vt:lpstr>Arial</vt:lpstr>
      <vt:lpstr>Times New Roman</vt:lpstr>
      <vt:lpstr>Office 主题​​</vt:lpstr>
      <vt:lpstr>Homework 4 （PPT）</vt:lpstr>
      <vt:lpstr>MY Thoughts on ALPHA-GO Documentary</vt:lpstr>
      <vt:lpstr>PowerPoint 演示文稿</vt:lpstr>
      <vt:lpstr>Q1:What You Think should be the future direction of AI industry in China? (Homework)</vt:lpstr>
      <vt:lpstr>PowerPoint 演示文稿</vt:lpstr>
      <vt:lpstr>PowerPoint 演示文稿</vt:lpstr>
      <vt:lpstr>Q2:In Which Area You Expect AI Can  Better Assist Human? (Homework)</vt:lpstr>
      <vt:lpstr>Q2:In Which Area You Expect AI Can  Better Assist Human? (Homework)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4 （PPT）</dc:title>
  <dc:creator>Xiao Zunjie</dc:creator>
  <cp:lastModifiedBy>圣鼎 刘</cp:lastModifiedBy>
  <cp:revision>3</cp:revision>
  <dcterms:created xsi:type="dcterms:W3CDTF">2023-10-13T07:15:23Z</dcterms:created>
  <dcterms:modified xsi:type="dcterms:W3CDTF">2023-10-14T16:41:19Z</dcterms:modified>
</cp:coreProperties>
</file>