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FB9D-1748-A36D-C238-4A7B6921E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C0FB2-0E01-5116-C688-AC8F2845FF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F21A4-0007-C0BD-39E6-31B3903AC537}"/>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F0751A37-3EFA-76A6-EA8E-65BC67C07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06252-C117-6652-12F0-FC239B5B4845}"/>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189997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32AC-BD02-4FAD-ACE6-68A1BEC43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D3F199-C24E-46A1-7BDF-8A3A91804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D82DF-90FB-CC5C-503C-19427B5C4B1A}"/>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9E27A92F-A753-28DC-51B3-3D3279038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92ECC-ACCB-3F40-DE9E-51E980B593A9}"/>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182318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BF3D41-1C45-CB1B-D880-4BC83092FE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FDDCF-66C0-2987-3A79-A24EA48AE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D9BA5-799D-9899-FBC6-254EC7B4D9A4}"/>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352ED7AE-6313-EB8E-5A6A-C6FCEA952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AE41B-F483-4C1F-35B2-40A1CBEB7527}"/>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267444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5E03-584E-873D-C6BD-52E576797B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6DEAD-8BF9-0219-E82F-E951D6B95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6C89A-B511-EB65-E85D-1A2E2B5BBD43}"/>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45A46CBA-F274-820C-4DD8-9E5F8D1F5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53D22-6ACE-366E-104C-85E2DE961077}"/>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388460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02AE-EE7E-F4CE-4F26-9E938DC420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ECE30-E5EA-FFE7-BCAA-D4C8B8104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837F4-8318-A8AD-F8F3-6F3979F6503F}"/>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18086509-809E-0EA5-88F8-CFA70B757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51CAA-E9BE-02BD-F31F-F1A73C930EB6}"/>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316581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F3008-826B-3B4B-973C-97774EAAD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A807C-06A7-3545-7B26-27D267473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D8DA13-DCE4-24CB-26AE-146285861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0BCB4-1FAF-1271-FE3A-CE5B132AB5CA}"/>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6" name="Footer Placeholder 5">
            <a:extLst>
              <a:ext uri="{FF2B5EF4-FFF2-40B4-BE49-F238E27FC236}">
                <a16:creationId xmlns:a16="http://schemas.microsoft.com/office/drawing/2014/main" id="{E7790182-0C8F-B886-6394-A0F561EE9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95E6D-71B6-5554-23EC-CBBB7AB1D1FE}"/>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357688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A2D2-7DAF-B3D0-1B9C-CEC864364E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150CC-039C-51EF-6BAC-840ED8C3D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79C9D-A790-32F6-0669-46907A2D5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E1ACA-416C-E75F-E20F-A42600875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0BF700-D7DE-EA6A-8000-B7BAB006F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8C3CB-3D2E-07AC-6EF6-FCF3C452F835}"/>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8" name="Footer Placeholder 7">
            <a:extLst>
              <a:ext uri="{FF2B5EF4-FFF2-40B4-BE49-F238E27FC236}">
                <a16:creationId xmlns:a16="http://schemas.microsoft.com/office/drawing/2014/main" id="{F870284A-938A-4F48-41F3-BC000907C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7409D-8159-9F18-DA26-01F58E04C546}"/>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265456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A596-EB0C-58C6-7F50-25E65BB85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69804-EC38-F4FD-0C11-2FA15BF7D353}"/>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4" name="Footer Placeholder 3">
            <a:extLst>
              <a:ext uri="{FF2B5EF4-FFF2-40B4-BE49-F238E27FC236}">
                <a16:creationId xmlns:a16="http://schemas.microsoft.com/office/drawing/2014/main" id="{244BF0B3-9CA3-EE51-2865-8A16ED9EC5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B7D05-04F4-EEAC-C8A7-3D6187775762}"/>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191932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7F61A-359C-04D5-B93E-99A6345355F0}"/>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3" name="Footer Placeholder 2">
            <a:extLst>
              <a:ext uri="{FF2B5EF4-FFF2-40B4-BE49-F238E27FC236}">
                <a16:creationId xmlns:a16="http://schemas.microsoft.com/office/drawing/2014/main" id="{B30525D1-0760-60DB-6A6C-EB5992577A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DBF552-6B5A-D17C-C9BC-1980B91EABB0}"/>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169261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B0C4-41E3-7618-BCE9-22870C9A0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1B5FC6-A8FC-FCD7-7FDB-F2106B783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7CCBE7-C428-86F7-4A78-4C24FBED3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D7F02-A299-9813-83F0-B8765F5C6111}"/>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6" name="Footer Placeholder 5">
            <a:extLst>
              <a:ext uri="{FF2B5EF4-FFF2-40B4-BE49-F238E27FC236}">
                <a16:creationId xmlns:a16="http://schemas.microsoft.com/office/drawing/2014/main" id="{FA07624E-99A1-7CD8-CE7D-32188B105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0DE53-E93F-9235-27A3-E5F76A924247}"/>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263568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0744-FF59-9C16-BC35-DFDE93DB3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099AA-BB1D-2ED9-9DDB-F12AF5EA6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1BCDC6-707D-4C2D-684C-AF647874A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C7097-5859-BC0C-9DCC-038CAB78128E}"/>
              </a:ext>
            </a:extLst>
          </p:cNvPr>
          <p:cNvSpPr>
            <a:spLocks noGrp="1"/>
          </p:cNvSpPr>
          <p:nvPr>
            <p:ph type="dt" sz="half" idx="10"/>
          </p:nvPr>
        </p:nvSpPr>
        <p:spPr/>
        <p:txBody>
          <a:bodyPr/>
          <a:lstStyle/>
          <a:p>
            <a:fld id="{1D1E44DA-6639-4290-8C4D-A7659762E287}" type="datetimeFigureOut">
              <a:rPr lang="en-US" smtClean="0"/>
              <a:t>12/24/2023</a:t>
            </a:fld>
            <a:endParaRPr lang="en-US"/>
          </a:p>
        </p:txBody>
      </p:sp>
      <p:sp>
        <p:nvSpPr>
          <p:cNvPr id="6" name="Footer Placeholder 5">
            <a:extLst>
              <a:ext uri="{FF2B5EF4-FFF2-40B4-BE49-F238E27FC236}">
                <a16:creationId xmlns:a16="http://schemas.microsoft.com/office/drawing/2014/main" id="{372B2999-07CD-5F3D-A50F-12D47F219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6AA15-1E93-B986-C648-DD3BFBF9FDB9}"/>
              </a:ext>
            </a:extLst>
          </p:cNvPr>
          <p:cNvSpPr>
            <a:spLocks noGrp="1"/>
          </p:cNvSpPr>
          <p:nvPr>
            <p:ph type="sldNum" sz="quarter" idx="12"/>
          </p:nvPr>
        </p:nvSpPr>
        <p:spPr/>
        <p:txBody>
          <a:bodyPr/>
          <a:lstStyle/>
          <a:p>
            <a:fld id="{7CB0FEFF-1D89-40E0-BC86-74092F0C5BB4}" type="slidenum">
              <a:rPr lang="en-US" smtClean="0"/>
              <a:t>‹#›</a:t>
            </a:fld>
            <a:endParaRPr lang="en-US"/>
          </a:p>
        </p:txBody>
      </p:sp>
    </p:spTree>
    <p:extLst>
      <p:ext uri="{BB962C8B-B14F-4D97-AF65-F5344CB8AC3E}">
        <p14:creationId xmlns:p14="http://schemas.microsoft.com/office/powerpoint/2010/main" val="59254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89567-5D45-7E8E-8FFA-714F197E5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0A3008-9ADB-6525-7CB1-4C78C7A87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7A335-DC94-490A-9D58-91DEF3028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E44DA-6639-4290-8C4D-A7659762E287}" type="datetimeFigureOut">
              <a:rPr lang="en-US" smtClean="0"/>
              <a:t>12/24/2023</a:t>
            </a:fld>
            <a:endParaRPr lang="en-US"/>
          </a:p>
        </p:txBody>
      </p:sp>
      <p:sp>
        <p:nvSpPr>
          <p:cNvPr id="5" name="Footer Placeholder 4">
            <a:extLst>
              <a:ext uri="{FF2B5EF4-FFF2-40B4-BE49-F238E27FC236}">
                <a16:creationId xmlns:a16="http://schemas.microsoft.com/office/drawing/2014/main" id="{F38DB173-2B35-67E3-7DC8-B2912073C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ED9D4-953A-E2FE-734A-BA7821162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0FEFF-1D89-40E0-BC86-74092F0C5BB4}" type="slidenum">
              <a:rPr lang="en-US" smtClean="0"/>
              <a:t>‹#›</a:t>
            </a:fld>
            <a:endParaRPr lang="en-US"/>
          </a:p>
        </p:txBody>
      </p:sp>
    </p:spTree>
    <p:extLst>
      <p:ext uri="{BB962C8B-B14F-4D97-AF65-F5344CB8AC3E}">
        <p14:creationId xmlns:p14="http://schemas.microsoft.com/office/powerpoint/2010/main" val="737406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B298-11D8-5858-4991-8BEDC1CD665F}"/>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Delay Locked Loop (DLL)</a:t>
            </a:r>
          </a:p>
        </p:txBody>
      </p:sp>
      <p:sp>
        <p:nvSpPr>
          <p:cNvPr id="3" name="Subtitle 2">
            <a:extLst>
              <a:ext uri="{FF2B5EF4-FFF2-40B4-BE49-F238E27FC236}">
                <a16:creationId xmlns:a16="http://schemas.microsoft.com/office/drawing/2014/main" id="{02C82237-C764-F137-E5DB-54897C46C1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3232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Schematic</a:t>
            </a:r>
          </a:p>
        </p:txBody>
      </p:sp>
      <p:pic>
        <p:nvPicPr>
          <p:cNvPr id="14" name="Content Placeholder 13">
            <a:extLst>
              <a:ext uri="{FF2B5EF4-FFF2-40B4-BE49-F238E27FC236}">
                <a16:creationId xmlns:a16="http://schemas.microsoft.com/office/drawing/2014/main" id="{454ECEFB-18A8-466D-1CD6-18C31DACAD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15578" y="1455938"/>
            <a:ext cx="9218748" cy="5185546"/>
          </a:xfrm>
          <a:noFill/>
          <a:ln>
            <a:solidFill>
              <a:srgbClr val="FF0000"/>
            </a:solidFill>
          </a:ln>
        </p:spPr>
      </p:pic>
      <p:sp>
        <p:nvSpPr>
          <p:cNvPr id="18" name="Rectangle 17">
            <a:extLst>
              <a:ext uri="{FF2B5EF4-FFF2-40B4-BE49-F238E27FC236}">
                <a16:creationId xmlns:a16="http://schemas.microsoft.com/office/drawing/2014/main" id="{A7A3E4FB-538C-A7DE-482B-932121B7D3B7}"/>
              </a:ext>
            </a:extLst>
          </p:cNvPr>
          <p:cNvSpPr/>
          <p:nvPr/>
        </p:nvSpPr>
        <p:spPr>
          <a:xfrm>
            <a:off x="3071674" y="3923930"/>
            <a:ext cx="1935332" cy="26810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610471D-F15F-D7C7-E768-EED3182BA3AF}"/>
              </a:ext>
            </a:extLst>
          </p:cNvPr>
          <p:cNvSpPr txBox="1"/>
          <p:nvPr/>
        </p:nvSpPr>
        <p:spPr>
          <a:xfrm>
            <a:off x="221942" y="3310047"/>
            <a:ext cx="2334828" cy="1477328"/>
          </a:xfrm>
          <a:prstGeom prst="rect">
            <a:avLst/>
          </a:prstGeom>
          <a:noFill/>
        </p:spPr>
        <p:txBody>
          <a:bodyPr wrap="square" rtlCol="0">
            <a:spAutoFit/>
          </a:bodyPr>
          <a:lstStyle/>
          <a:p>
            <a:pPr algn="ctr"/>
            <a:r>
              <a:rPr lang="en-US" dirty="0"/>
              <a:t>Current Mirror Connection to Generate </a:t>
            </a:r>
            <a:r>
              <a:rPr lang="en-US" dirty="0" err="1"/>
              <a:t>Vcp</a:t>
            </a:r>
            <a:r>
              <a:rPr lang="en-US" dirty="0"/>
              <a:t>, with the same sizing of main Current Sources (CSs).</a:t>
            </a:r>
          </a:p>
        </p:txBody>
      </p:sp>
    </p:spTree>
    <p:extLst>
      <p:ext uri="{BB962C8B-B14F-4D97-AF65-F5344CB8AC3E}">
        <p14:creationId xmlns:p14="http://schemas.microsoft.com/office/powerpoint/2010/main" val="59581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Schematic</a:t>
            </a:r>
          </a:p>
        </p:txBody>
      </p:sp>
      <p:pic>
        <p:nvPicPr>
          <p:cNvPr id="14" name="Content Placeholder 13">
            <a:extLst>
              <a:ext uri="{FF2B5EF4-FFF2-40B4-BE49-F238E27FC236}">
                <a16:creationId xmlns:a16="http://schemas.microsoft.com/office/drawing/2014/main" id="{454ECEFB-18A8-466D-1CD6-18C31DACAD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15578" y="1455938"/>
            <a:ext cx="9218748" cy="5185546"/>
          </a:xfrm>
          <a:noFill/>
          <a:ln>
            <a:solidFill>
              <a:srgbClr val="FF0000"/>
            </a:solidFill>
          </a:ln>
        </p:spPr>
      </p:pic>
      <p:sp>
        <p:nvSpPr>
          <p:cNvPr id="18" name="Rectangle 17">
            <a:extLst>
              <a:ext uri="{FF2B5EF4-FFF2-40B4-BE49-F238E27FC236}">
                <a16:creationId xmlns:a16="http://schemas.microsoft.com/office/drawing/2014/main" id="{A7A3E4FB-538C-A7DE-482B-932121B7D3B7}"/>
              </a:ext>
            </a:extLst>
          </p:cNvPr>
          <p:cNvSpPr/>
          <p:nvPr/>
        </p:nvSpPr>
        <p:spPr>
          <a:xfrm>
            <a:off x="5743852" y="4838330"/>
            <a:ext cx="1029810" cy="15305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610471D-F15F-D7C7-E768-EED3182BA3AF}"/>
              </a:ext>
            </a:extLst>
          </p:cNvPr>
          <p:cNvSpPr txBox="1"/>
          <p:nvPr/>
        </p:nvSpPr>
        <p:spPr>
          <a:xfrm>
            <a:off x="239698" y="3864045"/>
            <a:ext cx="2334828" cy="369332"/>
          </a:xfrm>
          <a:prstGeom prst="rect">
            <a:avLst/>
          </a:prstGeom>
          <a:noFill/>
        </p:spPr>
        <p:txBody>
          <a:bodyPr wrap="square" rtlCol="0">
            <a:spAutoFit/>
          </a:bodyPr>
          <a:lstStyle/>
          <a:p>
            <a:pPr algn="ctr"/>
            <a:r>
              <a:rPr lang="en-US" dirty="0" err="1"/>
              <a:t>Vdd</a:t>
            </a:r>
            <a:r>
              <a:rPr lang="en-US" dirty="0"/>
              <a:t> = 5V</a:t>
            </a:r>
          </a:p>
        </p:txBody>
      </p:sp>
    </p:spTree>
    <p:extLst>
      <p:ext uri="{BB962C8B-B14F-4D97-AF65-F5344CB8AC3E}">
        <p14:creationId xmlns:p14="http://schemas.microsoft.com/office/powerpoint/2010/main" val="68899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Schematic</a:t>
            </a:r>
          </a:p>
        </p:txBody>
      </p:sp>
      <p:pic>
        <p:nvPicPr>
          <p:cNvPr id="14" name="Content Placeholder 13">
            <a:extLst>
              <a:ext uri="{FF2B5EF4-FFF2-40B4-BE49-F238E27FC236}">
                <a16:creationId xmlns:a16="http://schemas.microsoft.com/office/drawing/2014/main" id="{454ECEFB-18A8-466D-1CD6-18C31DACAD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15578" y="1455938"/>
            <a:ext cx="9218748" cy="5185546"/>
          </a:xfrm>
          <a:noFill/>
          <a:ln>
            <a:solidFill>
              <a:srgbClr val="FF0000"/>
            </a:solidFill>
          </a:ln>
        </p:spPr>
      </p:pic>
      <p:sp>
        <p:nvSpPr>
          <p:cNvPr id="18" name="Rectangle 17">
            <a:extLst>
              <a:ext uri="{FF2B5EF4-FFF2-40B4-BE49-F238E27FC236}">
                <a16:creationId xmlns:a16="http://schemas.microsoft.com/office/drawing/2014/main" id="{A7A3E4FB-538C-A7DE-482B-932121B7D3B7}"/>
              </a:ext>
            </a:extLst>
          </p:cNvPr>
          <p:cNvSpPr/>
          <p:nvPr/>
        </p:nvSpPr>
        <p:spPr>
          <a:xfrm>
            <a:off x="7404236" y="3568823"/>
            <a:ext cx="4630089" cy="27609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610471D-F15F-D7C7-E768-EED3182BA3AF}"/>
              </a:ext>
            </a:extLst>
          </p:cNvPr>
          <p:cNvSpPr txBox="1"/>
          <p:nvPr/>
        </p:nvSpPr>
        <p:spPr>
          <a:xfrm>
            <a:off x="239698" y="3864045"/>
            <a:ext cx="2334828" cy="369332"/>
          </a:xfrm>
          <a:prstGeom prst="rect">
            <a:avLst/>
          </a:prstGeom>
          <a:noFill/>
        </p:spPr>
        <p:txBody>
          <a:bodyPr wrap="square" rtlCol="0">
            <a:spAutoFit/>
          </a:bodyPr>
          <a:lstStyle/>
          <a:p>
            <a:pPr algn="ctr"/>
            <a:r>
              <a:rPr lang="en-US" dirty="0"/>
              <a:t>1 Cell Test Bench</a:t>
            </a:r>
          </a:p>
        </p:txBody>
      </p:sp>
    </p:spTree>
    <p:extLst>
      <p:ext uri="{BB962C8B-B14F-4D97-AF65-F5344CB8AC3E}">
        <p14:creationId xmlns:p14="http://schemas.microsoft.com/office/powerpoint/2010/main" val="297998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Schematic</a:t>
            </a:r>
          </a:p>
        </p:txBody>
      </p:sp>
      <p:pic>
        <p:nvPicPr>
          <p:cNvPr id="14" name="Content Placeholder 13">
            <a:extLst>
              <a:ext uri="{FF2B5EF4-FFF2-40B4-BE49-F238E27FC236}">
                <a16:creationId xmlns:a16="http://schemas.microsoft.com/office/drawing/2014/main" id="{454ECEFB-18A8-466D-1CD6-18C31DACAD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15578" y="1455938"/>
            <a:ext cx="9218748" cy="5185546"/>
          </a:xfrm>
          <a:noFill/>
          <a:ln>
            <a:solidFill>
              <a:srgbClr val="FF0000"/>
            </a:solidFill>
          </a:ln>
        </p:spPr>
      </p:pic>
      <p:sp>
        <p:nvSpPr>
          <p:cNvPr id="18" name="Rectangle 17">
            <a:extLst>
              <a:ext uri="{FF2B5EF4-FFF2-40B4-BE49-F238E27FC236}">
                <a16:creationId xmlns:a16="http://schemas.microsoft.com/office/drawing/2014/main" id="{A7A3E4FB-538C-A7DE-482B-932121B7D3B7}"/>
              </a:ext>
            </a:extLst>
          </p:cNvPr>
          <p:cNvSpPr/>
          <p:nvPr/>
        </p:nvSpPr>
        <p:spPr>
          <a:xfrm>
            <a:off x="3497801" y="1628788"/>
            <a:ext cx="6791417" cy="21442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610471D-F15F-D7C7-E768-EED3182BA3AF}"/>
              </a:ext>
            </a:extLst>
          </p:cNvPr>
          <p:cNvSpPr txBox="1"/>
          <p:nvPr/>
        </p:nvSpPr>
        <p:spPr>
          <a:xfrm>
            <a:off x="239698" y="3864045"/>
            <a:ext cx="2334828" cy="369332"/>
          </a:xfrm>
          <a:prstGeom prst="rect">
            <a:avLst/>
          </a:prstGeom>
          <a:noFill/>
        </p:spPr>
        <p:txBody>
          <a:bodyPr wrap="square" rtlCol="0">
            <a:spAutoFit/>
          </a:bodyPr>
          <a:lstStyle/>
          <a:p>
            <a:pPr algn="ctr"/>
            <a:r>
              <a:rPr lang="en-US" dirty="0"/>
              <a:t>100 Cells Test Bench</a:t>
            </a:r>
          </a:p>
        </p:txBody>
      </p:sp>
    </p:spTree>
    <p:extLst>
      <p:ext uri="{BB962C8B-B14F-4D97-AF65-F5344CB8AC3E}">
        <p14:creationId xmlns:p14="http://schemas.microsoft.com/office/powerpoint/2010/main" val="384270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Outputs</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945235"/>
            <a:ext cx="3586299" cy="923330"/>
          </a:xfrm>
          <a:prstGeom prst="rect">
            <a:avLst/>
          </a:prstGeom>
          <a:noFill/>
        </p:spPr>
        <p:txBody>
          <a:bodyPr wrap="square" rtlCol="0">
            <a:spAutoFit/>
          </a:bodyPr>
          <a:lstStyle/>
          <a:p>
            <a:r>
              <a:rPr lang="en-US" dirty="0"/>
              <a:t>Voltage Controlled Delay Line (VCDL) Test outputs.</a:t>
            </a:r>
          </a:p>
          <a:p>
            <a:r>
              <a:rPr lang="en-US" dirty="0"/>
              <a:t>Input Frequency: 100MHz</a:t>
            </a:r>
          </a:p>
        </p:txBody>
      </p:sp>
      <p:pic>
        <p:nvPicPr>
          <p:cNvPr id="6" name="Content Placeholder 5">
            <a:extLst>
              <a:ext uri="{FF2B5EF4-FFF2-40B4-BE49-F238E27FC236}">
                <a16:creationId xmlns:a16="http://schemas.microsoft.com/office/drawing/2014/main" id="{B7D897C8-53F0-D0C3-0A06-2E47F92F6696}"/>
              </a:ext>
            </a:extLst>
          </p:cNvPr>
          <p:cNvPicPr>
            <a:picLocks noGrp="1" noChangeAspect="1"/>
          </p:cNvPicPr>
          <p:nvPr>
            <p:ph idx="1"/>
          </p:nvPr>
        </p:nvPicPr>
        <p:blipFill>
          <a:blip r:embed="rId2"/>
          <a:stretch>
            <a:fillRect/>
          </a:stretch>
        </p:blipFill>
        <p:spPr>
          <a:xfrm>
            <a:off x="3675077" y="2320925"/>
            <a:ext cx="8277225" cy="4171950"/>
          </a:xfrm>
        </p:spPr>
      </p:pic>
    </p:spTree>
    <p:extLst>
      <p:ext uri="{BB962C8B-B14F-4D97-AF65-F5344CB8AC3E}">
        <p14:creationId xmlns:p14="http://schemas.microsoft.com/office/powerpoint/2010/main" val="288572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Outputs</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3586299" cy="1754326"/>
          </a:xfrm>
          <a:prstGeom prst="rect">
            <a:avLst/>
          </a:prstGeom>
          <a:noFill/>
        </p:spPr>
        <p:txBody>
          <a:bodyPr wrap="square" rtlCol="0">
            <a:spAutoFit/>
          </a:bodyPr>
          <a:lstStyle/>
          <a:p>
            <a:r>
              <a:rPr lang="en-US" dirty="0"/>
              <a:t>Voltage Controlled Delay Line (VCDL) Test outputs.</a:t>
            </a:r>
          </a:p>
          <a:p>
            <a:r>
              <a:rPr lang="en-US" dirty="0"/>
              <a:t>Input Frequency: 100MHz</a:t>
            </a:r>
          </a:p>
          <a:p>
            <a:r>
              <a:rPr lang="en-US" dirty="0" err="1"/>
              <a:t>Vc</a:t>
            </a:r>
            <a:r>
              <a:rPr lang="en-US" dirty="0"/>
              <a:t> = {1,2,3,4,5}.</a:t>
            </a:r>
          </a:p>
          <a:p>
            <a:r>
              <a:rPr lang="en-US" dirty="0"/>
              <a:t>Maximum Delay for 1V, and Minimum Delay For 5V.</a:t>
            </a:r>
          </a:p>
        </p:txBody>
      </p:sp>
      <p:pic>
        <p:nvPicPr>
          <p:cNvPr id="5" name="Content Placeholder 4" descr="A screen shot of a graph&#10;&#10;Description automatically generated">
            <a:extLst>
              <a:ext uri="{FF2B5EF4-FFF2-40B4-BE49-F238E27FC236}">
                <a16:creationId xmlns:a16="http://schemas.microsoft.com/office/drawing/2014/main" id="{62D600E9-45CD-6157-274B-EFDC0A19E3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4666" y="2396463"/>
            <a:ext cx="7836614" cy="4096412"/>
          </a:xfrm>
          <a:prstGeom prst="rect">
            <a:avLst/>
          </a:prstGeom>
          <a:noFill/>
          <a:ln>
            <a:noFill/>
          </a:ln>
        </p:spPr>
      </p:pic>
    </p:spTree>
    <p:extLst>
      <p:ext uri="{BB962C8B-B14F-4D97-AF65-F5344CB8AC3E}">
        <p14:creationId xmlns:p14="http://schemas.microsoft.com/office/powerpoint/2010/main" val="355428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Test Bench Outputs</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3586299" cy="646331"/>
          </a:xfrm>
          <a:prstGeom prst="rect">
            <a:avLst/>
          </a:prstGeom>
          <a:noFill/>
        </p:spPr>
        <p:txBody>
          <a:bodyPr wrap="square" rtlCol="0">
            <a:spAutoFit/>
          </a:bodyPr>
          <a:lstStyle/>
          <a:p>
            <a:r>
              <a:rPr lang="en-US" dirty="0"/>
              <a:t>4.5 Delay Periods for </a:t>
            </a:r>
            <a:r>
              <a:rPr lang="en-US" dirty="0" err="1"/>
              <a:t>Vc</a:t>
            </a:r>
            <a:r>
              <a:rPr lang="en-US" dirty="0"/>
              <a:t> = 0V, for 100 Cells Delay Line</a:t>
            </a:r>
          </a:p>
        </p:txBody>
      </p:sp>
      <p:pic>
        <p:nvPicPr>
          <p:cNvPr id="6" name="Content Placeholder 5" descr="A screenshot of a computer&#10;&#10;Description automatically generated">
            <a:extLst>
              <a:ext uri="{FF2B5EF4-FFF2-40B4-BE49-F238E27FC236}">
                <a16:creationId xmlns:a16="http://schemas.microsoft.com/office/drawing/2014/main" id="{D4BA123B-9E7D-E978-D791-EAC820261A60}"/>
              </a:ext>
            </a:extLst>
          </p:cNvPr>
          <p:cNvPicPr>
            <a:picLocks noGrp="1" noChangeAspect="1"/>
          </p:cNvPicPr>
          <p:nvPr>
            <p:ph idx="1"/>
          </p:nvPr>
        </p:nvPicPr>
        <p:blipFill>
          <a:blip r:embed="rId2"/>
          <a:stretch>
            <a:fillRect/>
          </a:stretch>
        </p:blipFill>
        <p:spPr>
          <a:xfrm>
            <a:off x="3669290" y="2331652"/>
            <a:ext cx="8351221" cy="4351338"/>
          </a:xfrm>
          <a:prstGeom prst="rect">
            <a:avLst/>
          </a:prstGeom>
        </p:spPr>
      </p:pic>
    </p:spTree>
    <p:extLst>
      <p:ext uri="{BB962C8B-B14F-4D97-AF65-F5344CB8AC3E}">
        <p14:creationId xmlns:p14="http://schemas.microsoft.com/office/powerpoint/2010/main" val="370629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4323424" cy="369332"/>
          </a:xfrm>
          <a:prstGeom prst="rect">
            <a:avLst/>
          </a:prstGeom>
          <a:noFill/>
        </p:spPr>
        <p:txBody>
          <a:bodyPr wrap="square" rtlCol="0">
            <a:spAutoFit/>
          </a:bodyPr>
          <a:lstStyle/>
          <a:p>
            <a:r>
              <a:rPr lang="en-US" dirty="0"/>
              <a:t>XOR represents simple Phase Detector(PD)</a:t>
            </a:r>
          </a:p>
        </p:txBody>
      </p:sp>
      <p:pic>
        <p:nvPicPr>
          <p:cNvPr id="5" name="Content Placeholder 4">
            <a:extLst>
              <a:ext uri="{FF2B5EF4-FFF2-40B4-BE49-F238E27FC236}">
                <a16:creationId xmlns:a16="http://schemas.microsoft.com/office/drawing/2014/main" id="{9206DC9B-705B-758E-D5EF-AE32EABD66F9}"/>
              </a:ext>
            </a:extLst>
          </p:cNvPr>
          <p:cNvPicPr>
            <a:picLocks noGrp="1" noChangeAspect="1"/>
          </p:cNvPicPr>
          <p:nvPr>
            <p:ph idx="1"/>
          </p:nvPr>
        </p:nvPicPr>
        <p:blipFill>
          <a:blip r:embed="rId2"/>
          <a:stretch>
            <a:fillRect/>
          </a:stretch>
        </p:blipFill>
        <p:spPr>
          <a:xfrm>
            <a:off x="5042517" y="1287298"/>
            <a:ext cx="6954670" cy="5339216"/>
          </a:xfrm>
          <a:prstGeom prst="rect">
            <a:avLst/>
          </a:prstGeom>
        </p:spPr>
      </p:pic>
      <p:sp>
        <p:nvSpPr>
          <p:cNvPr id="7" name="Rectangle 6">
            <a:extLst>
              <a:ext uri="{FF2B5EF4-FFF2-40B4-BE49-F238E27FC236}">
                <a16:creationId xmlns:a16="http://schemas.microsoft.com/office/drawing/2014/main" id="{1891D8FF-78E1-87A1-1614-FC834DD13E58}"/>
              </a:ext>
            </a:extLst>
          </p:cNvPr>
          <p:cNvSpPr/>
          <p:nvPr/>
        </p:nvSpPr>
        <p:spPr>
          <a:xfrm>
            <a:off x="5930283" y="5095783"/>
            <a:ext cx="1864312" cy="8006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59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4323424" cy="369332"/>
          </a:xfrm>
          <a:prstGeom prst="rect">
            <a:avLst/>
          </a:prstGeom>
          <a:noFill/>
        </p:spPr>
        <p:txBody>
          <a:bodyPr wrap="square" rtlCol="0">
            <a:spAutoFit/>
          </a:bodyPr>
          <a:lstStyle/>
          <a:p>
            <a:r>
              <a:rPr lang="en-US" dirty="0"/>
              <a:t>LPF to get </a:t>
            </a:r>
            <a:r>
              <a:rPr lang="en-US" dirty="0" err="1"/>
              <a:t>Vc</a:t>
            </a:r>
            <a:r>
              <a:rPr lang="en-US" dirty="0"/>
              <a:t> out of phase error</a:t>
            </a:r>
          </a:p>
        </p:txBody>
      </p:sp>
      <p:pic>
        <p:nvPicPr>
          <p:cNvPr id="5" name="Content Placeholder 4">
            <a:extLst>
              <a:ext uri="{FF2B5EF4-FFF2-40B4-BE49-F238E27FC236}">
                <a16:creationId xmlns:a16="http://schemas.microsoft.com/office/drawing/2014/main" id="{9206DC9B-705B-758E-D5EF-AE32EABD66F9}"/>
              </a:ext>
            </a:extLst>
          </p:cNvPr>
          <p:cNvPicPr>
            <a:picLocks noGrp="1" noChangeAspect="1"/>
          </p:cNvPicPr>
          <p:nvPr>
            <p:ph idx="1"/>
          </p:nvPr>
        </p:nvPicPr>
        <p:blipFill>
          <a:blip r:embed="rId2"/>
          <a:stretch>
            <a:fillRect/>
          </a:stretch>
        </p:blipFill>
        <p:spPr>
          <a:xfrm>
            <a:off x="5042517" y="1287298"/>
            <a:ext cx="6954670" cy="5339216"/>
          </a:xfrm>
          <a:prstGeom prst="rect">
            <a:avLst/>
          </a:prstGeom>
        </p:spPr>
      </p:pic>
      <p:sp>
        <p:nvSpPr>
          <p:cNvPr id="7" name="Rectangle 6">
            <a:extLst>
              <a:ext uri="{FF2B5EF4-FFF2-40B4-BE49-F238E27FC236}">
                <a16:creationId xmlns:a16="http://schemas.microsoft.com/office/drawing/2014/main" id="{1891D8FF-78E1-87A1-1614-FC834DD13E58}"/>
              </a:ext>
            </a:extLst>
          </p:cNvPr>
          <p:cNvSpPr/>
          <p:nvPr/>
        </p:nvSpPr>
        <p:spPr>
          <a:xfrm>
            <a:off x="7759083" y="5468645"/>
            <a:ext cx="1376039" cy="80061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84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4323424" cy="369332"/>
          </a:xfrm>
          <a:prstGeom prst="rect">
            <a:avLst/>
          </a:prstGeom>
          <a:noFill/>
        </p:spPr>
        <p:txBody>
          <a:bodyPr wrap="square" rtlCol="0">
            <a:spAutoFit/>
          </a:bodyPr>
          <a:lstStyle/>
          <a:p>
            <a:r>
              <a:rPr lang="en-US" dirty="0"/>
              <a:t>Voltage Controlled Delay Line (VCDL)</a:t>
            </a:r>
          </a:p>
        </p:txBody>
      </p:sp>
      <p:pic>
        <p:nvPicPr>
          <p:cNvPr id="5" name="Content Placeholder 4">
            <a:extLst>
              <a:ext uri="{FF2B5EF4-FFF2-40B4-BE49-F238E27FC236}">
                <a16:creationId xmlns:a16="http://schemas.microsoft.com/office/drawing/2014/main" id="{9206DC9B-705B-758E-D5EF-AE32EABD66F9}"/>
              </a:ext>
            </a:extLst>
          </p:cNvPr>
          <p:cNvPicPr>
            <a:picLocks noGrp="1" noChangeAspect="1"/>
          </p:cNvPicPr>
          <p:nvPr>
            <p:ph idx="1"/>
          </p:nvPr>
        </p:nvPicPr>
        <p:blipFill>
          <a:blip r:embed="rId2"/>
          <a:stretch>
            <a:fillRect/>
          </a:stretch>
        </p:blipFill>
        <p:spPr>
          <a:xfrm>
            <a:off x="5042517" y="1287298"/>
            <a:ext cx="6954670" cy="5339216"/>
          </a:xfrm>
          <a:prstGeom prst="rect">
            <a:avLst/>
          </a:prstGeom>
        </p:spPr>
      </p:pic>
      <p:sp>
        <p:nvSpPr>
          <p:cNvPr id="7" name="Rectangle 6">
            <a:extLst>
              <a:ext uri="{FF2B5EF4-FFF2-40B4-BE49-F238E27FC236}">
                <a16:creationId xmlns:a16="http://schemas.microsoft.com/office/drawing/2014/main" id="{1891D8FF-78E1-87A1-1614-FC834DD13E58}"/>
              </a:ext>
            </a:extLst>
          </p:cNvPr>
          <p:cNvSpPr/>
          <p:nvPr/>
        </p:nvSpPr>
        <p:spPr>
          <a:xfrm>
            <a:off x="8238477" y="2628390"/>
            <a:ext cx="1890944" cy="22543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75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61F654-648A-7503-7C8D-6060DF657C9D}"/>
              </a:ext>
            </a:extLst>
          </p:cNvPr>
          <p:cNvGraphicFramePr>
            <a:graphicFrameLocks noGrp="1"/>
          </p:cNvGraphicFramePr>
          <p:nvPr/>
        </p:nvGraphicFramePr>
        <p:xfrm>
          <a:off x="3075305" y="3326924"/>
          <a:ext cx="6041390" cy="1348740"/>
        </p:xfrm>
        <a:graphic>
          <a:graphicData uri="http://schemas.openxmlformats.org/drawingml/2006/table">
            <a:tbl>
              <a:tblPr firstRow="1" firstCol="1" bandRow="1">
                <a:tableStyleId>{5C22544A-7EE6-4342-B048-85BDC9FD1C3A}</a:tableStyleId>
              </a:tblPr>
              <a:tblGrid>
                <a:gridCol w="3776980">
                  <a:extLst>
                    <a:ext uri="{9D8B030D-6E8A-4147-A177-3AD203B41FA5}">
                      <a16:colId xmlns:a16="http://schemas.microsoft.com/office/drawing/2014/main" val="1830366198"/>
                    </a:ext>
                  </a:extLst>
                </a:gridCol>
                <a:gridCol w="2264410">
                  <a:extLst>
                    <a:ext uri="{9D8B030D-6E8A-4147-A177-3AD203B41FA5}">
                      <a16:colId xmlns:a16="http://schemas.microsoft.com/office/drawing/2014/main" val="1857283495"/>
                    </a:ext>
                  </a:extLst>
                </a:gridCol>
              </a:tblGrid>
              <a:tr h="337185">
                <a:tc>
                  <a:txBody>
                    <a:bodyPr/>
                    <a:lstStyle/>
                    <a:p>
                      <a:pPr marL="0" marR="0" algn="ctr">
                        <a:lnSpc>
                          <a:spcPct val="107000"/>
                        </a:lnSpc>
                        <a:spcBef>
                          <a:spcPts val="0"/>
                        </a:spcBef>
                        <a:spcAft>
                          <a:spcPts val="0"/>
                        </a:spcAft>
                      </a:pPr>
                      <a:r>
                        <a:rPr lang="en-US" sz="1400" kern="0">
                          <a:effectLst/>
                        </a:rPr>
                        <a:t>Name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kern="0">
                          <a:effectLst/>
                        </a:rPr>
                        <a:t>ID</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8842258"/>
                  </a:ext>
                </a:extLst>
              </a:tr>
              <a:tr h="337185">
                <a:tc>
                  <a:txBody>
                    <a:bodyPr/>
                    <a:lstStyle/>
                    <a:p>
                      <a:pPr marL="0" marR="0" algn="ctr">
                        <a:lnSpc>
                          <a:spcPct val="107000"/>
                        </a:lnSpc>
                        <a:spcBef>
                          <a:spcPts val="0"/>
                        </a:spcBef>
                        <a:spcAft>
                          <a:spcPts val="0"/>
                        </a:spcAft>
                      </a:pPr>
                      <a:r>
                        <a:rPr lang="en-US" sz="1400" kern="0">
                          <a:effectLst/>
                        </a:rPr>
                        <a:t>AbdulRahman Ahmad Hasan AlSindiony</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kern="0">
                          <a:effectLst/>
                        </a:rPr>
                        <a:t>V23010058</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01617294"/>
                  </a:ext>
                </a:extLst>
              </a:tr>
              <a:tr h="337185">
                <a:tc>
                  <a:txBody>
                    <a:bodyPr/>
                    <a:lstStyle/>
                    <a:p>
                      <a:pPr marL="0" marR="0" algn="ctr">
                        <a:lnSpc>
                          <a:spcPct val="107000"/>
                        </a:lnSpc>
                        <a:spcBef>
                          <a:spcPts val="0"/>
                        </a:spcBef>
                        <a:spcAft>
                          <a:spcPts val="0"/>
                        </a:spcAft>
                      </a:pPr>
                      <a:r>
                        <a:rPr lang="en-US" sz="1400" kern="0">
                          <a:effectLst/>
                        </a:rPr>
                        <a:t>Karim Mohamed Aboualenin</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kern="0">
                          <a:effectLst/>
                        </a:rPr>
                        <a:t>V23009983</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1013744"/>
                  </a:ext>
                </a:extLst>
              </a:tr>
              <a:tr h="337185">
                <a:tc>
                  <a:txBody>
                    <a:bodyPr/>
                    <a:lstStyle/>
                    <a:p>
                      <a:pPr marL="0" marR="0" algn="ctr">
                        <a:lnSpc>
                          <a:spcPct val="107000"/>
                        </a:lnSpc>
                        <a:spcBef>
                          <a:spcPts val="0"/>
                        </a:spcBef>
                        <a:spcAft>
                          <a:spcPts val="0"/>
                        </a:spcAft>
                      </a:pPr>
                      <a:r>
                        <a:rPr lang="en-US" sz="1400" kern="0" dirty="0">
                          <a:effectLst/>
                        </a:rPr>
                        <a:t>Mohamed </a:t>
                      </a:r>
                      <a:r>
                        <a:rPr lang="en-US" sz="1400" kern="0" dirty="0" err="1">
                          <a:effectLst/>
                        </a:rPr>
                        <a:t>Mohamed</a:t>
                      </a:r>
                      <a:r>
                        <a:rPr lang="en-US" sz="1400" kern="0" dirty="0">
                          <a:effectLst/>
                        </a:rPr>
                        <a:t> </a:t>
                      </a:r>
                      <a:r>
                        <a:rPr lang="en-US" sz="1400" kern="0" dirty="0" err="1">
                          <a:effectLst/>
                        </a:rPr>
                        <a:t>Mohamed</a:t>
                      </a:r>
                      <a:r>
                        <a:rPr lang="en-US" sz="1400" kern="0" dirty="0">
                          <a:effectLst/>
                        </a:rPr>
                        <a:t> </a:t>
                      </a:r>
                      <a:r>
                        <a:rPr lang="en-US" sz="1400" kern="0" dirty="0" err="1">
                          <a:effectLst/>
                        </a:rPr>
                        <a:t>Hawas</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kern="0" dirty="0">
                          <a:effectLst/>
                        </a:rPr>
                        <a:t>V23010069</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7414388"/>
                  </a:ext>
                </a:extLst>
              </a:tr>
            </a:tbl>
          </a:graphicData>
        </a:graphic>
      </p:graphicFrame>
      <p:sp>
        <p:nvSpPr>
          <p:cNvPr id="4" name="Rectangle 1">
            <a:extLst>
              <a:ext uri="{FF2B5EF4-FFF2-40B4-BE49-F238E27FC236}">
                <a16:creationId xmlns:a16="http://schemas.microsoft.com/office/drawing/2014/main" id="{4E78546D-E2C4-978B-5699-DA21484186AD}"/>
              </a:ext>
            </a:extLst>
          </p:cNvPr>
          <p:cNvSpPr>
            <a:spLocks noChangeArrowheads="1"/>
          </p:cNvSpPr>
          <p:nvPr/>
        </p:nvSpPr>
        <p:spPr bwMode="auto">
          <a:xfrm>
            <a:off x="740350" y="1250955"/>
            <a:ext cx="999898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NewRomanPS-BoldMT"/>
                <a:ea typeface="Times New Roman" panose="02020603050405020304" pitchFamily="18" charset="0"/>
                <a:cs typeface="Times New Roman" panose="02020603050405020304" pitchFamily="18" charset="0"/>
              </a:rPr>
              <a:t>Introduction to Silicon Process and VLSI</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NewRomanPSMT"/>
                <a:ea typeface="Calibri" panose="020F0502020204030204" pitchFamily="34" charset="0"/>
                <a:cs typeface="Arial" panose="020B0604020202020204" pitchFamily="34" charset="0"/>
              </a:rPr>
              <a:t>CND121</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NewRomanPSMT"/>
                <a:ea typeface="Calibri" panose="020F0502020204030204" pitchFamily="34" charset="0"/>
                <a:cs typeface="Arial" panose="020B0604020202020204" pitchFamily="34" charset="0"/>
              </a:rPr>
              <a:t>Project #4</a:t>
            </a:r>
            <a:endParaRPr kumimoji="0" lang="en-US" altLang="en-US"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NewRomanPSMT"/>
                <a:ea typeface="Calibri" panose="020F0502020204030204" pitchFamily="34" charset="0"/>
                <a:cs typeface="Arial" panose="020B0604020202020204" pitchFamily="34" charset="0"/>
              </a:rPr>
              <a:t>Delay Locked Loop (DLL)</a:t>
            </a:r>
            <a:endParaRPr kumimoji="0" lang="en-US" altLang="en-US" sz="105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1395C456-5323-A37D-7FAC-08A71834E8B7}"/>
              </a:ext>
            </a:extLst>
          </p:cNvPr>
          <p:cNvSpPr txBox="1"/>
          <p:nvPr/>
        </p:nvSpPr>
        <p:spPr>
          <a:xfrm>
            <a:off x="2887462" y="5428194"/>
            <a:ext cx="6094520"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NewRomanPSMT"/>
                <a:ea typeface="Calibri" panose="020F0502020204030204" pitchFamily="34" charset="0"/>
                <a:cs typeface="Arial" panose="020B0604020202020204" pitchFamily="34" charset="0"/>
              </a:rPr>
              <a:t>Dr Mourad </a:t>
            </a:r>
            <a:r>
              <a:rPr kumimoji="0" lang="en-US" altLang="en-US" sz="1800" b="1" i="0" u="none" strike="noStrike" cap="none" normalizeH="0" baseline="0" dirty="0" err="1">
                <a:ln>
                  <a:noFill/>
                </a:ln>
                <a:solidFill>
                  <a:srgbClr val="000000"/>
                </a:solidFill>
                <a:effectLst/>
                <a:latin typeface="TimesNewRomanPSMT"/>
                <a:ea typeface="Calibri" panose="020F0502020204030204" pitchFamily="34" charset="0"/>
                <a:cs typeface="Arial" panose="020B0604020202020204" pitchFamily="34" charset="0"/>
              </a:rPr>
              <a:t>Elsobky</a:t>
            </a:r>
            <a:endParaRPr kumimoji="0" lang="en-US" altLang="en-US" sz="10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0000"/>
                </a:solidFill>
                <a:effectLst/>
                <a:latin typeface="TimesNewRomanPSMT"/>
                <a:ea typeface="Calibri" panose="020F0502020204030204" pitchFamily="34" charset="0"/>
                <a:cs typeface="Arial" panose="020B0604020202020204" pitchFamily="34" charset="0"/>
              </a:rPr>
              <a:t>TA / Eng Hossam Moataz</a:t>
            </a:r>
            <a:endParaRPr lang="en-US" dirty="0"/>
          </a:p>
        </p:txBody>
      </p:sp>
    </p:spTree>
    <p:extLst>
      <p:ext uri="{BB962C8B-B14F-4D97-AF65-F5344CB8AC3E}">
        <p14:creationId xmlns:p14="http://schemas.microsoft.com/office/powerpoint/2010/main" val="1298042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10720" y="3567506"/>
            <a:ext cx="4323424" cy="369332"/>
          </a:xfrm>
          <a:prstGeom prst="rect">
            <a:avLst/>
          </a:prstGeom>
          <a:noFill/>
        </p:spPr>
        <p:txBody>
          <a:bodyPr wrap="square" rtlCol="0">
            <a:spAutoFit/>
          </a:bodyPr>
          <a:lstStyle/>
          <a:p>
            <a:r>
              <a:rPr lang="en-US" dirty="0"/>
              <a:t>Current Mirror, To get </a:t>
            </a:r>
            <a:r>
              <a:rPr lang="en-US" dirty="0" err="1"/>
              <a:t>Vcp</a:t>
            </a:r>
            <a:r>
              <a:rPr lang="en-US" dirty="0"/>
              <a:t> out of </a:t>
            </a:r>
            <a:r>
              <a:rPr lang="en-US" dirty="0" err="1"/>
              <a:t>Vc</a:t>
            </a:r>
            <a:endParaRPr lang="en-US" dirty="0"/>
          </a:p>
        </p:txBody>
      </p:sp>
      <p:pic>
        <p:nvPicPr>
          <p:cNvPr id="5" name="Content Placeholder 4">
            <a:extLst>
              <a:ext uri="{FF2B5EF4-FFF2-40B4-BE49-F238E27FC236}">
                <a16:creationId xmlns:a16="http://schemas.microsoft.com/office/drawing/2014/main" id="{9206DC9B-705B-758E-D5EF-AE32EABD66F9}"/>
              </a:ext>
            </a:extLst>
          </p:cNvPr>
          <p:cNvPicPr>
            <a:picLocks noGrp="1" noChangeAspect="1"/>
          </p:cNvPicPr>
          <p:nvPr>
            <p:ph idx="1"/>
          </p:nvPr>
        </p:nvPicPr>
        <p:blipFill>
          <a:blip r:embed="rId2"/>
          <a:stretch>
            <a:fillRect/>
          </a:stretch>
        </p:blipFill>
        <p:spPr>
          <a:xfrm>
            <a:off x="5042517" y="1287298"/>
            <a:ext cx="6954670" cy="5339216"/>
          </a:xfrm>
          <a:prstGeom prst="rect">
            <a:avLst/>
          </a:prstGeom>
        </p:spPr>
      </p:pic>
      <p:sp>
        <p:nvSpPr>
          <p:cNvPr id="7" name="Rectangle 6">
            <a:extLst>
              <a:ext uri="{FF2B5EF4-FFF2-40B4-BE49-F238E27FC236}">
                <a16:creationId xmlns:a16="http://schemas.microsoft.com/office/drawing/2014/main" id="{1891D8FF-78E1-87A1-1614-FC834DD13E58}"/>
              </a:ext>
            </a:extLst>
          </p:cNvPr>
          <p:cNvSpPr/>
          <p:nvPr/>
        </p:nvSpPr>
        <p:spPr>
          <a:xfrm>
            <a:off x="10857389" y="1174672"/>
            <a:ext cx="1242873" cy="19325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22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43774" y="3105834"/>
            <a:ext cx="2530134" cy="646331"/>
          </a:xfrm>
          <a:prstGeom prst="rect">
            <a:avLst/>
          </a:prstGeom>
          <a:noFill/>
        </p:spPr>
        <p:txBody>
          <a:bodyPr wrap="square" rtlCol="0">
            <a:spAutoFit/>
          </a:bodyPr>
          <a:lstStyle/>
          <a:p>
            <a:r>
              <a:rPr lang="en-US" dirty="0"/>
              <a:t>DLL locked state using 75 Delay cells.</a:t>
            </a:r>
          </a:p>
        </p:txBody>
      </p:sp>
      <p:pic>
        <p:nvPicPr>
          <p:cNvPr id="6" name="Content Placeholder 5" descr="A screenshot of a computer screen&#10;&#10;Description automatically generated">
            <a:extLst>
              <a:ext uri="{FF2B5EF4-FFF2-40B4-BE49-F238E27FC236}">
                <a16:creationId xmlns:a16="http://schemas.microsoft.com/office/drawing/2014/main" id="{4F0136DA-55CD-93EB-DB3F-DB1DC9A651D4}"/>
              </a:ext>
            </a:extLst>
          </p:cNvPr>
          <p:cNvPicPr>
            <a:picLocks noGrp="1" noChangeAspect="1"/>
          </p:cNvPicPr>
          <p:nvPr>
            <p:ph idx="1"/>
          </p:nvPr>
        </p:nvPicPr>
        <p:blipFill>
          <a:blip r:embed="rId2"/>
          <a:stretch>
            <a:fillRect/>
          </a:stretch>
        </p:blipFill>
        <p:spPr>
          <a:xfrm>
            <a:off x="3733312" y="2358286"/>
            <a:ext cx="8347464" cy="4351338"/>
          </a:xfrm>
          <a:prstGeom prst="rect">
            <a:avLst/>
          </a:prstGeom>
        </p:spPr>
      </p:pic>
      <p:sp>
        <p:nvSpPr>
          <p:cNvPr id="8" name="Rectangle 7">
            <a:extLst>
              <a:ext uri="{FF2B5EF4-FFF2-40B4-BE49-F238E27FC236}">
                <a16:creationId xmlns:a16="http://schemas.microsoft.com/office/drawing/2014/main" id="{9BE89171-9580-DCCD-DEE3-1CAE6B61ADCA}"/>
              </a:ext>
            </a:extLst>
          </p:cNvPr>
          <p:cNvSpPr/>
          <p:nvPr/>
        </p:nvSpPr>
        <p:spPr>
          <a:xfrm>
            <a:off x="6702639" y="2618913"/>
            <a:ext cx="1988599" cy="192645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7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43774" y="3105834"/>
            <a:ext cx="2530134" cy="923330"/>
          </a:xfrm>
          <a:prstGeom prst="rect">
            <a:avLst/>
          </a:prstGeom>
          <a:noFill/>
        </p:spPr>
        <p:txBody>
          <a:bodyPr wrap="square" rtlCol="0">
            <a:spAutoFit/>
          </a:bodyPr>
          <a:lstStyle/>
          <a:p>
            <a:pPr algn="just"/>
            <a:r>
              <a:rPr lang="en-US" dirty="0"/>
              <a:t>Residual Phase error, resulting from rise and fall times.</a:t>
            </a:r>
          </a:p>
        </p:txBody>
      </p:sp>
      <p:pic>
        <p:nvPicPr>
          <p:cNvPr id="6" name="Content Placeholder 5" descr="A screenshot of a computer screen&#10;&#10;Description automatically generated">
            <a:extLst>
              <a:ext uri="{FF2B5EF4-FFF2-40B4-BE49-F238E27FC236}">
                <a16:creationId xmlns:a16="http://schemas.microsoft.com/office/drawing/2014/main" id="{4F0136DA-55CD-93EB-DB3F-DB1DC9A651D4}"/>
              </a:ext>
            </a:extLst>
          </p:cNvPr>
          <p:cNvPicPr>
            <a:picLocks noGrp="1" noChangeAspect="1"/>
          </p:cNvPicPr>
          <p:nvPr>
            <p:ph idx="1"/>
          </p:nvPr>
        </p:nvPicPr>
        <p:blipFill>
          <a:blip r:embed="rId2"/>
          <a:stretch>
            <a:fillRect/>
          </a:stretch>
        </p:blipFill>
        <p:spPr>
          <a:xfrm>
            <a:off x="3733312" y="2358286"/>
            <a:ext cx="8347464" cy="4351338"/>
          </a:xfrm>
          <a:prstGeom prst="rect">
            <a:avLst/>
          </a:prstGeom>
        </p:spPr>
      </p:pic>
      <p:sp>
        <p:nvSpPr>
          <p:cNvPr id="8" name="Rectangle 7">
            <a:extLst>
              <a:ext uri="{FF2B5EF4-FFF2-40B4-BE49-F238E27FC236}">
                <a16:creationId xmlns:a16="http://schemas.microsoft.com/office/drawing/2014/main" id="{9BE89171-9580-DCCD-DEE3-1CAE6B61ADCA}"/>
              </a:ext>
            </a:extLst>
          </p:cNvPr>
          <p:cNvSpPr/>
          <p:nvPr/>
        </p:nvSpPr>
        <p:spPr>
          <a:xfrm>
            <a:off x="3733312" y="4509855"/>
            <a:ext cx="8347464" cy="10653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034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43774" y="3105834"/>
            <a:ext cx="2530134" cy="646331"/>
          </a:xfrm>
          <a:prstGeom prst="rect">
            <a:avLst/>
          </a:prstGeom>
          <a:noFill/>
        </p:spPr>
        <p:txBody>
          <a:bodyPr wrap="square" rtlCol="0">
            <a:spAutoFit/>
          </a:bodyPr>
          <a:lstStyle/>
          <a:p>
            <a:pPr algn="just"/>
            <a:r>
              <a:rPr lang="en-US" dirty="0"/>
              <a:t>Lock state with control voltage 0.5 Volts</a:t>
            </a:r>
          </a:p>
        </p:txBody>
      </p:sp>
      <p:pic>
        <p:nvPicPr>
          <p:cNvPr id="6" name="Content Placeholder 5" descr="A screenshot of a computer screen&#10;&#10;Description automatically generated">
            <a:extLst>
              <a:ext uri="{FF2B5EF4-FFF2-40B4-BE49-F238E27FC236}">
                <a16:creationId xmlns:a16="http://schemas.microsoft.com/office/drawing/2014/main" id="{4F0136DA-55CD-93EB-DB3F-DB1DC9A651D4}"/>
              </a:ext>
            </a:extLst>
          </p:cNvPr>
          <p:cNvPicPr>
            <a:picLocks noGrp="1" noChangeAspect="1"/>
          </p:cNvPicPr>
          <p:nvPr>
            <p:ph idx="1"/>
          </p:nvPr>
        </p:nvPicPr>
        <p:blipFill>
          <a:blip r:embed="rId2"/>
          <a:stretch>
            <a:fillRect/>
          </a:stretch>
        </p:blipFill>
        <p:spPr>
          <a:xfrm>
            <a:off x="3733312" y="2358286"/>
            <a:ext cx="8347464" cy="4351338"/>
          </a:xfrm>
          <a:prstGeom prst="rect">
            <a:avLst/>
          </a:prstGeom>
        </p:spPr>
      </p:pic>
      <p:sp>
        <p:nvSpPr>
          <p:cNvPr id="8" name="Rectangle 7">
            <a:extLst>
              <a:ext uri="{FF2B5EF4-FFF2-40B4-BE49-F238E27FC236}">
                <a16:creationId xmlns:a16="http://schemas.microsoft.com/office/drawing/2014/main" id="{9BE89171-9580-DCCD-DEE3-1CAE6B61ADCA}"/>
              </a:ext>
            </a:extLst>
          </p:cNvPr>
          <p:cNvSpPr/>
          <p:nvPr/>
        </p:nvSpPr>
        <p:spPr>
          <a:xfrm>
            <a:off x="3733312" y="5516331"/>
            <a:ext cx="8347464" cy="11932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28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43774" y="3105834"/>
            <a:ext cx="2530134" cy="646331"/>
          </a:xfrm>
          <a:prstGeom prst="rect">
            <a:avLst/>
          </a:prstGeom>
          <a:noFill/>
        </p:spPr>
        <p:txBody>
          <a:bodyPr wrap="square" rtlCol="0">
            <a:spAutoFit/>
          </a:bodyPr>
          <a:lstStyle/>
          <a:p>
            <a:pPr algn="just"/>
            <a:r>
              <a:rPr lang="en-US" dirty="0"/>
              <a:t>The adaptive change of control Voltage </a:t>
            </a:r>
            <a:r>
              <a:rPr lang="en-US" dirty="0" err="1"/>
              <a:t>Vc</a:t>
            </a:r>
            <a:r>
              <a:rPr lang="en-US" dirty="0"/>
              <a:t>.</a:t>
            </a:r>
          </a:p>
        </p:txBody>
      </p:sp>
      <p:pic>
        <p:nvPicPr>
          <p:cNvPr id="5" name="Content Placeholder 4">
            <a:extLst>
              <a:ext uri="{FF2B5EF4-FFF2-40B4-BE49-F238E27FC236}">
                <a16:creationId xmlns:a16="http://schemas.microsoft.com/office/drawing/2014/main" id="{2AFE03D8-4F71-1F9A-98BE-BA178AB09E49}"/>
              </a:ext>
            </a:extLst>
          </p:cNvPr>
          <p:cNvPicPr>
            <a:picLocks noGrp="1" noChangeAspect="1"/>
          </p:cNvPicPr>
          <p:nvPr>
            <p:ph idx="1"/>
          </p:nvPr>
        </p:nvPicPr>
        <p:blipFill>
          <a:blip r:embed="rId2"/>
          <a:stretch>
            <a:fillRect/>
          </a:stretch>
        </p:blipFill>
        <p:spPr>
          <a:xfrm>
            <a:off x="3581839" y="2225121"/>
            <a:ext cx="8330814" cy="4351338"/>
          </a:xfrm>
          <a:prstGeom prst="rect">
            <a:avLst/>
          </a:prstGeom>
        </p:spPr>
      </p:pic>
      <p:sp>
        <p:nvSpPr>
          <p:cNvPr id="7" name="Rectangle 6">
            <a:extLst>
              <a:ext uri="{FF2B5EF4-FFF2-40B4-BE49-F238E27FC236}">
                <a16:creationId xmlns:a16="http://schemas.microsoft.com/office/drawing/2014/main" id="{417FE1CB-ABA5-E744-6395-B2266E840634}"/>
              </a:ext>
            </a:extLst>
          </p:cNvPr>
          <p:cNvSpPr/>
          <p:nvPr/>
        </p:nvSpPr>
        <p:spPr>
          <a:xfrm>
            <a:off x="3581839" y="5383166"/>
            <a:ext cx="8347464" cy="11932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80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DLL Schematic</a:t>
            </a:r>
          </a:p>
        </p:txBody>
      </p:sp>
      <p:sp>
        <p:nvSpPr>
          <p:cNvPr id="20" name="TextBox 19">
            <a:extLst>
              <a:ext uri="{FF2B5EF4-FFF2-40B4-BE49-F238E27FC236}">
                <a16:creationId xmlns:a16="http://schemas.microsoft.com/office/drawing/2014/main" id="{3610471D-F15F-D7C7-E768-EED3182BA3AF}"/>
              </a:ext>
            </a:extLst>
          </p:cNvPr>
          <p:cNvSpPr txBox="1"/>
          <p:nvPr/>
        </p:nvSpPr>
        <p:spPr>
          <a:xfrm>
            <a:off x="343774" y="3105834"/>
            <a:ext cx="2530134" cy="646331"/>
          </a:xfrm>
          <a:prstGeom prst="rect">
            <a:avLst/>
          </a:prstGeom>
          <a:noFill/>
        </p:spPr>
        <p:txBody>
          <a:bodyPr wrap="square" rtlCol="0">
            <a:spAutoFit/>
          </a:bodyPr>
          <a:lstStyle/>
          <a:p>
            <a:pPr algn="just"/>
            <a:r>
              <a:rPr lang="en-US" dirty="0"/>
              <a:t>Lock State for 100 Delay Cells Used.</a:t>
            </a:r>
          </a:p>
        </p:txBody>
      </p:sp>
      <p:pic>
        <p:nvPicPr>
          <p:cNvPr id="8" name="Content Placeholder 7">
            <a:extLst>
              <a:ext uri="{FF2B5EF4-FFF2-40B4-BE49-F238E27FC236}">
                <a16:creationId xmlns:a16="http://schemas.microsoft.com/office/drawing/2014/main" id="{C7E2B3B5-F62F-D3C0-5BB0-36A07D350E37}"/>
              </a:ext>
            </a:extLst>
          </p:cNvPr>
          <p:cNvPicPr>
            <a:picLocks noGrp="1" noChangeAspect="1"/>
          </p:cNvPicPr>
          <p:nvPr>
            <p:ph idx="1"/>
          </p:nvPr>
        </p:nvPicPr>
        <p:blipFill>
          <a:blip r:embed="rId2"/>
          <a:stretch>
            <a:fillRect/>
          </a:stretch>
        </p:blipFill>
        <p:spPr>
          <a:xfrm>
            <a:off x="4374622" y="2242876"/>
            <a:ext cx="7579750" cy="4351338"/>
          </a:xfrm>
        </p:spPr>
      </p:pic>
    </p:spTree>
    <p:extLst>
      <p:ext uri="{BB962C8B-B14F-4D97-AF65-F5344CB8AC3E}">
        <p14:creationId xmlns:p14="http://schemas.microsoft.com/office/powerpoint/2010/main" val="3926578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865B-4655-4728-F377-3A6A74CF255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The End</a:t>
            </a:r>
          </a:p>
        </p:txBody>
      </p:sp>
      <p:sp>
        <p:nvSpPr>
          <p:cNvPr id="3" name="Subtitle 2">
            <a:extLst>
              <a:ext uri="{FF2B5EF4-FFF2-40B4-BE49-F238E27FC236}">
                <a16:creationId xmlns:a16="http://schemas.microsoft.com/office/drawing/2014/main" id="{4423124B-EA47-61CF-0729-68F50BAF4174}"/>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18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3994-A94A-537E-CAD0-7662163104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366D296D-1CC0-83FA-0F0C-C61FE87931C1}"/>
              </a:ext>
            </a:extLst>
          </p:cNvPr>
          <p:cNvSpPr>
            <a:spLocks noGrp="1"/>
          </p:cNvSpPr>
          <p:nvPr>
            <p:ph sz="half" idx="1"/>
          </p:nvPr>
        </p:nvSpPr>
        <p:spPr/>
        <p:txBody>
          <a:bodyPr>
            <a:normAutofit fontScale="92500"/>
          </a:bodyPr>
          <a:lstStyle/>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Delay-locked loops (DLLs) can be considered as feedback circuits that phase lock an output to an input without the use of an oscillator. In some applications, DLLs are necessary or preferable over phase-locked loops (PLLs), with their advantages including lower sensitivity to supply noise and lower phase noise. This article deals with fundamental DLL design concepts.</a:t>
            </a:r>
          </a:p>
          <a:p>
            <a:pPr marL="0" marR="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origins of DLLs can be traced to a paper published in 1961. The authors present the topology shown in Figure 1 as a “delay-lock discriminator” operating on random signals. The feedback loop consists of a controlled delay line, a multiplier acting as a phase detector (PD), and a lowpass filter. The use of DLLs in modern CMOS design evidently began with the work by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Bazes</a:t>
            </a:r>
            <a:r>
              <a:rPr lang="en-US" sz="1800" kern="100" dirty="0">
                <a:effectLst/>
                <a:latin typeface="Calibri" panose="020F0502020204030204" pitchFamily="34" charset="0"/>
                <a:ea typeface="Calibri" panose="020F0502020204030204" pitchFamily="34" charset="0"/>
                <a:cs typeface="Arial" panose="020B0604020202020204" pitchFamily="34" charset="0"/>
              </a:rPr>
              <a:t> in 1985 and Johnson and Hudson in 1988.</a:t>
            </a:r>
          </a:p>
        </p:txBody>
      </p:sp>
      <p:pic>
        <p:nvPicPr>
          <p:cNvPr id="6" name="Content Placeholder 5" descr="A diagram of a circuit&#10;&#10;Description automatically generated">
            <a:extLst>
              <a:ext uri="{FF2B5EF4-FFF2-40B4-BE49-F238E27FC236}">
                <a16:creationId xmlns:a16="http://schemas.microsoft.com/office/drawing/2014/main" id="{F742FCA9-B779-F5E2-B795-55AE102E072F}"/>
              </a:ext>
            </a:extLst>
          </p:cNvPr>
          <p:cNvPicPr>
            <a:picLocks noGrp="1" noChangeAspect="1"/>
          </p:cNvPicPr>
          <p:nvPr>
            <p:ph sz="half" idx="2"/>
          </p:nvPr>
        </p:nvPicPr>
        <p:blipFill>
          <a:blip r:embed="rId2"/>
          <a:stretch>
            <a:fillRect/>
          </a:stretch>
        </p:blipFill>
        <p:spPr>
          <a:xfrm>
            <a:off x="6172200" y="2928928"/>
            <a:ext cx="5181600" cy="2144731"/>
          </a:xfrm>
          <a:prstGeom prst="rect">
            <a:avLst/>
          </a:prstGeom>
        </p:spPr>
      </p:pic>
    </p:spTree>
    <p:extLst>
      <p:ext uri="{BB962C8B-B14F-4D97-AF65-F5344CB8AC3E}">
        <p14:creationId xmlns:p14="http://schemas.microsoft.com/office/powerpoint/2010/main" val="201748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VCDL Cell Schematic</a:t>
            </a:r>
          </a:p>
        </p:txBody>
      </p:sp>
      <p:pic>
        <p:nvPicPr>
          <p:cNvPr id="4" name="Content Placeholder 3" descr="A computer screen shot of a computer&#10;&#10;Description automatically generated">
            <a:extLst>
              <a:ext uri="{FF2B5EF4-FFF2-40B4-BE49-F238E27FC236}">
                <a16:creationId xmlns:a16="http://schemas.microsoft.com/office/drawing/2014/main" id="{DC231FD0-7871-B509-B336-9B71476B83D9}"/>
              </a:ext>
            </a:extLst>
          </p:cNvPr>
          <p:cNvPicPr>
            <a:picLocks noGrp="1" noChangeAspect="1"/>
          </p:cNvPicPr>
          <p:nvPr>
            <p:ph idx="1"/>
          </p:nvPr>
        </p:nvPicPr>
        <p:blipFill>
          <a:blip r:embed="rId2"/>
          <a:stretch>
            <a:fillRect/>
          </a:stretch>
        </p:blipFill>
        <p:spPr>
          <a:xfrm>
            <a:off x="1782287" y="1284051"/>
            <a:ext cx="8627426" cy="5434486"/>
          </a:xfrm>
          <a:prstGeom prst="rect">
            <a:avLst/>
          </a:prstGeom>
        </p:spPr>
      </p:pic>
    </p:spTree>
    <p:extLst>
      <p:ext uri="{BB962C8B-B14F-4D97-AF65-F5344CB8AC3E}">
        <p14:creationId xmlns:p14="http://schemas.microsoft.com/office/powerpoint/2010/main" val="332177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Cell Schematic : Inverters</a:t>
            </a:r>
          </a:p>
        </p:txBody>
      </p:sp>
      <p:pic>
        <p:nvPicPr>
          <p:cNvPr id="4" name="Content Placeholder 3" descr="A computer screen shot of a computer&#10;&#10;Description automatically generated">
            <a:extLst>
              <a:ext uri="{FF2B5EF4-FFF2-40B4-BE49-F238E27FC236}">
                <a16:creationId xmlns:a16="http://schemas.microsoft.com/office/drawing/2014/main" id="{DC231FD0-7871-B509-B336-9B71476B83D9}"/>
              </a:ext>
            </a:extLst>
          </p:cNvPr>
          <p:cNvPicPr>
            <a:picLocks noGrp="1" noChangeAspect="1"/>
          </p:cNvPicPr>
          <p:nvPr>
            <p:ph idx="1"/>
          </p:nvPr>
        </p:nvPicPr>
        <p:blipFill>
          <a:blip r:embed="rId2"/>
          <a:stretch>
            <a:fillRect/>
          </a:stretch>
        </p:blipFill>
        <p:spPr>
          <a:xfrm>
            <a:off x="1782287" y="1255514"/>
            <a:ext cx="8627426" cy="5434486"/>
          </a:xfrm>
          <a:prstGeom prst="rect">
            <a:avLst/>
          </a:prstGeom>
        </p:spPr>
      </p:pic>
      <p:sp>
        <p:nvSpPr>
          <p:cNvPr id="3" name="Rectangle 2">
            <a:extLst>
              <a:ext uri="{FF2B5EF4-FFF2-40B4-BE49-F238E27FC236}">
                <a16:creationId xmlns:a16="http://schemas.microsoft.com/office/drawing/2014/main" id="{5D886672-9218-3D93-BB8A-8A4D14690185}"/>
              </a:ext>
            </a:extLst>
          </p:cNvPr>
          <p:cNvSpPr/>
          <p:nvPr/>
        </p:nvSpPr>
        <p:spPr>
          <a:xfrm>
            <a:off x="3284736" y="2876363"/>
            <a:ext cx="2811263" cy="19797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5203D7-D885-5B65-7BFF-86313114876F}"/>
              </a:ext>
            </a:extLst>
          </p:cNvPr>
          <p:cNvSpPr/>
          <p:nvPr/>
        </p:nvSpPr>
        <p:spPr>
          <a:xfrm>
            <a:off x="7112491" y="2876362"/>
            <a:ext cx="2811263" cy="19797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63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Cell Schematic : Control CSs</a:t>
            </a:r>
          </a:p>
        </p:txBody>
      </p:sp>
      <p:pic>
        <p:nvPicPr>
          <p:cNvPr id="4" name="Content Placeholder 3" descr="A computer screen shot of a computer&#10;&#10;Description automatically generated">
            <a:extLst>
              <a:ext uri="{FF2B5EF4-FFF2-40B4-BE49-F238E27FC236}">
                <a16:creationId xmlns:a16="http://schemas.microsoft.com/office/drawing/2014/main" id="{DC231FD0-7871-B509-B336-9B71476B83D9}"/>
              </a:ext>
            </a:extLst>
          </p:cNvPr>
          <p:cNvPicPr>
            <a:picLocks noGrp="1" noChangeAspect="1"/>
          </p:cNvPicPr>
          <p:nvPr>
            <p:ph idx="1"/>
          </p:nvPr>
        </p:nvPicPr>
        <p:blipFill>
          <a:blip r:embed="rId2"/>
          <a:stretch>
            <a:fillRect/>
          </a:stretch>
        </p:blipFill>
        <p:spPr>
          <a:xfrm>
            <a:off x="3406900" y="1291025"/>
            <a:ext cx="8627426" cy="5434486"/>
          </a:xfrm>
          <a:prstGeom prst="rect">
            <a:avLst/>
          </a:prstGeom>
        </p:spPr>
      </p:pic>
      <p:sp>
        <p:nvSpPr>
          <p:cNvPr id="3" name="Rectangle 2">
            <a:extLst>
              <a:ext uri="{FF2B5EF4-FFF2-40B4-BE49-F238E27FC236}">
                <a16:creationId xmlns:a16="http://schemas.microsoft.com/office/drawing/2014/main" id="{5D886672-9218-3D93-BB8A-8A4D14690185}"/>
              </a:ext>
            </a:extLst>
          </p:cNvPr>
          <p:cNvSpPr/>
          <p:nvPr/>
        </p:nvSpPr>
        <p:spPr>
          <a:xfrm>
            <a:off x="4909350" y="1837676"/>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F4768D0-01BC-555E-C005-688AD6E924AD}"/>
              </a:ext>
            </a:extLst>
          </p:cNvPr>
          <p:cNvSpPr/>
          <p:nvPr/>
        </p:nvSpPr>
        <p:spPr>
          <a:xfrm>
            <a:off x="5008484" y="5026240"/>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350E3E-7F01-52A3-4A8E-5AB1DA4D2653}"/>
              </a:ext>
            </a:extLst>
          </p:cNvPr>
          <p:cNvSpPr/>
          <p:nvPr/>
        </p:nvSpPr>
        <p:spPr>
          <a:xfrm>
            <a:off x="8763739" y="5026239"/>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70AB00-41DC-A22E-3766-92629840F0D3}"/>
              </a:ext>
            </a:extLst>
          </p:cNvPr>
          <p:cNvSpPr/>
          <p:nvPr/>
        </p:nvSpPr>
        <p:spPr>
          <a:xfrm>
            <a:off x="8471838" y="1759256"/>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9C77B89-EBFE-06C7-D51B-5B40F2C09F65}"/>
              </a:ext>
            </a:extLst>
          </p:cNvPr>
          <p:cNvSpPr txBox="1"/>
          <p:nvPr/>
        </p:nvSpPr>
        <p:spPr>
          <a:xfrm>
            <a:off x="157674" y="2551837"/>
            <a:ext cx="3153697" cy="1754326"/>
          </a:xfrm>
          <a:prstGeom prst="rect">
            <a:avLst/>
          </a:prstGeom>
          <a:noFill/>
        </p:spPr>
        <p:txBody>
          <a:bodyPr wrap="square" rtlCol="0">
            <a:spAutoFit/>
          </a:bodyPr>
          <a:lstStyle/>
          <a:p>
            <a:pPr algn="just"/>
            <a:r>
              <a:rPr lang="en-US" dirty="0"/>
              <a:t>Main Control Current Sources, reflect the effect of the control voltage on the inverter current.</a:t>
            </a:r>
          </a:p>
          <a:p>
            <a:pPr algn="just"/>
            <a:r>
              <a:rPr lang="en-US" dirty="0"/>
              <a:t>Increasing </a:t>
            </a:r>
            <a:r>
              <a:rPr lang="en-US" dirty="0" err="1"/>
              <a:t>Vc</a:t>
            </a:r>
            <a:r>
              <a:rPr lang="en-US" dirty="0"/>
              <a:t> decreases </a:t>
            </a:r>
            <a:r>
              <a:rPr lang="en-US" dirty="0" err="1"/>
              <a:t>Vcp</a:t>
            </a:r>
            <a:r>
              <a:rPr lang="en-US" dirty="0"/>
              <a:t>, the inverter current increases, which decrease the delay.</a:t>
            </a:r>
          </a:p>
        </p:txBody>
      </p:sp>
    </p:spTree>
    <p:extLst>
      <p:ext uri="{BB962C8B-B14F-4D97-AF65-F5344CB8AC3E}">
        <p14:creationId xmlns:p14="http://schemas.microsoft.com/office/powerpoint/2010/main" val="214749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Cell Schematic :Back-up CSs</a:t>
            </a:r>
          </a:p>
        </p:txBody>
      </p:sp>
      <p:pic>
        <p:nvPicPr>
          <p:cNvPr id="4" name="Content Placeholder 3" descr="A computer screen shot of a computer&#10;&#10;Description automatically generated">
            <a:extLst>
              <a:ext uri="{FF2B5EF4-FFF2-40B4-BE49-F238E27FC236}">
                <a16:creationId xmlns:a16="http://schemas.microsoft.com/office/drawing/2014/main" id="{DC231FD0-7871-B509-B336-9B71476B83D9}"/>
              </a:ext>
            </a:extLst>
          </p:cNvPr>
          <p:cNvPicPr>
            <a:picLocks noGrp="1" noChangeAspect="1"/>
          </p:cNvPicPr>
          <p:nvPr>
            <p:ph idx="1"/>
          </p:nvPr>
        </p:nvPicPr>
        <p:blipFill>
          <a:blip r:embed="rId2"/>
          <a:stretch>
            <a:fillRect/>
          </a:stretch>
        </p:blipFill>
        <p:spPr>
          <a:xfrm>
            <a:off x="3406900" y="1291025"/>
            <a:ext cx="8627426" cy="5434486"/>
          </a:xfrm>
          <a:prstGeom prst="rect">
            <a:avLst/>
          </a:prstGeom>
        </p:spPr>
      </p:pic>
      <p:sp>
        <p:nvSpPr>
          <p:cNvPr id="3" name="Rectangle 2">
            <a:extLst>
              <a:ext uri="{FF2B5EF4-FFF2-40B4-BE49-F238E27FC236}">
                <a16:creationId xmlns:a16="http://schemas.microsoft.com/office/drawing/2014/main" id="{5D886672-9218-3D93-BB8A-8A4D14690185}"/>
              </a:ext>
            </a:extLst>
          </p:cNvPr>
          <p:cNvSpPr/>
          <p:nvPr/>
        </p:nvSpPr>
        <p:spPr>
          <a:xfrm>
            <a:off x="6951214" y="1899820"/>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F4768D0-01BC-555E-C005-688AD6E924AD}"/>
              </a:ext>
            </a:extLst>
          </p:cNvPr>
          <p:cNvSpPr/>
          <p:nvPr/>
        </p:nvSpPr>
        <p:spPr>
          <a:xfrm>
            <a:off x="6408196" y="4928586"/>
            <a:ext cx="1312417" cy="994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350E3E-7F01-52A3-4A8E-5AB1DA4D2653}"/>
              </a:ext>
            </a:extLst>
          </p:cNvPr>
          <p:cNvSpPr/>
          <p:nvPr/>
        </p:nvSpPr>
        <p:spPr>
          <a:xfrm>
            <a:off x="10076893" y="5026239"/>
            <a:ext cx="1375301"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70AB00-41DC-A22E-3766-92629840F0D3}"/>
              </a:ext>
            </a:extLst>
          </p:cNvPr>
          <p:cNvSpPr/>
          <p:nvPr/>
        </p:nvSpPr>
        <p:spPr>
          <a:xfrm>
            <a:off x="10714607" y="1899819"/>
            <a:ext cx="1278385" cy="9943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9C77B89-EBFE-06C7-D51B-5B40F2C09F65}"/>
              </a:ext>
            </a:extLst>
          </p:cNvPr>
          <p:cNvSpPr txBox="1"/>
          <p:nvPr/>
        </p:nvSpPr>
        <p:spPr>
          <a:xfrm>
            <a:off x="157674" y="2551837"/>
            <a:ext cx="3153697" cy="2862322"/>
          </a:xfrm>
          <a:prstGeom prst="rect">
            <a:avLst/>
          </a:prstGeom>
          <a:noFill/>
        </p:spPr>
        <p:txBody>
          <a:bodyPr wrap="square" rtlCol="0">
            <a:spAutoFit/>
          </a:bodyPr>
          <a:lstStyle/>
          <a:p>
            <a:pPr algn="just"/>
            <a:r>
              <a:rPr lang="en-US" dirty="0"/>
              <a:t>Back-up current sources.</a:t>
            </a:r>
          </a:p>
          <a:p>
            <a:pPr algn="just"/>
            <a:r>
              <a:rPr lang="en-US" dirty="0"/>
              <a:t>Small current sources, to make sure that the inverters always have currents even if </a:t>
            </a:r>
            <a:r>
              <a:rPr lang="en-US" dirty="0" err="1"/>
              <a:t>Vc</a:t>
            </a:r>
            <a:r>
              <a:rPr lang="en-US" dirty="0"/>
              <a:t> = 0, i.e. the main current sources are off.</a:t>
            </a:r>
          </a:p>
          <a:p>
            <a:pPr algn="just"/>
            <a:endParaRPr lang="en-US" dirty="0"/>
          </a:p>
          <a:p>
            <a:pPr algn="just"/>
            <a:endParaRPr lang="en-US" dirty="0"/>
          </a:p>
          <a:p>
            <a:pPr algn="just"/>
            <a:r>
              <a:rPr lang="en-US" dirty="0"/>
              <a:t>The sizes are intentionally small.</a:t>
            </a:r>
          </a:p>
        </p:txBody>
      </p:sp>
    </p:spTree>
    <p:extLst>
      <p:ext uri="{BB962C8B-B14F-4D97-AF65-F5344CB8AC3E}">
        <p14:creationId xmlns:p14="http://schemas.microsoft.com/office/powerpoint/2010/main" val="315907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Cell Schematic : 1 Cell Symbol</a:t>
            </a:r>
          </a:p>
        </p:txBody>
      </p:sp>
      <p:pic>
        <p:nvPicPr>
          <p:cNvPr id="14" name="Content Placeholder 13" descr="A screen shot of a computer screen&#10;&#10;Description automatically generated">
            <a:extLst>
              <a:ext uri="{FF2B5EF4-FFF2-40B4-BE49-F238E27FC236}">
                <a16:creationId xmlns:a16="http://schemas.microsoft.com/office/drawing/2014/main" id="{059196C4-9862-ECC7-7A5D-809883A15A51}"/>
              </a:ext>
            </a:extLst>
          </p:cNvPr>
          <p:cNvPicPr>
            <a:picLocks noGrp="1" noChangeAspect="1"/>
          </p:cNvPicPr>
          <p:nvPr>
            <p:ph idx="1"/>
          </p:nvPr>
        </p:nvPicPr>
        <p:blipFill>
          <a:blip r:embed="rId2"/>
          <a:stretch>
            <a:fillRect/>
          </a:stretch>
        </p:blipFill>
        <p:spPr>
          <a:xfrm>
            <a:off x="6751424" y="1807329"/>
            <a:ext cx="4602376" cy="4351338"/>
          </a:xfrm>
          <a:prstGeom prst="rect">
            <a:avLst/>
          </a:prstGeom>
        </p:spPr>
      </p:pic>
      <p:pic>
        <p:nvPicPr>
          <p:cNvPr id="15" name="Content Placeholder 3" descr="A computer screen shot of a computer&#10;&#10;Description automatically generated">
            <a:extLst>
              <a:ext uri="{FF2B5EF4-FFF2-40B4-BE49-F238E27FC236}">
                <a16:creationId xmlns:a16="http://schemas.microsoft.com/office/drawing/2014/main" id="{8796A30D-6A59-3A69-0A41-F2342A3523D2}"/>
              </a:ext>
            </a:extLst>
          </p:cNvPr>
          <p:cNvPicPr>
            <a:picLocks noChangeAspect="1"/>
          </p:cNvPicPr>
          <p:nvPr/>
        </p:nvPicPr>
        <p:blipFill>
          <a:blip r:embed="rId3"/>
          <a:stretch>
            <a:fillRect/>
          </a:stretch>
        </p:blipFill>
        <p:spPr>
          <a:xfrm>
            <a:off x="454352" y="2336190"/>
            <a:ext cx="5228724" cy="3293616"/>
          </a:xfrm>
          <a:prstGeom prst="rect">
            <a:avLst/>
          </a:prstGeom>
        </p:spPr>
      </p:pic>
      <p:sp>
        <p:nvSpPr>
          <p:cNvPr id="16" name="Arrow: Right 15">
            <a:extLst>
              <a:ext uri="{FF2B5EF4-FFF2-40B4-BE49-F238E27FC236}">
                <a16:creationId xmlns:a16="http://schemas.microsoft.com/office/drawing/2014/main" id="{0894AC75-67FB-C3AA-EB91-57308F90FD94}"/>
              </a:ext>
            </a:extLst>
          </p:cNvPr>
          <p:cNvSpPr/>
          <p:nvPr/>
        </p:nvSpPr>
        <p:spPr>
          <a:xfrm>
            <a:off x="5785125" y="3784360"/>
            <a:ext cx="905523" cy="3972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043-CB20-D4E0-ABD1-C77AD8CDCE3D}"/>
              </a:ext>
            </a:extLst>
          </p:cNvPr>
          <p:cNvSpPr>
            <a:spLocks noGrp="1"/>
          </p:cNvSpPr>
          <p:nvPr>
            <p:ph type="title"/>
          </p:nvPr>
        </p:nvSpPr>
        <p:spPr>
          <a:xfrm>
            <a:off x="838200" y="365125"/>
            <a:ext cx="10515600" cy="559003"/>
          </a:xfrm>
        </p:spPr>
        <p:txBody>
          <a:bodyPr>
            <a:normAutofit/>
          </a:bodyPr>
          <a:lstStyle/>
          <a:p>
            <a:r>
              <a:rPr lang="en-US" sz="3200" dirty="0">
                <a:latin typeface="Times New Roman" panose="02020603050405020304" pitchFamily="18" charset="0"/>
                <a:cs typeface="Times New Roman" panose="02020603050405020304" pitchFamily="18" charset="0"/>
              </a:rPr>
              <a:t>Main Cell Schematic : 1 Cell Symbol</a:t>
            </a:r>
          </a:p>
        </p:txBody>
      </p:sp>
      <p:pic>
        <p:nvPicPr>
          <p:cNvPr id="14" name="Content Placeholder 13" descr="A screen shot of a computer screen&#10;&#10;Description automatically generated">
            <a:extLst>
              <a:ext uri="{FF2B5EF4-FFF2-40B4-BE49-F238E27FC236}">
                <a16:creationId xmlns:a16="http://schemas.microsoft.com/office/drawing/2014/main" id="{059196C4-9862-ECC7-7A5D-809883A15A51}"/>
              </a:ext>
            </a:extLst>
          </p:cNvPr>
          <p:cNvPicPr>
            <a:picLocks noGrp="1" noChangeAspect="1"/>
          </p:cNvPicPr>
          <p:nvPr>
            <p:ph idx="1"/>
          </p:nvPr>
        </p:nvPicPr>
        <p:blipFill>
          <a:blip r:embed="rId2"/>
          <a:stretch>
            <a:fillRect/>
          </a:stretch>
        </p:blipFill>
        <p:spPr>
          <a:xfrm>
            <a:off x="6751424" y="1807329"/>
            <a:ext cx="4602376" cy="4351338"/>
          </a:xfrm>
          <a:prstGeom prst="rect">
            <a:avLst/>
          </a:prstGeom>
        </p:spPr>
      </p:pic>
      <p:sp>
        <p:nvSpPr>
          <p:cNvPr id="3" name="TextBox 2">
            <a:extLst>
              <a:ext uri="{FF2B5EF4-FFF2-40B4-BE49-F238E27FC236}">
                <a16:creationId xmlns:a16="http://schemas.microsoft.com/office/drawing/2014/main" id="{F185B6A2-5116-FE19-9D06-BA76D187FE18}"/>
              </a:ext>
            </a:extLst>
          </p:cNvPr>
          <p:cNvSpPr txBox="1"/>
          <p:nvPr/>
        </p:nvSpPr>
        <p:spPr>
          <a:xfrm>
            <a:off x="1766657" y="2828835"/>
            <a:ext cx="3293616" cy="1200329"/>
          </a:xfrm>
          <a:prstGeom prst="rect">
            <a:avLst/>
          </a:prstGeom>
          <a:noFill/>
        </p:spPr>
        <p:txBody>
          <a:bodyPr wrap="square" rtlCol="0">
            <a:spAutoFit/>
          </a:bodyPr>
          <a:lstStyle/>
          <a:p>
            <a:pPr algn="just"/>
            <a:r>
              <a:rPr lang="en-US" dirty="0"/>
              <a:t>Each Cell has 12 Transistors. </a:t>
            </a:r>
            <a:r>
              <a:rPr lang="en-US" dirty="0" err="1"/>
              <a:t>Vdd</a:t>
            </a:r>
            <a:r>
              <a:rPr lang="en-US" dirty="0"/>
              <a:t>, </a:t>
            </a:r>
            <a:r>
              <a:rPr lang="en-US" dirty="0" err="1"/>
              <a:t>Gnd</a:t>
            </a:r>
            <a:r>
              <a:rPr lang="en-US" dirty="0"/>
              <a:t>, </a:t>
            </a:r>
            <a:r>
              <a:rPr lang="en-US" dirty="0" err="1"/>
              <a:t>Vc</a:t>
            </a:r>
            <a:r>
              <a:rPr lang="en-US" dirty="0"/>
              <a:t> for NMOS CS control, </a:t>
            </a:r>
            <a:r>
              <a:rPr lang="en-US" dirty="0" err="1"/>
              <a:t>Vcp</a:t>
            </a:r>
            <a:r>
              <a:rPr lang="en-US" dirty="0"/>
              <a:t> for PMOS CS, and the input signal to be delayed.</a:t>
            </a:r>
          </a:p>
        </p:txBody>
      </p:sp>
    </p:spTree>
    <p:extLst>
      <p:ext uri="{BB962C8B-B14F-4D97-AF65-F5344CB8AC3E}">
        <p14:creationId xmlns:p14="http://schemas.microsoft.com/office/powerpoint/2010/main" val="2362649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533</Words>
  <Application>Microsoft Office PowerPoint</Application>
  <PresentationFormat>Widescreen</PresentationFormat>
  <Paragraphs>70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Times New Roman</vt:lpstr>
      <vt:lpstr>TimesNewRomanPS-BoldMT</vt:lpstr>
      <vt:lpstr>TimesNewRomanPSMT</vt:lpstr>
      <vt:lpstr>Office Theme</vt:lpstr>
      <vt:lpstr>Delay Locked Loop (DLL)</vt:lpstr>
      <vt:lpstr>PowerPoint Presentation</vt:lpstr>
      <vt:lpstr>Introduction</vt:lpstr>
      <vt:lpstr>Main VCDL Cell Schematic</vt:lpstr>
      <vt:lpstr>Main Cell Schematic : Inverters</vt:lpstr>
      <vt:lpstr>Main Cell Schematic : Control CSs</vt:lpstr>
      <vt:lpstr>Main Cell Schematic :Back-up CSs</vt:lpstr>
      <vt:lpstr>Main Cell Schematic : 1 Cell Symbol</vt:lpstr>
      <vt:lpstr>Main Cell Schematic : 1 Cell Symbol</vt:lpstr>
      <vt:lpstr>Test Bench Schematic</vt:lpstr>
      <vt:lpstr>Test Bench Schematic</vt:lpstr>
      <vt:lpstr>Test Bench Schematic</vt:lpstr>
      <vt:lpstr>Test Bench Schematic</vt:lpstr>
      <vt:lpstr>Test Bench Outputs</vt:lpstr>
      <vt:lpstr>Test Bench Outputs</vt:lpstr>
      <vt:lpstr>Test Bench Outputs</vt:lpstr>
      <vt:lpstr>DLL Schematic</vt:lpstr>
      <vt:lpstr>DLL Schematic</vt:lpstr>
      <vt:lpstr>DLL Schematic</vt:lpstr>
      <vt:lpstr>DLL Schematic</vt:lpstr>
      <vt:lpstr>DLL Schematic</vt:lpstr>
      <vt:lpstr>DLL Schematic</vt:lpstr>
      <vt:lpstr>DLL Schematic</vt:lpstr>
      <vt:lpstr>DLL Schematic</vt:lpstr>
      <vt:lpstr>DLL Schematic</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Locked Loop (DLL)</dc:title>
  <dc:creator>AbdulRahman AlSindiony</dc:creator>
  <cp:lastModifiedBy>AbdulRahman AlSindiony</cp:lastModifiedBy>
  <cp:revision>2</cp:revision>
  <dcterms:created xsi:type="dcterms:W3CDTF">2023-12-24T01:20:58Z</dcterms:created>
  <dcterms:modified xsi:type="dcterms:W3CDTF">2023-12-24T02:26:18Z</dcterms:modified>
</cp:coreProperties>
</file>