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58" autoAdjust="0"/>
    <p:restoredTop sz="94680" autoAdjust="0"/>
  </p:normalViewPr>
  <p:slideViewPr>
    <p:cSldViewPr snapToGrid="0">
      <p:cViewPr varScale="1">
        <p:scale>
          <a:sx n="62" d="100"/>
          <a:sy n="62" d="100"/>
        </p:scale>
        <p:origin x="102" y="9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53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68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90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30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7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6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0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2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3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2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1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933A0-1478-4559-B78C-E0E41C9D5F53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9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Curved Connector 15"/>
          <p:cNvCxnSpPr>
            <a:stCxn id="4" idx="6"/>
          </p:cNvCxnSpPr>
          <p:nvPr/>
        </p:nvCxnSpPr>
        <p:spPr>
          <a:xfrm>
            <a:off x="3457074" y="2149642"/>
            <a:ext cx="11485749" cy="22013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15981" y="836076"/>
            <a:ext cx="62059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Create a pointer to the Type you need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11040" y="2585997"/>
            <a:ext cx="4099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dataPtr</a:t>
            </a:r>
            <a:r>
              <a:rPr lang="en-US" dirty="0"/>
              <a:t> is just created.</a:t>
            </a:r>
          </a:p>
          <a:p>
            <a:r>
              <a:rPr lang="en-US" dirty="0"/>
              <a:t>- It has some garbage value.</a:t>
            </a:r>
          </a:p>
          <a:p>
            <a:r>
              <a:rPr lang="en-US" dirty="0"/>
              <a:t>- The target of </a:t>
            </a:r>
            <a:r>
              <a:rPr lang="en-US" dirty="0" err="1"/>
              <a:t>dataPtr</a:t>
            </a:r>
            <a:r>
              <a:rPr lang="en-US" dirty="0"/>
              <a:t> is someplace in memory that is not reserved for us. </a:t>
            </a:r>
          </a:p>
          <a:p>
            <a:r>
              <a:rPr lang="en-US" dirty="0"/>
              <a:t>- Hence, accessing it will cause an error.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044099" y="4385545"/>
            <a:ext cx="390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dataPtr</a:t>
            </a:r>
            <a:r>
              <a:rPr lang="en-US" dirty="0"/>
              <a:t>[5] = value; or *</a:t>
            </a:r>
            <a:r>
              <a:rPr lang="en-US" dirty="0" err="1"/>
              <a:t>dataPtr</a:t>
            </a:r>
            <a:r>
              <a:rPr lang="en-US" dirty="0"/>
              <a:t> = value;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08647" y="5087314"/>
            <a:ext cx="204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Segmentation fault!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987216" y="4639117"/>
            <a:ext cx="1048151" cy="4481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484947" y="5447751"/>
            <a:ext cx="693420" cy="9620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 rot="10800000">
            <a:off x="8035367" y="4063325"/>
            <a:ext cx="906780" cy="9316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 rot="10800000">
            <a:off x="8283017" y="4299656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 rot="10800000">
            <a:off x="8588526" y="4299656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c 47"/>
          <p:cNvSpPr/>
          <p:nvPr/>
        </p:nvSpPr>
        <p:spPr>
          <a:xfrm rot="10800000" flipV="1">
            <a:off x="8304681" y="4569482"/>
            <a:ext cx="325755" cy="205629"/>
          </a:xfrm>
          <a:prstGeom prst="arc">
            <a:avLst>
              <a:gd name="adj1" fmla="val 10720996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213F38-B60B-4690-8130-C0409E6E93D7}"/>
              </a:ext>
            </a:extLst>
          </p:cNvPr>
          <p:cNvSpPr txBox="1"/>
          <p:nvPr/>
        </p:nvSpPr>
        <p:spPr>
          <a:xfrm>
            <a:off x="2030343" y="1651973"/>
            <a:ext cx="2585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Type* </a:t>
            </a:r>
            <a:r>
              <a:rPr lang="en-US" dirty="0" err="1"/>
              <a:t>dataPtr</a:t>
            </a:r>
            <a:r>
              <a:rPr lang="en-US" dirty="0"/>
              <a:t> = nullptr;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5013AA-2C2C-424B-8159-10E13B5EE856}"/>
              </a:ext>
            </a:extLst>
          </p:cNvPr>
          <p:cNvSpPr txBox="1"/>
          <p:nvPr/>
        </p:nvSpPr>
        <p:spPr>
          <a:xfrm>
            <a:off x="5485531" y="3234326"/>
            <a:ext cx="62059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Bookman Old Style" panose="02050604050505020204" pitchFamily="18" charset="0"/>
              </a:rPr>
              <a:t>Don’t Use it until you allocated memory and pointer to it</a:t>
            </a:r>
            <a:endParaRPr lang="en-US" sz="28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355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04346" y="358615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1638" y="2971360"/>
            <a:ext cx="326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dataPtr</a:t>
            </a:r>
            <a:r>
              <a:rPr lang="en-US" dirty="0"/>
              <a:t> = new Type[</a:t>
            </a:r>
            <a:r>
              <a:rPr lang="en-US" dirty="0" err="1"/>
              <a:t>dataSize</a:t>
            </a:r>
            <a:r>
              <a:rPr lang="en-US" dirty="0"/>
              <a:t>]</a:t>
            </a:r>
          </a:p>
        </p:txBody>
      </p:sp>
      <p:sp>
        <p:nvSpPr>
          <p:cNvPr id="6" name="Rectangle 5"/>
          <p:cNvSpPr/>
          <p:nvPr/>
        </p:nvSpPr>
        <p:spPr>
          <a:xfrm>
            <a:off x="4951883" y="3537301"/>
            <a:ext cx="200528" cy="3055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6419" y="353730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56947" y="353730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61483" y="3537301"/>
            <a:ext cx="200528" cy="305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58003" y="353730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962536" y="353730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155051" y="353730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4" idx="0"/>
            <a:endCxn id="6" idx="1"/>
          </p:cNvCxnSpPr>
          <p:nvPr/>
        </p:nvCxnSpPr>
        <p:spPr>
          <a:xfrm rot="16200000" flipH="1">
            <a:off x="4288323" y="3026505"/>
            <a:ext cx="103910" cy="1223210"/>
          </a:xfrm>
          <a:prstGeom prst="curvedConnector4">
            <a:avLst>
              <a:gd name="adj1" fmla="val -219998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ight Brace 32"/>
          <p:cNvSpPr/>
          <p:nvPr/>
        </p:nvSpPr>
        <p:spPr>
          <a:xfrm rot="16200000">
            <a:off x="5495320" y="249245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256684" y="2568256"/>
            <a:ext cx="108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dataSize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500491" y="2198924"/>
            <a:ext cx="31974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507988" y="3529029"/>
            <a:ext cx="28346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V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421929" y="4598467"/>
            <a:ext cx="1678346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dataPtr</a:t>
            </a:r>
            <a:r>
              <a:rPr lang="en-US" dirty="0">
                <a:solidFill>
                  <a:srgbClr val="00B050"/>
                </a:solidFill>
              </a:rPr>
              <a:t>[3] = V;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4617867" y="3738918"/>
            <a:ext cx="1029852" cy="101231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266197" y="4742755"/>
            <a:ext cx="906780" cy="9316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513847" y="4979086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819356" y="4979086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/>
          <p:cNvSpPr/>
          <p:nvPr/>
        </p:nvSpPr>
        <p:spPr>
          <a:xfrm flipV="1">
            <a:off x="5535511" y="5248912"/>
            <a:ext cx="325755" cy="205629"/>
          </a:xfrm>
          <a:prstGeom prst="arc">
            <a:avLst>
              <a:gd name="adj1" fmla="val 10720996"/>
              <a:gd name="adj2" fmla="val 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746975" y="4147363"/>
            <a:ext cx="159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dataPtr</a:t>
            </a:r>
            <a:r>
              <a:rPr lang="en-US" dirty="0">
                <a:solidFill>
                  <a:srgbClr val="FF0000"/>
                </a:solidFill>
              </a:rPr>
              <a:t>[7] = X;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H="1" flipV="1">
            <a:off x="6580157" y="3738919"/>
            <a:ext cx="1270078" cy="5061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343558" y="3529029"/>
            <a:ext cx="28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415727" y="3420295"/>
            <a:ext cx="204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Segmentation fault!</a:t>
            </a:r>
          </a:p>
        </p:txBody>
      </p:sp>
      <p:cxnSp>
        <p:nvCxnSpPr>
          <p:cNvPr id="56" name="Straight Arrow Connector 55"/>
          <p:cNvCxnSpPr>
            <a:endCxn id="55" idx="1"/>
          </p:cNvCxnSpPr>
          <p:nvPr/>
        </p:nvCxnSpPr>
        <p:spPr>
          <a:xfrm>
            <a:off x="6580157" y="3586155"/>
            <a:ext cx="835570" cy="188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 rot="10800000">
            <a:off x="7842447" y="2396306"/>
            <a:ext cx="906780" cy="9316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 rot="10800000">
            <a:off x="8090097" y="2632637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 rot="10800000">
            <a:off x="8395606" y="2632637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c 60"/>
          <p:cNvSpPr/>
          <p:nvPr/>
        </p:nvSpPr>
        <p:spPr>
          <a:xfrm rot="10800000" flipV="1">
            <a:off x="8111761" y="2902463"/>
            <a:ext cx="325755" cy="205629"/>
          </a:xfrm>
          <a:prstGeom prst="arc">
            <a:avLst>
              <a:gd name="adj1" fmla="val 10720996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7726281" y="3826887"/>
            <a:ext cx="2694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reserved for us to use!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6B91C5-B7AD-477D-8F08-02CDA2ACEB14}"/>
              </a:ext>
            </a:extLst>
          </p:cNvPr>
          <p:cNvSpPr txBox="1"/>
          <p:nvPr/>
        </p:nvSpPr>
        <p:spPr>
          <a:xfrm>
            <a:off x="1594152" y="1082474"/>
            <a:ext cx="84504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Allocate the memory using  the “new” statement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35A90D-94C4-4A81-853D-9007BDF68BA3}"/>
              </a:ext>
            </a:extLst>
          </p:cNvPr>
          <p:cNvSpPr txBox="1"/>
          <p:nvPr/>
        </p:nvSpPr>
        <p:spPr>
          <a:xfrm>
            <a:off x="6627025" y="4851940"/>
            <a:ext cx="50826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dirty="0">
                <a:solidFill>
                  <a:srgbClr val="FF0000"/>
                </a:solidFill>
                <a:latin typeface="Bookman Old Style" panose="02050604050505020204" pitchFamily="18" charset="0"/>
              </a:rPr>
              <a:t>And stay within the limits (or else the OS will stop your program)</a:t>
            </a:r>
            <a:endParaRPr lang="en-US" sz="18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540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8202" y="1286376"/>
            <a:ext cx="184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delete[] </a:t>
            </a:r>
            <a:r>
              <a:rPr lang="en-US" dirty="0" err="1"/>
              <a:t>dataPtr</a:t>
            </a:r>
            <a:r>
              <a:rPr lang="en-US" dirty="0"/>
              <a:t>; </a:t>
            </a:r>
          </a:p>
        </p:txBody>
      </p:sp>
      <p:sp>
        <p:nvSpPr>
          <p:cNvPr id="6" name="Rectangle 5"/>
          <p:cNvSpPr/>
          <p:nvPr/>
        </p:nvSpPr>
        <p:spPr>
          <a:xfrm>
            <a:off x="4555958" y="1972451"/>
            <a:ext cx="200528" cy="3055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60494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61022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6555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6207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66611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59126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4" idx="0"/>
            <a:endCxn id="6" idx="1"/>
          </p:cNvCxnSpPr>
          <p:nvPr/>
        </p:nvCxnSpPr>
        <p:spPr>
          <a:xfrm rot="16200000" flipH="1">
            <a:off x="3892398" y="1461655"/>
            <a:ext cx="103910" cy="1223210"/>
          </a:xfrm>
          <a:prstGeom prst="curvedConnector4">
            <a:avLst>
              <a:gd name="adj1" fmla="val -219998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ight Brace 32"/>
          <p:cNvSpPr/>
          <p:nvPr/>
        </p:nvSpPr>
        <p:spPr>
          <a:xfrm rot="16200000">
            <a:off x="5099395" y="92760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675277" y="1003406"/>
            <a:ext cx="99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dataSize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104566" y="634074"/>
            <a:ext cx="31974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675277" y="1796126"/>
            <a:ext cx="1130969" cy="60157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675277" y="1852273"/>
            <a:ext cx="1130969" cy="54543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6B2C9E4-523E-45E1-B147-F7647E75EB4D}"/>
              </a:ext>
            </a:extLst>
          </p:cNvPr>
          <p:cNvSpPr txBox="1"/>
          <p:nvPr/>
        </p:nvSpPr>
        <p:spPr>
          <a:xfrm>
            <a:off x="3332747" y="2763301"/>
            <a:ext cx="8110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rgbClr val="FF0000"/>
                </a:solidFill>
                <a:latin typeface="Bookman Old Style" panose="02050604050505020204" pitchFamily="18" charset="0"/>
              </a:rPr>
              <a:t>Delete when you are done (not to have memory leak)</a:t>
            </a:r>
            <a:endParaRPr lang="en-US" sz="24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958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Curved Connector 15"/>
          <p:cNvCxnSpPr>
            <a:stCxn id="4" idx="6"/>
          </p:cNvCxnSpPr>
          <p:nvPr/>
        </p:nvCxnSpPr>
        <p:spPr>
          <a:xfrm>
            <a:off x="3457074" y="2149642"/>
            <a:ext cx="11485749" cy="22013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15981" y="836076"/>
            <a:ext cx="62059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Create a pointer to the Type you need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11040" y="2585997"/>
            <a:ext cx="4099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dataPtr</a:t>
            </a:r>
            <a:r>
              <a:rPr lang="en-US" dirty="0"/>
              <a:t> is just created.</a:t>
            </a:r>
          </a:p>
          <a:p>
            <a:r>
              <a:rPr lang="en-US" dirty="0"/>
              <a:t>- It has some garbage value.</a:t>
            </a:r>
          </a:p>
          <a:p>
            <a:r>
              <a:rPr lang="en-US" dirty="0"/>
              <a:t>- The target of </a:t>
            </a:r>
            <a:r>
              <a:rPr lang="en-US" dirty="0" err="1"/>
              <a:t>dataPtr</a:t>
            </a:r>
            <a:r>
              <a:rPr lang="en-US" dirty="0"/>
              <a:t> is someplace in memory that is not reserved for us. </a:t>
            </a:r>
          </a:p>
          <a:p>
            <a:r>
              <a:rPr lang="en-US" dirty="0"/>
              <a:t>- Hence, accessing it will cause an error.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044099" y="4385545"/>
            <a:ext cx="390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dataPtr</a:t>
            </a:r>
            <a:r>
              <a:rPr lang="en-US" dirty="0"/>
              <a:t>[5] = value; or *</a:t>
            </a:r>
            <a:r>
              <a:rPr lang="en-US" dirty="0" err="1"/>
              <a:t>dataPtr</a:t>
            </a:r>
            <a:r>
              <a:rPr lang="en-US" dirty="0"/>
              <a:t> = value;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08647" y="5087314"/>
            <a:ext cx="204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Segmentation fault!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987216" y="4639117"/>
            <a:ext cx="1048151" cy="4481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484947" y="5447751"/>
            <a:ext cx="693420" cy="9620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 rot="10800000">
            <a:off x="8035367" y="4063325"/>
            <a:ext cx="906780" cy="9316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 rot="10800000">
            <a:off x="8283017" y="4299656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 rot="10800000">
            <a:off x="8588526" y="4299656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c 47"/>
          <p:cNvSpPr/>
          <p:nvPr/>
        </p:nvSpPr>
        <p:spPr>
          <a:xfrm rot="10800000" flipV="1">
            <a:off x="8304681" y="4569482"/>
            <a:ext cx="325755" cy="205629"/>
          </a:xfrm>
          <a:prstGeom prst="arc">
            <a:avLst>
              <a:gd name="adj1" fmla="val 10720996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213F38-B60B-4690-8130-C0409E6E93D7}"/>
              </a:ext>
            </a:extLst>
          </p:cNvPr>
          <p:cNvSpPr txBox="1"/>
          <p:nvPr/>
        </p:nvSpPr>
        <p:spPr>
          <a:xfrm>
            <a:off x="2824561" y="1619706"/>
            <a:ext cx="172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Type* </a:t>
            </a:r>
            <a:r>
              <a:rPr lang="en-US" dirty="0" err="1"/>
              <a:t>dataPtr</a:t>
            </a:r>
            <a:r>
              <a:rPr lang="en-US" dirty="0"/>
              <a:t>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5013AA-2C2C-424B-8159-10E13B5EE856}"/>
              </a:ext>
            </a:extLst>
          </p:cNvPr>
          <p:cNvSpPr txBox="1"/>
          <p:nvPr/>
        </p:nvSpPr>
        <p:spPr>
          <a:xfrm>
            <a:off x="5485531" y="3234326"/>
            <a:ext cx="62059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Bookman Old Style" panose="02050604050505020204" pitchFamily="18" charset="0"/>
              </a:rPr>
              <a:t>Don’t Use it until you allocated memory and pointer to it</a:t>
            </a:r>
            <a:endParaRPr lang="en-US" sz="28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638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04346" y="358615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1638" y="2971360"/>
            <a:ext cx="326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dataPtr</a:t>
            </a:r>
            <a:r>
              <a:rPr lang="en-US" dirty="0"/>
              <a:t> = new Type;</a:t>
            </a:r>
          </a:p>
        </p:txBody>
      </p:sp>
      <p:sp>
        <p:nvSpPr>
          <p:cNvPr id="9" name="Rectangle 8"/>
          <p:cNvSpPr/>
          <p:nvPr/>
        </p:nvSpPr>
        <p:spPr>
          <a:xfrm>
            <a:off x="5561483" y="3537301"/>
            <a:ext cx="200528" cy="305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cxnSpLocks/>
            <a:stCxn id="4" idx="0"/>
            <a:endCxn id="41" idx="1"/>
          </p:cNvCxnSpPr>
          <p:nvPr/>
        </p:nvCxnSpPr>
        <p:spPr>
          <a:xfrm rot="16200000" flipH="1">
            <a:off x="4554560" y="2760268"/>
            <a:ext cx="127540" cy="1779315"/>
          </a:xfrm>
          <a:prstGeom prst="curvedConnector4">
            <a:avLst>
              <a:gd name="adj1" fmla="val -179238"/>
              <a:gd name="adj2" fmla="val 5349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ight Brace 32"/>
          <p:cNvSpPr/>
          <p:nvPr/>
        </p:nvSpPr>
        <p:spPr>
          <a:xfrm rot="16200000">
            <a:off x="5495320" y="249245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507988" y="3529029"/>
            <a:ext cx="28346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V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421929" y="4598467"/>
            <a:ext cx="1678346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*</a:t>
            </a:r>
            <a:r>
              <a:rPr lang="en-US" dirty="0" err="1">
                <a:solidFill>
                  <a:srgbClr val="00B050"/>
                </a:solidFill>
              </a:rPr>
              <a:t>dataPtr</a:t>
            </a:r>
            <a:r>
              <a:rPr lang="en-US" dirty="0">
                <a:solidFill>
                  <a:srgbClr val="00B050"/>
                </a:solidFill>
              </a:rPr>
              <a:t> = V;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4617867" y="3738918"/>
            <a:ext cx="1029852" cy="101231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266197" y="4742755"/>
            <a:ext cx="906780" cy="9316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513847" y="4979086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819356" y="4979086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/>
          <p:cNvSpPr/>
          <p:nvPr/>
        </p:nvSpPr>
        <p:spPr>
          <a:xfrm flipV="1">
            <a:off x="5535511" y="5248912"/>
            <a:ext cx="325755" cy="205629"/>
          </a:xfrm>
          <a:prstGeom prst="arc">
            <a:avLst>
              <a:gd name="adj1" fmla="val 10720996"/>
              <a:gd name="adj2" fmla="val 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6B91C5-B7AD-477D-8F08-02CDA2ACEB14}"/>
              </a:ext>
            </a:extLst>
          </p:cNvPr>
          <p:cNvSpPr txBox="1"/>
          <p:nvPr/>
        </p:nvSpPr>
        <p:spPr>
          <a:xfrm>
            <a:off x="1594152" y="1082474"/>
            <a:ext cx="84504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Allocate a singe unit of memory using  the “new” statement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050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8202" y="1286376"/>
            <a:ext cx="184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</a:t>
            </a:r>
            <a:r>
              <a:rPr lang="en-US" dirty="0" err="1"/>
              <a:t>dataPtr</a:t>
            </a:r>
            <a:r>
              <a:rPr lang="en-US" dirty="0"/>
              <a:t>; </a:t>
            </a:r>
          </a:p>
        </p:txBody>
      </p:sp>
      <p:sp>
        <p:nvSpPr>
          <p:cNvPr id="6" name="Rectangle 5"/>
          <p:cNvSpPr/>
          <p:nvPr/>
        </p:nvSpPr>
        <p:spPr>
          <a:xfrm>
            <a:off x="4555958" y="1972451"/>
            <a:ext cx="200528" cy="3055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4" idx="0"/>
            <a:endCxn id="6" idx="1"/>
          </p:cNvCxnSpPr>
          <p:nvPr/>
        </p:nvCxnSpPr>
        <p:spPr>
          <a:xfrm rot="16200000" flipH="1">
            <a:off x="3892398" y="1461655"/>
            <a:ext cx="103910" cy="1223210"/>
          </a:xfrm>
          <a:prstGeom prst="curvedConnector4">
            <a:avLst>
              <a:gd name="adj1" fmla="val -219998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090737" y="1818775"/>
            <a:ext cx="1130969" cy="60157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075543" y="1874146"/>
            <a:ext cx="1130969" cy="54543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6B2C9E4-523E-45E1-B147-F7647E75EB4D}"/>
              </a:ext>
            </a:extLst>
          </p:cNvPr>
          <p:cNvSpPr txBox="1"/>
          <p:nvPr/>
        </p:nvSpPr>
        <p:spPr>
          <a:xfrm>
            <a:off x="3332747" y="2763301"/>
            <a:ext cx="811064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rgbClr val="FF0000"/>
                </a:solidFill>
                <a:latin typeface="Bookman Old Style" panose="02050604050505020204" pitchFamily="18" charset="0"/>
              </a:rPr>
              <a:t>Delete without </a:t>
            </a:r>
            <a:r>
              <a:rPr lang="en-CA" sz="2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[ ]</a:t>
            </a:r>
            <a:r>
              <a:rPr lang="en-CA" sz="2400" dirty="0">
                <a:solidFill>
                  <a:srgbClr val="FF0000"/>
                </a:solidFill>
                <a:latin typeface="Bookman Old Style" panose="02050604050505020204" pitchFamily="18" charset="0"/>
              </a:rPr>
              <a:t> when you are done ([ ] is to delete an array not a single unit)</a:t>
            </a:r>
            <a:endParaRPr lang="en-US" sz="24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54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281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Bookman Old Style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Fardad Soleimanloo</dc:creator>
  <cp:lastModifiedBy>Fardad Soleimanloo</cp:lastModifiedBy>
  <cp:revision>21</cp:revision>
  <dcterms:created xsi:type="dcterms:W3CDTF">2015-07-21T15:00:36Z</dcterms:created>
  <dcterms:modified xsi:type="dcterms:W3CDTF">2022-01-25T16:24:42Z</dcterms:modified>
</cp:coreProperties>
</file>