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D43534D-8F6A-4B01-87A5-14F223D578EB}" type="datetime">
              <a:rPr b="0" lang="en-CA" sz="1200" spc="-1" strike="noStrike">
                <a:solidFill>
                  <a:srgbClr val="8b8b8b"/>
                </a:solidFill>
                <a:latin typeface="Calibri"/>
              </a:rPr>
              <a:t>24-1-17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CA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F9F9542-A11B-4475-8A5D-847CD6EADB69}" type="slidenum">
              <a:rPr b="0" lang="en-CA" sz="1200" spc="-1" strike="noStrike">
                <a:solidFill>
                  <a:srgbClr val="8b8b8b"/>
                </a:solidFill>
                <a:latin typeface="Calibri"/>
              </a:rPr>
              <a:t>12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84D8E68-6056-4354-9D1A-EDDD713CAEBF}" type="datetime">
              <a:rPr b="0" lang="en-CA" sz="1200" spc="-1" strike="noStrike">
                <a:solidFill>
                  <a:srgbClr val="8b8b8b"/>
                </a:solidFill>
                <a:latin typeface="Calibri"/>
              </a:rPr>
              <a:t>24-1-17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CA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18ECC2D-DC6D-45A8-B482-A810BE3D5FB1}" type="slidenum">
              <a:rPr b="0" lang="en-CA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CA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OOP244_NHH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</a:rPr>
              <a:t>Week2</a:t>
            </a:r>
            <a:endParaRPr b="0" lang="en-CA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Function Overloading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drawLine function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Default parameter values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References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Simple func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References: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7" name="Picture 3" descr=""/>
          <p:cNvPicPr/>
          <p:nvPr/>
        </p:nvPicPr>
        <p:blipFill>
          <a:blip r:embed="rId1"/>
          <a:stretch/>
        </p:blipFill>
        <p:spPr>
          <a:xfrm>
            <a:off x="346320" y="2480760"/>
            <a:ext cx="5460840" cy="2460600"/>
          </a:xfrm>
          <a:prstGeom prst="rect">
            <a:avLst/>
          </a:prstGeom>
          <a:ln>
            <a:noFill/>
          </a:ln>
        </p:spPr>
      </p:pic>
      <p:pic>
        <p:nvPicPr>
          <p:cNvPr id="118" name="Picture 4" descr=""/>
          <p:cNvPicPr/>
          <p:nvPr/>
        </p:nvPicPr>
        <p:blipFill>
          <a:blip r:embed="rId2"/>
          <a:stretch/>
        </p:blipFill>
        <p:spPr>
          <a:xfrm>
            <a:off x="6089400" y="2484360"/>
            <a:ext cx="5121000" cy="2398320"/>
          </a:xfrm>
          <a:prstGeom prst="rect">
            <a:avLst/>
          </a:prstGeom>
          <a:ln>
            <a:noFill/>
          </a:ln>
        </p:spPr>
      </p:pic>
      <p:sp>
        <p:nvSpPr>
          <p:cNvPr id="119" name="CustomShape 2"/>
          <p:cNvSpPr/>
          <p:nvPr/>
        </p:nvSpPr>
        <p:spPr>
          <a:xfrm>
            <a:off x="1354680" y="5239800"/>
            <a:ext cx="39884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</a:rPr>
              <a:t>Range based loop with COPY</a:t>
            </a:r>
            <a:endParaRPr b="0" lang="en-CA" sz="2400" spc="-1" strike="noStrike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6632280" y="5145840"/>
            <a:ext cx="46238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</a:rPr>
              <a:t>Range based loop with REFERENCE</a:t>
            </a:r>
            <a:endParaRPr b="0" lang="en-CA" sz="2400" spc="-1" strike="noStrike"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1128960" y="1655640"/>
            <a:ext cx="92660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</a:rPr>
              <a:t>Which of the following is able to raise salary correctly?</a:t>
            </a:r>
            <a:endParaRPr b="0" lang="en-CA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Memory allocation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Allocation vs initialization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Static and dynamic allocation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 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Assembly Analysis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1006920" y="1578600"/>
            <a:ext cx="1968840" cy="14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Consolas"/>
                <a:ea typeface="Calibri"/>
              </a:rPr>
              <a:t>int main() {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Consolas"/>
                <a:ea typeface="Calibri"/>
              </a:rPr>
              <a:t>    </a:t>
            </a:r>
            <a:r>
              <a:rPr b="0" lang="en-CA" sz="1800" spc="-1" strike="noStrike">
                <a:solidFill>
                  <a:srgbClr val="000000"/>
                </a:solidFill>
                <a:latin typeface="Consolas"/>
                <a:ea typeface="Calibri"/>
              </a:rPr>
              <a:t>int i;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Consolas"/>
                <a:ea typeface="Calibri"/>
              </a:rPr>
              <a:t>    </a:t>
            </a:r>
            <a:r>
              <a:rPr b="0" lang="en-CA" sz="1800" spc="-1" strike="noStrike">
                <a:solidFill>
                  <a:srgbClr val="000000"/>
                </a:solidFill>
                <a:latin typeface="Consolas"/>
                <a:ea typeface="Calibri"/>
              </a:rPr>
              <a:t>int n{};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4274280" y="1576800"/>
            <a:ext cx="742284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CA" sz="2800" spc="-1" strike="noStrike">
                <a:solidFill>
                  <a:srgbClr val="000000"/>
                </a:solidFill>
                <a:latin typeface="Calibri"/>
                <a:ea typeface="Calibri"/>
              </a:rPr>
              <a:t>Let's look at assembly to see what the compiler does in each case for allocating on stack</a:t>
            </a:r>
            <a:endParaRPr b="0" lang="en-CA" sz="2800" spc="-1" strike="noStrike">
              <a:latin typeface="Arial"/>
            </a:endParaRPr>
          </a:p>
        </p:txBody>
      </p:sp>
      <p:pic>
        <p:nvPicPr>
          <p:cNvPr id="127" name="Picture 5" descr=""/>
          <p:cNvPicPr/>
          <p:nvPr/>
        </p:nvPicPr>
        <p:blipFill>
          <a:blip r:embed="rId1"/>
          <a:stretch/>
        </p:blipFill>
        <p:spPr>
          <a:xfrm>
            <a:off x="706320" y="2781360"/>
            <a:ext cx="4420440" cy="2100240"/>
          </a:xfrm>
          <a:prstGeom prst="rect">
            <a:avLst/>
          </a:prstGeom>
          <a:ln>
            <a:noFill/>
          </a:ln>
        </p:spPr>
      </p:pic>
      <p:pic>
        <p:nvPicPr>
          <p:cNvPr id="128" name="Picture 6" descr=""/>
          <p:cNvPicPr/>
          <p:nvPr/>
        </p:nvPicPr>
        <p:blipFill>
          <a:blip r:embed="rId2"/>
          <a:stretch/>
        </p:blipFill>
        <p:spPr>
          <a:xfrm>
            <a:off x="6901560" y="4097880"/>
            <a:ext cx="4063320" cy="2754720"/>
          </a:xfrm>
          <a:prstGeom prst="rect">
            <a:avLst/>
          </a:prstGeom>
          <a:ln>
            <a:noFill/>
          </a:ln>
        </p:spPr>
      </p:pic>
      <p:sp>
        <p:nvSpPr>
          <p:cNvPr id="129" name="CustomShape 4"/>
          <p:cNvSpPr/>
          <p:nvPr/>
        </p:nvSpPr>
        <p:spPr>
          <a:xfrm>
            <a:off x="7603560" y="2692080"/>
            <a:ext cx="1968840" cy="14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Consolas"/>
                <a:ea typeface="Calibri"/>
              </a:rPr>
              <a:t>int main() {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Consolas"/>
                <a:ea typeface="Calibri"/>
              </a:rPr>
              <a:t>    </a:t>
            </a:r>
            <a:r>
              <a:rPr b="0" lang="en-CA" sz="1800" spc="-1" strike="noStrike">
                <a:solidFill>
                  <a:srgbClr val="000000"/>
                </a:solidFill>
                <a:latin typeface="Consolas"/>
                <a:ea typeface="Calibri"/>
              </a:rPr>
              <a:t>int i=5;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Consolas"/>
                <a:ea typeface="Calibri"/>
              </a:rPr>
              <a:t>    </a:t>
            </a:r>
            <a:r>
              <a:rPr b="0" lang="en-CA" sz="1800" spc="-1" strike="noStrike">
                <a:solidFill>
                  <a:srgbClr val="000000"/>
                </a:solidFill>
                <a:latin typeface="Consolas"/>
                <a:ea typeface="Calibri"/>
              </a:rPr>
              <a:t>int n{};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How functions are called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1" name="Picture 3" descr=""/>
          <p:cNvPicPr/>
          <p:nvPr/>
        </p:nvPicPr>
        <p:blipFill>
          <a:blip r:embed="rId1"/>
          <a:stretch/>
        </p:blipFill>
        <p:spPr>
          <a:xfrm>
            <a:off x="1008000" y="1618200"/>
            <a:ext cx="6845400" cy="4383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How functions are called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Guess the output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4" name="Picture 3" descr=""/>
          <p:cNvPicPr/>
          <p:nvPr/>
        </p:nvPicPr>
        <p:blipFill>
          <a:blip r:embed="rId1"/>
          <a:srcRect l="0" t="220" r="232" b="6220"/>
          <a:stretch/>
        </p:blipFill>
        <p:spPr>
          <a:xfrm>
            <a:off x="4597920" y="1341000"/>
            <a:ext cx="5354640" cy="5308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How functions are called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Calling through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reference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7" name="Picture 3" descr=""/>
          <p:cNvPicPr/>
          <p:nvPr/>
        </p:nvPicPr>
        <p:blipFill>
          <a:blip r:embed="rId1"/>
          <a:stretch/>
        </p:blipFill>
        <p:spPr>
          <a:xfrm>
            <a:off x="4743720" y="1476000"/>
            <a:ext cx="7330680" cy="4595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Returning reference from a function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Dynamic memory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Variable sized array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Employee example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2" name="Picture 4" descr=""/>
          <p:cNvPicPr/>
          <p:nvPr/>
        </p:nvPicPr>
        <p:blipFill>
          <a:blip r:embed="rId1"/>
          <a:stretch/>
        </p:blipFill>
        <p:spPr>
          <a:xfrm>
            <a:off x="4898520" y="1624680"/>
            <a:ext cx="5800320" cy="5000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Agenda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Types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Forward declaration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Function overloading, default parameters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References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Dynamic memory allocation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Empty state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Employee Example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4" name="Picture 3" descr=""/>
          <p:cNvPicPr/>
          <p:nvPr/>
        </p:nvPicPr>
        <p:blipFill>
          <a:blip r:embed="rId1"/>
          <a:stretch/>
        </p:blipFill>
        <p:spPr>
          <a:xfrm>
            <a:off x="890640" y="1555560"/>
            <a:ext cx="4314600" cy="1733040"/>
          </a:xfrm>
          <a:prstGeom prst="rect">
            <a:avLst/>
          </a:prstGeom>
          <a:ln>
            <a:noFill/>
          </a:ln>
        </p:spPr>
      </p:pic>
      <p:sp>
        <p:nvSpPr>
          <p:cNvPr id="145" name="CustomShape 2"/>
          <p:cNvSpPr/>
          <p:nvPr/>
        </p:nvSpPr>
        <p:spPr>
          <a:xfrm>
            <a:off x="5343480" y="1552320"/>
            <a:ext cx="113796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Calibri"/>
                <a:ea typeface="Calibri"/>
              </a:rPr>
              <a:t>Utils.h</a:t>
            </a:r>
            <a:endParaRPr b="0" lang="en-CA" sz="1800" spc="-1" strike="noStrike">
              <a:latin typeface="Arial"/>
            </a:endParaRPr>
          </a:p>
        </p:txBody>
      </p:sp>
      <p:pic>
        <p:nvPicPr>
          <p:cNvPr id="146" name="Picture 5" descr=""/>
          <p:cNvPicPr/>
          <p:nvPr/>
        </p:nvPicPr>
        <p:blipFill>
          <a:blip r:embed="rId2"/>
          <a:stretch/>
        </p:blipFill>
        <p:spPr>
          <a:xfrm>
            <a:off x="838800" y="3609360"/>
            <a:ext cx="2819160" cy="1275840"/>
          </a:xfrm>
          <a:prstGeom prst="rect">
            <a:avLst/>
          </a:prstGeom>
          <a:ln>
            <a:noFill/>
          </a:ln>
        </p:spPr>
      </p:pic>
      <p:pic>
        <p:nvPicPr>
          <p:cNvPr id="147" name="Picture 6" descr=""/>
          <p:cNvPicPr/>
          <p:nvPr/>
        </p:nvPicPr>
        <p:blipFill>
          <a:blip r:embed="rId3"/>
          <a:stretch/>
        </p:blipFill>
        <p:spPr>
          <a:xfrm>
            <a:off x="4102200" y="3547440"/>
            <a:ext cx="3742920" cy="1399680"/>
          </a:xfrm>
          <a:prstGeom prst="rect">
            <a:avLst/>
          </a:prstGeom>
          <a:ln>
            <a:noFill/>
          </a:ln>
        </p:spPr>
      </p:pic>
      <p:pic>
        <p:nvPicPr>
          <p:cNvPr id="148" name="Picture 7" descr=""/>
          <p:cNvPicPr/>
          <p:nvPr/>
        </p:nvPicPr>
        <p:blipFill>
          <a:blip r:embed="rId4"/>
          <a:stretch/>
        </p:blipFill>
        <p:spPr>
          <a:xfrm>
            <a:off x="8183520" y="3490560"/>
            <a:ext cx="3933360" cy="145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0" name="Picture 3" descr=""/>
          <p:cNvPicPr/>
          <p:nvPr/>
        </p:nvPicPr>
        <p:blipFill>
          <a:blip r:embed="rId1"/>
          <a:stretch/>
        </p:blipFill>
        <p:spPr>
          <a:xfrm>
            <a:off x="1083240" y="1892160"/>
            <a:ext cx="2819160" cy="2866680"/>
          </a:xfrm>
          <a:prstGeom prst="rect">
            <a:avLst/>
          </a:prstGeom>
          <a:ln>
            <a:noFill/>
          </a:ln>
        </p:spPr>
      </p:pic>
      <p:pic>
        <p:nvPicPr>
          <p:cNvPr id="151" name="Picture 4" descr=""/>
          <p:cNvPicPr/>
          <p:nvPr/>
        </p:nvPicPr>
        <p:blipFill>
          <a:blip r:embed="rId2"/>
          <a:stretch/>
        </p:blipFill>
        <p:spPr>
          <a:xfrm>
            <a:off x="4767120" y="1373400"/>
            <a:ext cx="5705280" cy="5352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Empty State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Types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bool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type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bool var = true;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cout &lt;&lt; var &lt;&lt; endl;                      // displays 1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cout &lt;&lt; !var &lt;&lt; endl;                          // 0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cout &lt;&lt; !!var &lt;&lt; endl;                         // 1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int x = 4; cout &lt;&lt; !!4 &lt;&lt; endl ;               // 1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Compound types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Struct and Class --&gt; VERY similar in C++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0" name="Picture 3" descr=""/>
          <p:cNvPicPr/>
          <p:nvPr/>
        </p:nvPicPr>
        <p:blipFill>
          <a:blip r:embed="rId1"/>
          <a:stretch/>
        </p:blipFill>
        <p:spPr>
          <a:xfrm>
            <a:off x="1004040" y="2643480"/>
            <a:ext cx="4719600" cy="3485160"/>
          </a:xfrm>
          <a:prstGeom prst="rect">
            <a:avLst/>
          </a:prstGeom>
          <a:ln>
            <a:noFill/>
          </a:ln>
        </p:spPr>
      </p:pic>
      <p:sp>
        <p:nvSpPr>
          <p:cNvPr id="91" name="CustomShape 3"/>
          <p:cNvSpPr/>
          <p:nvPr/>
        </p:nvSpPr>
        <p:spPr>
          <a:xfrm>
            <a:off x="1467000" y="3703320"/>
            <a:ext cx="1579320" cy="374400"/>
          </a:xfrm>
          <a:prstGeom prst="ellipse">
            <a:avLst/>
          </a:prstGeom>
          <a:noFill/>
          <a:ln w="2844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4"/>
          <p:cNvSpPr/>
          <p:nvPr/>
        </p:nvSpPr>
        <p:spPr>
          <a:xfrm>
            <a:off x="2469960" y="4906080"/>
            <a:ext cx="3157920" cy="1018440"/>
          </a:xfrm>
          <a:prstGeom prst="ellipse">
            <a:avLst/>
          </a:prstGeom>
          <a:noFill/>
          <a:ln w="2844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3" name="Picture 6" descr=""/>
          <p:cNvPicPr/>
          <p:nvPr/>
        </p:nvPicPr>
        <p:blipFill>
          <a:blip r:embed="rId2"/>
          <a:stretch/>
        </p:blipFill>
        <p:spPr>
          <a:xfrm>
            <a:off x="6680520" y="2513160"/>
            <a:ext cx="4672800" cy="3065040"/>
          </a:xfrm>
          <a:prstGeom prst="rect">
            <a:avLst/>
          </a:prstGeom>
          <a:ln>
            <a:noFill/>
          </a:ln>
        </p:spPr>
      </p:pic>
      <p:sp>
        <p:nvSpPr>
          <p:cNvPr id="94" name="CustomShape 5"/>
          <p:cNvSpPr/>
          <p:nvPr/>
        </p:nvSpPr>
        <p:spPr>
          <a:xfrm>
            <a:off x="6858000" y="5778360"/>
            <a:ext cx="337428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Calibri"/>
              </a:rPr>
              <a:t>Inheritance ^</a:t>
            </a:r>
            <a:endParaRPr b="0" lang="en-C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Compound types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6" name="Picture 3" descr=""/>
          <p:cNvPicPr/>
          <p:nvPr/>
        </p:nvPicPr>
        <p:blipFill>
          <a:blip r:embed="rId1"/>
          <a:stretch/>
        </p:blipFill>
        <p:spPr>
          <a:xfrm>
            <a:off x="6643440" y="1416960"/>
            <a:ext cx="4489200" cy="4728240"/>
          </a:xfrm>
          <a:prstGeom prst="rect">
            <a:avLst/>
          </a:prstGeom>
          <a:ln>
            <a:noFill/>
          </a:ln>
        </p:spPr>
      </p:pic>
      <p:pic>
        <p:nvPicPr>
          <p:cNvPr id="97" name="Picture 4" descr=""/>
          <p:cNvPicPr/>
          <p:nvPr/>
        </p:nvPicPr>
        <p:blipFill>
          <a:blip r:embed="rId2"/>
          <a:stretch/>
        </p:blipFill>
        <p:spPr>
          <a:xfrm>
            <a:off x="1041840" y="1581120"/>
            <a:ext cx="4822200" cy="4640760"/>
          </a:xfrm>
          <a:prstGeom prst="rect">
            <a:avLst/>
          </a:prstGeom>
          <a:ln>
            <a:noFill/>
          </a:ln>
        </p:spPr>
      </p:pic>
      <p:sp>
        <p:nvSpPr>
          <p:cNvPr id="98" name="CustomShape 2"/>
          <p:cNvSpPr/>
          <p:nvPr/>
        </p:nvSpPr>
        <p:spPr>
          <a:xfrm>
            <a:off x="2275920" y="3778920"/>
            <a:ext cx="817560" cy="374400"/>
          </a:xfrm>
          <a:prstGeom prst="ellipse">
            <a:avLst/>
          </a:prstGeom>
          <a:noFill/>
          <a:ln w="2844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3"/>
          <p:cNvSpPr/>
          <p:nvPr/>
        </p:nvSpPr>
        <p:spPr>
          <a:xfrm>
            <a:off x="7976880" y="3713040"/>
            <a:ext cx="1579320" cy="374400"/>
          </a:xfrm>
          <a:prstGeom prst="ellipse">
            <a:avLst/>
          </a:prstGeom>
          <a:noFill/>
          <a:ln w="2844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4"/>
          <p:cNvSpPr/>
          <p:nvPr/>
        </p:nvSpPr>
        <p:spPr>
          <a:xfrm>
            <a:off x="3122640" y="1662120"/>
            <a:ext cx="817560" cy="374400"/>
          </a:xfrm>
          <a:prstGeom prst="ellipse">
            <a:avLst/>
          </a:prstGeom>
          <a:noFill/>
          <a:ln w="2844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5"/>
          <p:cNvSpPr/>
          <p:nvPr/>
        </p:nvSpPr>
        <p:spPr>
          <a:xfrm>
            <a:off x="8889480" y="1577520"/>
            <a:ext cx="817560" cy="374400"/>
          </a:xfrm>
          <a:prstGeom prst="ellipse">
            <a:avLst/>
          </a:prstGeom>
          <a:noFill/>
          <a:ln w="2844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onsolas"/>
              </a:rPr>
              <a:t>auto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keyword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1c1e21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1c1e21"/>
                </a:solidFill>
                <a:latin typeface="system-ui"/>
              </a:rPr>
              <a:t>Deduces the object's type directly from its initializer's type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1c1e21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1c1e21"/>
                </a:solidFill>
                <a:latin typeface="system-ui"/>
              </a:rPr>
              <a:t>Range based for loop demo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4" name="Picture 3" descr=""/>
          <p:cNvPicPr/>
          <p:nvPr/>
        </p:nvPicPr>
        <p:blipFill>
          <a:blip r:embed="rId1"/>
          <a:stretch/>
        </p:blipFill>
        <p:spPr>
          <a:xfrm>
            <a:off x="2176920" y="2499840"/>
            <a:ext cx="7119000" cy="1176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Shadowing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Guess the output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7" name="Picture 3" descr=""/>
          <p:cNvPicPr/>
          <p:nvPr/>
        </p:nvPicPr>
        <p:blipFill>
          <a:blip r:embed="rId1"/>
          <a:stretch/>
        </p:blipFill>
        <p:spPr>
          <a:xfrm>
            <a:off x="4700880" y="681840"/>
            <a:ext cx="6197040" cy="568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Scope resolution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Guess the output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alibri"/>
              </a:rPr>
              <a:t>     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alibri"/>
              </a:rPr>
              <a:t>int i = 0;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alibri"/>
              </a:rPr>
              <a:t>     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alibri"/>
              </a:rPr>
              <a:t>for (i = 0; i &lt; 3; i++) {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alibri"/>
              </a:rPr>
              <a:t>        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alibri"/>
              </a:rPr>
              <a:t>int j = 2 * i;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alibri"/>
              </a:rPr>
              <a:t>        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alibri"/>
              </a:rPr>
              <a:t>cout &lt;&lt; "The value of j inside" &lt;&lt; j &lt;&lt; endl;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alibri"/>
              </a:rPr>
              <a:t>     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alibri"/>
              </a:rPr>
              <a:t>} 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alibri"/>
              </a:rPr>
              <a:t>     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alibri"/>
              </a:rPr>
              <a:t>cout &lt;&lt; "The value of i outside" &lt;&lt; i &lt;&lt; endl;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alibri"/>
              </a:rPr>
              <a:t>     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alibri"/>
              </a:rPr>
              <a:t>cout &lt;&lt; "The value of j outside" &lt;&lt; j &lt;&lt; endl;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One def rule: Forward declaration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390</TotalTime>
  <Application>Neat_Office/6.2.8.2$Windows_x86 LibreOffice_project/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2024-01-13T13:43:09Z</dcterms:created>
  <dc:creator/>
  <dc:description/>
  <dc:language>en-CA</dc:language>
  <cp:lastModifiedBy/>
  <dcterms:modified xsi:type="dcterms:W3CDTF">2024-01-17T19:00:21Z</dcterms:modified>
  <cp:revision>267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22</vt:i4>
  </property>
</Properties>
</file>