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CA" sz="6000" spc="-1" strike="noStrike">
                <a:solidFill>
                  <a:srgbClr val="000000"/>
                </a:solidFill>
                <a:latin typeface="Calibri Light"/>
              </a:rPr>
              <a:t>OOP244_NHH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Week2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Function Overloading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drawLine function</a:t>
            </a:r>
            <a:endParaRPr b="0" lang="en-CA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Default parameter values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Simple func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References: 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346320" y="2480760"/>
            <a:ext cx="5460480" cy="246024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2"/>
          <a:stretch/>
        </p:blipFill>
        <p:spPr>
          <a:xfrm>
            <a:off x="6089400" y="2484360"/>
            <a:ext cx="5120640" cy="239796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1354680" y="5239800"/>
            <a:ext cx="3988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based loop with COPY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632280" y="5145840"/>
            <a:ext cx="4623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based loop with REFERENCE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128960" y="1655640"/>
            <a:ext cx="9265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Which of the following is able to raise salary correctly?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Memory allocation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Allocation vs initialization</a:t>
            </a:r>
            <a:endParaRPr b="0" lang="en-CA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Static and dynamic allocation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 </a:t>
            </a:r>
            <a:r>
              <a:rPr b="0" lang="en-CA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Assembly Analysis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06920" y="1578600"/>
            <a:ext cx="19684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main() {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i;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n{};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274280" y="1576800"/>
            <a:ext cx="74224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Let's look at assembly to see what the compiler does in each case for allocating on stack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121" name="Picture 5" descr=""/>
          <p:cNvPicPr/>
          <p:nvPr/>
        </p:nvPicPr>
        <p:blipFill>
          <a:blip r:embed="rId1"/>
          <a:stretch/>
        </p:blipFill>
        <p:spPr>
          <a:xfrm>
            <a:off x="706320" y="2781360"/>
            <a:ext cx="4420080" cy="2099880"/>
          </a:xfrm>
          <a:prstGeom prst="rect">
            <a:avLst/>
          </a:prstGeom>
          <a:ln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2"/>
          <a:stretch/>
        </p:blipFill>
        <p:spPr>
          <a:xfrm>
            <a:off x="6901560" y="4097880"/>
            <a:ext cx="4062960" cy="275436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7603560" y="2692080"/>
            <a:ext cx="19684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main() {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i=5;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n{};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How functions are called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1008000" y="1618200"/>
            <a:ext cx="6845040" cy="438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How functions are called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Guess the output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rcRect l="0" t="220" r="232" b="6220"/>
          <a:stretch/>
        </p:blipFill>
        <p:spPr>
          <a:xfrm>
            <a:off x="4597920" y="1341000"/>
            <a:ext cx="5354280" cy="530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How functions are called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Calling through 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reference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4743720" y="1476000"/>
            <a:ext cx="7330320" cy="459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Returning reference from a function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Dynamic memory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Variable sized array</a:t>
            </a:r>
            <a:endParaRPr b="0" lang="en-CA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Vector example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Agenda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Types</a:t>
            </a:r>
            <a:endParaRPr b="0" lang="en-CA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Forward declaration</a:t>
            </a:r>
            <a:endParaRPr b="0" lang="en-CA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Function overloading, default parameters</a:t>
            </a:r>
            <a:endParaRPr b="0" lang="en-CA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References</a:t>
            </a:r>
            <a:endParaRPr b="0" lang="en-CA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Dynamic memory allocation</a:t>
            </a:r>
            <a:endParaRPr b="0" lang="en-CA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Empty state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Empty State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3"/>
          <p:cNvSpPr txBox="1"/>
          <p:nvPr/>
        </p:nvSpPr>
        <p:spPr>
          <a:xfrm>
            <a:off x="1224000" y="1512000"/>
            <a:ext cx="972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800" spc="-1" strike="noStrike">
                <a:latin typeface="Arial"/>
              </a:rPr>
              <a:t>Default values of member variables when client-given value is invalid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38080" y="1980000"/>
            <a:ext cx="5924880" cy="45720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7560000" y="1968480"/>
            <a:ext cx="3400200" cy="24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Types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onsolas"/>
              </a:rPr>
              <a:t>bool </a:t>
            </a: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type</a:t>
            </a:r>
            <a:endParaRPr b="0" lang="en-CA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</a:rPr>
              <a:t>bool var = true;</a:t>
            </a:r>
            <a:endParaRPr b="0" lang="en-CA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</a:rPr>
              <a:t>cout &lt;&lt; var &lt;&lt; endl;                      // displays 1</a:t>
            </a:r>
            <a:endParaRPr b="0" lang="en-CA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</a:rPr>
              <a:t>cout &lt;&lt; !var &lt;&lt; endl;                          // 0</a:t>
            </a:r>
            <a:endParaRPr b="0" lang="en-CA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</a:rPr>
              <a:t>cout &lt;&lt; !!var &lt;&lt; endl;                         // 1</a:t>
            </a:r>
            <a:endParaRPr b="0" lang="en-CA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</a:rPr>
              <a:t>int x = 4; cout &lt;&lt; !!4 &lt;&lt; endl ;               // 1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Compound types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Struct and Class --&gt; VERY similar in C++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1004040" y="2643480"/>
            <a:ext cx="4719240" cy="348480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1467000" y="3703320"/>
            <a:ext cx="1578960" cy="3740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2469960" y="4906080"/>
            <a:ext cx="3157560" cy="10180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6" descr=""/>
          <p:cNvPicPr/>
          <p:nvPr/>
        </p:nvPicPr>
        <p:blipFill>
          <a:blip r:embed="rId2"/>
          <a:stretch/>
        </p:blipFill>
        <p:spPr>
          <a:xfrm>
            <a:off x="6680520" y="2513160"/>
            <a:ext cx="4672440" cy="306468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6858000" y="5778360"/>
            <a:ext cx="337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Inheritance ^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Compound types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6643440" y="1416960"/>
            <a:ext cx="4488840" cy="4727880"/>
          </a:xfrm>
          <a:prstGeom prst="rect">
            <a:avLst/>
          </a:prstGeom>
          <a:ln>
            <a:noFill/>
          </a:ln>
        </p:spPr>
      </p:pic>
      <p:pic>
        <p:nvPicPr>
          <p:cNvPr id="91" name="Picture 4" descr=""/>
          <p:cNvPicPr/>
          <p:nvPr/>
        </p:nvPicPr>
        <p:blipFill>
          <a:blip r:embed="rId2"/>
          <a:stretch/>
        </p:blipFill>
        <p:spPr>
          <a:xfrm>
            <a:off x="1041840" y="1581120"/>
            <a:ext cx="4821840" cy="46404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2275920" y="3778920"/>
            <a:ext cx="817200" cy="3740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7976880" y="3713040"/>
            <a:ext cx="1578960" cy="3740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122640" y="1662120"/>
            <a:ext cx="817200" cy="3740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8889480" y="1577520"/>
            <a:ext cx="817200" cy="3740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onsolas"/>
              </a:rPr>
              <a:t>auto </a:t>
            </a: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keyword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1c1e21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1c1e21"/>
                </a:solidFill>
                <a:latin typeface="system-ui"/>
              </a:rPr>
              <a:t>Deduces the object's type directly from its initializer's type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1c1e21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1c1e21"/>
                </a:solidFill>
                <a:latin typeface="system-ui"/>
              </a:rPr>
              <a:t>Range based for loop demo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2176920" y="2499840"/>
            <a:ext cx="7118640" cy="117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Shadowing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Guess the output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4700880" y="681840"/>
            <a:ext cx="6196680" cy="568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Scope resolution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Guess the output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     </a:t>
            </a: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int i = 0;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     </a:t>
            </a: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for (i = 0; i &lt; 3; i++) {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        </a:t>
            </a: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int j = 2 * i;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        </a:t>
            </a: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cout &lt;&lt; "The value of j inside" &lt;&lt; j &lt;&lt; endl;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     </a:t>
            </a: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} </a:t>
            </a:r>
            <a:endParaRPr b="0" lang="en-CA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     </a:t>
            </a: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cout &lt;&lt; "The value of i outside" &lt;&lt; i &lt;&lt; endl;</a:t>
            </a:r>
            <a:endParaRPr b="0" lang="en-CA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     </a:t>
            </a:r>
            <a:r>
              <a:rPr b="0" lang="en-CA" sz="2400" spc="-1" strike="noStrike">
                <a:solidFill>
                  <a:srgbClr val="000000"/>
                </a:solidFill>
                <a:latin typeface="Consolas"/>
                <a:ea typeface="Calibri"/>
              </a:rPr>
              <a:t>cout &lt;&lt; "The value of j outside" &lt;&lt; j &lt;&lt; endl;</a:t>
            </a:r>
            <a:endParaRPr b="0" lang="en-CA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 Light"/>
              </a:rPr>
              <a:t>One def rule: Forward declaration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Application>Neat_Office/6.2.8.2$Windows_x86 LibreOffice_project/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2024-01-13T13:43:09Z</dcterms:created>
  <dc:creator/>
  <dc:description/>
  <dc:language>en-CA</dc:language>
  <cp:lastModifiedBy/>
  <dcterms:modified xsi:type="dcterms:W3CDTF">2024-01-18T14:39:26Z</dcterms:modified>
  <cp:revision>268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