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2" r:id="rId3"/>
    <p:sldId id="271" r:id="rId4"/>
    <p:sldId id="258" r:id="rId5"/>
    <p:sldId id="257" r:id="rId6"/>
    <p:sldId id="262" r:id="rId7"/>
    <p:sldId id="263" r:id="rId8"/>
    <p:sldId id="264" r:id="rId9"/>
    <p:sldId id="265" r:id="rId10"/>
    <p:sldId id="261" r:id="rId11"/>
    <p:sldId id="266" r:id="rId12"/>
    <p:sldId id="259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0FC26-AC95-4CE0-9505-FF80D35904F0}" v="1" dt="2024-05-08T13:49:58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moy Bhattacharyya" userId="0970db85b6afed2b" providerId="LiveId" clId="{E0C0FC26-AC95-4CE0-9505-FF80D35904F0}"/>
    <pc:docChg chg="custSel delSld modSld">
      <pc:chgData name="Arnamoy Bhattacharyya" userId="0970db85b6afed2b" providerId="LiveId" clId="{E0C0FC26-AC95-4CE0-9505-FF80D35904F0}" dt="2024-05-10T11:51:15.250" v="419" actId="20577"/>
      <pc:docMkLst>
        <pc:docMk/>
      </pc:docMkLst>
      <pc:sldChg chg="modSp mod">
        <pc:chgData name="Arnamoy Bhattacharyya" userId="0970db85b6afed2b" providerId="LiveId" clId="{E0C0FC26-AC95-4CE0-9505-FF80D35904F0}" dt="2024-05-08T13:38:46.074" v="3" actId="20577"/>
        <pc:sldMkLst>
          <pc:docMk/>
          <pc:sldMk cId="1022045341" sldId="256"/>
        </pc:sldMkLst>
        <pc:spChg chg="mod">
          <ac:chgData name="Arnamoy Bhattacharyya" userId="0970db85b6afed2b" providerId="LiveId" clId="{E0C0FC26-AC95-4CE0-9505-FF80D35904F0}" dt="2024-05-08T13:38:46.074" v="3" actId="20577"/>
          <ac:spMkLst>
            <pc:docMk/>
            <pc:sldMk cId="1022045341" sldId="256"/>
            <ac:spMk id="2" creationId="{AE114336-14BC-DE71-5374-ADD41F3D2F6B}"/>
          </ac:spMkLst>
        </pc:spChg>
      </pc:sldChg>
      <pc:sldChg chg="addSp modSp mod">
        <pc:chgData name="Arnamoy Bhattacharyya" userId="0970db85b6afed2b" providerId="LiveId" clId="{E0C0FC26-AC95-4CE0-9505-FF80D35904F0}" dt="2024-05-08T13:52:30.115" v="304" actId="20577"/>
        <pc:sldMkLst>
          <pc:docMk/>
          <pc:sldMk cId="932916590" sldId="266"/>
        </pc:sldMkLst>
        <pc:spChg chg="mod">
          <ac:chgData name="Arnamoy Bhattacharyya" userId="0970db85b6afed2b" providerId="LiveId" clId="{E0C0FC26-AC95-4CE0-9505-FF80D35904F0}" dt="2024-05-08T13:48:55.515" v="18" actId="20577"/>
          <ac:spMkLst>
            <pc:docMk/>
            <pc:sldMk cId="932916590" sldId="266"/>
            <ac:spMk id="2" creationId="{54490E39-34AE-17EF-F85C-4D186A0D197E}"/>
          </ac:spMkLst>
        </pc:spChg>
        <pc:spChg chg="mod">
          <ac:chgData name="Arnamoy Bhattacharyya" userId="0970db85b6afed2b" providerId="LiveId" clId="{E0C0FC26-AC95-4CE0-9505-FF80D35904F0}" dt="2024-05-08T13:49:48.701" v="22" actId="14100"/>
          <ac:spMkLst>
            <pc:docMk/>
            <pc:sldMk cId="932916590" sldId="266"/>
            <ac:spMk id="3" creationId="{380E15B2-5026-67A9-544D-6F36ADD3B891}"/>
          </ac:spMkLst>
        </pc:spChg>
        <pc:spChg chg="add mod">
          <ac:chgData name="Arnamoy Bhattacharyya" userId="0970db85b6afed2b" providerId="LiveId" clId="{E0C0FC26-AC95-4CE0-9505-FF80D35904F0}" dt="2024-05-08T13:52:30.115" v="304" actId="20577"/>
          <ac:spMkLst>
            <pc:docMk/>
            <pc:sldMk cId="932916590" sldId="266"/>
            <ac:spMk id="4" creationId="{0539A5E5-AEC6-4981-F479-C59A1365732C}"/>
          </ac:spMkLst>
        </pc:spChg>
      </pc:sldChg>
      <pc:sldChg chg="addSp delSp modSp mod">
        <pc:chgData name="Arnamoy Bhattacharyya" userId="0970db85b6afed2b" providerId="LiveId" clId="{E0C0FC26-AC95-4CE0-9505-FF80D35904F0}" dt="2024-05-10T11:50:33.750" v="314" actId="20577"/>
        <pc:sldMkLst>
          <pc:docMk/>
          <pc:sldMk cId="383284418" sldId="267"/>
        </pc:sldMkLst>
        <pc:spChg chg="mod">
          <ac:chgData name="Arnamoy Bhattacharyya" userId="0970db85b6afed2b" providerId="LiveId" clId="{E0C0FC26-AC95-4CE0-9505-FF80D35904F0}" dt="2024-05-10T11:50:33.750" v="314" actId="20577"/>
          <ac:spMkLst>
            <pc:docMk/>
            <pc:sldMk cId="383284418" sldId="267"/>
            <ac:spMk id="2" creationId="{3B66668E-BACC-F214-E009-B8B489BCE7EE}"/>
          </ac:spMkLst>
        </pc:spChg>
        <pc:spChg chg="mod">
          <ac:chgData name="Arnamoy Bhattacharyya" userId="0970db85b6afed2b" providerId="LiveId" clId="{E0C0FC26-AC95-4CE0-9505-FF80D35904F0}" dt="2024-05-08T14:04:16.514" v="307" actId="5793"/>
          <ac:spMkLst>
            <pc:docMk/>
            <pc:sldMk cId="383284418" sldId="267"/>
            <ac:spMk id="3" creationId="{09DE02AB-93CF-4CD9-D53A-E4BAE822AA44}"/>
          </ac:spMkLst>
        </pc:spChg>
        <pc:picChg chg="del">
          <ac:chgData name="Arnamoy Bhattacharyya" userId="0970db85b6afed2b" providerId="LiveId" clId="{E0C0FC26-AC95-4CE0-9505-FF80D35904F0}" dt="2024-05-08T14:04:12.381" v="305" actId="478"/>
          <ac:picMkLst>
            <pc:docMk/>
            <pc:sldMk cId="383284418" sldId="267"/>
            <ac:picMk id="4" creationId="{4FB7CCA2-6834-9C9F-CB42-E3D8D6F91391}"/>
          </ac:picMkLst>
        </pc:picChg>
        <pc:picChg chg="del">
          <ac:chgData name="Arnamoy Bhattacharyya" userId="0970db85b6afed2b" providerId="LiveId" clId="{E0C0FC26-AC95-4CE0-9505-FF80D35904F0}" dt="2024-05-08T14:04:19.196" v="308" actId="478"/>
          <ac:picMkLst>
            <pc:docMk/>
            <pc:sldMk cId="383284418" sldId="267"/>
            <ac:picMk id="5" creationId="{1498D1F2-B0CE-F536-5EEF-C217A2453ED8}"/>
          </ac:picMkLst>
        </pc:picChg>
        <pc:picChg chg="add mod">
          <ac:chgData name="Arnamoy Bhattacharyya" userId="0970db85b6afed2b" providerId="LiveId" clId="{E0C0FC26-AC95-4CE0-9505-FF80D35904F0}" dt="2024-05-08T14:04:28.563" v="311" actId="1076"/>
          <ac:picMkLst>
            <pc:docMk/>
            <pc:sldMk cId="383284418" sldId="267"/>
            <ac:picMk id="7" creationId="{C3E85B8C-B64D-EB9F-7C96-FA90E22BDED0}"/>
          </ac:picMkLst>
        </pc:picChg>
      </pc:sldChg>
      <pc:sldChg chg="modSp mod">
        <pc:chgData name="Arnamoy Bhattacharyya" userId="0970db85b6afed2b" providerId="LiveId" clId="{E0C0FC26-AC95-4CE0-9505-FF80D35904F0}" dt="2024-05-10T11:51:15.250" v="419" actId="20577"/>
        <pc:sldMkLst>
          <pc:docMk/>
          <pc:sldMk cId="2217120696" sldId="269"/>
        </pc:sldMkLst>
        <pc:spChg chg="mod">
          <ac:chgData name="Arnamoy Bhattacharyya" userId="0970db85b6afed2b" providerId="LiveId" clId="{E0C0FC26-AC95-4CE0-9505-FF80D35904F0}" dt="2024-05-10T11:51:15.250" v="419" actId="20577"/>
          <ac:spMkLst>
            <pc:docMk/>
            <pc:sldMk cId="2217120696" sldId="269"/>
            <ac:spMk id="3" creationId="{9C2001A3-9107-3FAA-A015-D6B428D1A240}"/>
          </ac:spMkLst>
        </pc:spChg>
      </pc:sldChg>
      <pc:sldChg chg="del">
        <pc:chgData name="Arnamoy Bhattacharyya" userId="0970db85b6afed2b" providerId="LiveId" clId="{E0C0FC26-AC95-4CE0-9505-FF80D35904F0}" dt="2024-05-08T14:04:36.495" v="312" actId="47"/>
        <pc:sldMkLst>
          <pc:docMk/>
          <pc:sldMk cId="2620433003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2297-AD11-4BF0-8CDE-C85115FF82B3}" type="datetimeFigureOut">
              <a:t>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06D83-E3E1-4E59-AD9B-DCF1180907E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8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Writing a simulator for PHD in </a:t>
            </a:r>
            <a:r>
              <a:rPr lang="en-US" dirty="0" err="1">
                <a:ea typeface="Calibri"/>
                <a:cs typeface="Calibri"/>
              </a:rPr>
              <a:t>cambridge</a:t>
            </a:r>
            <a:r>
              <a:rPr lang="en-US" dirty="0">
                <a:ea typeface="Calibri"/>
                <a:cs typeface="Calibri"/>
              </a:rPr>
              <a:t>, wrote using </a:t>
            </a:r>
            <a:r>
              <a:rPr lang="en-US" dirty="0" err="1">
                <a:ea typeface="Calibri"/>
                <a:cs typeface="Calibri"/>
              </a:rPr>
              <a:t>simula</a:t>
            </a:r>
            <a:r>
              <a:rPr lang="en-US" dirty="0">
                <a:ea typeface="Calibri"/>
                <a:cs typeface="Calibri"/>
              </a:rPr>
              <a:t> (a way to think and organize), easy to debug (as violations are from user defined types </a:t>
            </a:r>
            <a:r>
              <a:rPr lang="en-US" dirty="0" err="1">
                <a:ea typeface="Calibri"/>
                <a:cs typeface="Calibri"/>
              </a:rPr>
              <a:t>e.g</a:t>
            </a:r>
            <a:r>
              <a:rPr lang="en-US" dirty="0">
                <a:ea typeface="Calibri"/>
                <a:cs typeface="Calibri"/>
              </a:rPr>
              <a:t> class).  But took a lot of time in the university mainframe.  So he wanted something fast.  Initially C++ was called (C with Classes)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06D83-E3E1-4E59-AD9B-DCF1180907E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the library as your codebase, each book as a namespace, and chapters as functions and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06D83-E3E1-4E59-AD9B-DCF1180907ED}" type="slidenum"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4336-14BC-DE71-5374-ADD41F3D2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OOP244_NDD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BB6CD-1340-A109-FDA9-4AFABA4E5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Lecture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04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902E-FA6A-3E3E-B4C6-DB169677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Namespace</a:t>
            </a:r>
            <a:endParaRPr lang="en-GB"/>
          </a:p>
        </p:txBody>
      </p:sp>
      <p:pic>
        <p:nvPicPr>
          <p:cNvPr id="5" name="Picture 4" descr="School Clipart - library-bookcase-0115 - Classroom Clipart">
            <a:extLst>
              <a:ext uri="{FF2B5EF4-FFF2-40B4-BE49-F238E27FC236}">
                <a16:creationId xmlns:a16="http://schemas.microsoft.com/office/drawing/2014/main" id="{4B524736-CEBC-5B50-6295-6DAC02D7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870" y="1542097"/>
            <a:ext cx="2091434" cy="1364430"/>
          </a:xfrm>
          <a:prstGeom prst="rect">
            <a:avLst/>
          </a:prstGeom>
        </p:spPr>
      </p:pic>
      <p:pic>
        <p:nvPicPr>
          <p:cNvPr id="6" name="Picture 5" descr="Blue Book PNG Clipart Image | Blue books, Book clip art, Clip art">
            <a:extLst>
              <a:ext uri="{FF2B5EF4-FFF2-40B4-BE49-F238E27FC236}">
                <a16:creationId xmlns:a16="http://schemas.microsoft.com/office/drawing/2014/main" id="{326AD897-88E2-1F3B-7F83-6A5595C4E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388" y="3339377"/>
            <a:ext cx="573748" cy="1014788"/>
          </a:xfrm>
          <a:prstGeom prst="rect">
            <a:avLst/>
          </a:prstGeom>
        </p:spPr>
      </p:pic>
      <p:pic>
        <p:nvPicPr>
          <p:cNvPr id="7" name="Picture 6" descr="Blue Book PNG Clipart Image | Blue books, Book clip art, Clip art">
            <a:extLst>
              <a:ext uri="{FF2B5EF4-FFF2-40B4-BE49-F238E27FC236}">
                <a16:creationId xmlns:a16="http://schemas.microsoft.com/office/drawing/2014/main" id="{4B865462-D9BA-C56F-C406-016C4CE5C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915" y="3339376"/>
            <a:ext cx="573748" cy="1014788"/>
          </a:xfrm>
          <a:prstGeom prst="rect">
            <a:avLst/>
          </a:prstGeom>
        </p:spPr>
      </p:pic>
      <p:pic>
        <p:nvPicPr>
          <p:cNvPr id="3" name="Picture 2" descr="Blue Book PNG Clipart Image | Blue books, Book clip art, Clip art">
            <a:extLst>
              <a:ext uri="{FF2B5EF4-FFF2-40B4-BE49-F238E27FC236}">
                <a16:creationId xmlns:a16="http://schemas.microsoft.com/office/drawing/2014/main" id="{82EE03F6-74A5-2AA2-77AB-9C15AE8CB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386" y="3313690"/>
            <a:ext cx="573748" cy="1014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FA0FEC-20EF-D063-BF17-BA6EDE51D296}"/>
              </a:ext>
            </a:extLst>
          </p:cNvPr>
          <p:cNvSpPr txBox="1"/>
          <p:nvPr/>
        </p:nvSpPr>
        <p:spPr>
          <a:xfrm>
            <a:off x="3434598" y="4685828"/>
            <a:ext cx="9674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Blackadder ITC"/>
                <a:ea typeface="Calibri"/>
                <a:cs typeface="Calibri"/>
              </a:rPr>
              <a:t>Chapter 1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2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3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9933A-4A14-20F2-8CFE-8F89ED869977}"/>
              </a:ext>
            </a:extLst>
          </p:cNvPr>
          <p:cNvSpPr txBox="1"/>
          <p:nvPr/>
        </p:nvSpPr>
        <p:spPr>
          <a:xfrm>
            <a:off x="4708304" y="4682936"/>
            <a:ext cx="9674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Blackadder ITC"/>
                <a:ea typeface="Calibri"/>
                <a:cs typeface="Calibri"/>
              </a:rPr>
              <a:t>Chapter 1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2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3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1DC35-E305-BB57-9F0C-C55A926BEDB3}"/>
              </a:ext>
            </a:extLst>
          </p:cNvPr>
          <p:cNvSpPr txBox="1"/>
          <p:nvPr/>
        </p:nvSpPr>
        <p:spPr>
          <a:xfrm>
            <a:off x="5965109" y="4682936"/>
            <a:ext cx="9674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Blackadder ITC"/>
                <a:ea typeface="Calibri"/>
                <a:cs typeface="Calibri"/>
              </a:rPr>
              <a:t>Chapter 1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2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Chapter 3</a:t>
            </a:r>
          </a:p>
          <a:p>
            <a:r>
              <a:rPr lang="en-GB" dirty="0">
                <a:latin typeface="Blackadder ITC"/>
                <a:ea typeface="Calibri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596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0E39-34AE-17EF-F85C-4D186A0D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Namespace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15B2-5026-67A9-544D-6F36ADD3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A namespace is a </a:t>
            </a: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scope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for the entities that it encloses. </a:t>
            </a: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Scoping rules avoid identifier conflicts across different namespaces.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9A5E5-AEC6-4981-F479-C59A1365732C}"/>
              </a:ext>
            </a:extLst>
          </p:cNvPr>
          <p:cNvSpPr txBox="1"/>
          <p:nvPr/>
        </p:nvSpPr>
        <p:spPr>
          <a:xfrm>
            <a:off x="1240971" y="3243943"/>
            <a:ext cx="9307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9F"/>
                </a:solidFill>
                <a:effectLst/>
                <a:highlight>
                  <a:srgbClr val="F6F8FA"/>
                </a:highlight>
                <a:latin typeface="SFMono-Regular"/>
              </a:rPr>
              <a:t>namespace</a:t>
            </a:r>
            <a: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  <a:t> Tom { 					int main() {</a:t>
            </a:r>
            <a:b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  <a:t>   </a:t>
            </a:r>
            <a:r>
              <a:rPr lang="en-US" dirty="0">
                <a:solidFill>
                  <a:srgbClr val="00009F"/>
                </a:solidFill>
                <a:highlight>
                  <a:srgbClr val="F6F8FA"/>
                </a:highlight>
                <a:latin typeface="SFMono-Regular"/>
              </a:rPr>
              <a:t>void foo();                                                       			Tom::foo();</a:t>
            </a:r>
            <a:b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  <a:t>}							Dick::Foo();</a:t>
            </a:r>
            <a:b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  <a:t>						}</a:t>
            </a:r>
          </a:p>
          <a:p>
            <a:r>
              <a:rPr lang="en-US" dirty="0">
                <a:solidFill>
                  <a:srgbClr val="393A34"/>
                </a:solidFill>
                <a:highlight>
                  <a:srgbClr val="F6F8FA"/>
                </a:highlight>
                <a:latin typeface="SFMono-Regular"/>
              </a:rPr>
              <a:t>						using namespace Tom;</a:t>
            </a:r>
            <a:b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</a:br>
            <a:r>
              <a:rPr lang="en-US" b="0" i="0" dirty="0">
                <a:solidFill>
                  <a:srgbClr val="00009F"/>
                </a:solidFill>
                <a:effectLst/>
                <a:highlight>
                  <a:srgbClr val="F6F8FA"/>
                </a:highlight>
                <a:latin typeface="SFMono-Regular"/>
              </a:rPr>
              <a:t>namespace</a:t>
            </a:r>
            <a: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  <a:t> Dick {					int main() {</a:t>
            </a:r>
            <a:b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</a:br>
            <a:r>
              <a:rPr lang="en-US" dirty="0">
                <a:solidFill>
                  <a:srgbClr val="00009F"/>
                </a:solidFill>
                <a:highlight>
                  <a:srgbClr val="F6F8FA"/>
                </a:highlight>
                <a:latin typeface="SFMono-Regular"/>
              </a:rPr>
              <a:t>   void foo();						foo();</a:t>
            </a:r>
            <a:b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</a:br>
            <a:r>
              <a:rPr lang="en-US" b="0" i="0" dirty="0">
                <a:solidFill>
                  <a:srgbClr val="393A34"/>
                </a:solidFill>
                <a:effectLst/>
                <a:highlight>
                  <a:srgbClr val="F6F8FA"/>
                </a:highlight>
                <a:latin typeface="SFMono-Regular"/>
              </a:rPr>
              <a:t>}				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4E60-DB65-19C6-73A1-562EB109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Encapsulation</a:t>
            </a:r>
            <a:endParaRPr lang="en-GB" dirty="0" err="1"/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D3CB774-49F4-2E31-8CD9-9007A4A72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562" y="3176649"/>
            <a:ext cx="3952875" cy="31146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4F250-71F3-C84C-129B-CEA578E18C75}"/>
              </a:ext>
            </a:extLst>
          </p:cNvPr>
          <p:cNvSpPr txBox="1"/>
          <p:nvPr/>
        </p:nvSpPr>
        <p:spPr>
          <a:xfrm>
            <a:off x="1133230" y="1563077"/>
            <a:ext cx="9202615" cy="957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Encapsulation is the primary concept of object-oriented programming. It refers to the integration of data and logic within a </a:t>
            </a:r>
            <a:r>
              <a:rPr lang="en-GB" err="1">
                <a:cs typeface="Calibri"/>
              </a:rPr>
              <a:t>class'</a:t>
            </a:r>
            <a:r>
              <a:rPr lang="en-GB">
                <a:cs typeface="Calibri"/>
              </a:rPr>
              <a:t> implementation that establishes the </a:t>
            </a:r>
            <a:r>
              <a:rPr lang="en-GB" b="1">
                <a:cs typeface="Calibri"/>
              </a:rPr>
              <a:t>crisp interface </a:t>
            </a:r>
            <a:r>
              <a:rPr lang="en-GB">
                <a:cs typeface="Calibri"/>
              </a:rPr>
              <a:t>between the </a:t>
            </a:r>
            <a:r>
              <a:rPr lang="en-GB" b="1">
                <a:cs typeface="Calibri"/>
              </a:rPr>
              <a:t>implementation </a:t>
            </a:r>
            <a:r>
              <a:rPr lang="en-GB">
                <a:cs typeface="Calibri"/>
              </a:rPr>
              <a:t>and </a:t>
            </a:r>
            <a:r>
              <a:rPr lang="en-GB" b="1">
                <a:cs typeface="Calibri"/>
              </a:rPr>
              <a:t>any client</a:t>
            </a:r>
            <a:r>
              <a:rPr lang="en-GB">
                <a:cs typeface="Calibri"/>
              </a:rPr>
              <a:t>. </a:t>
            </a:r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96C8F8-E826-8614-45B5-14CC28C2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33" y="3177825"/>
            <a:ext cx="4797137" cy="2115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CA71-02C9-037A-A7A4-162BEAECA5BF}"/>
              </a:ext>
            </a:extLst>
          </p:cNvPr>
          <p:cNvSpPr txBox="1"/>
          <p:nvPr/>
        </p:nvSpPr>
        <p:spPr>
          <a:xfrm>
            <a:off x="7540830" y="5789221"/>
            <a:ext cx="1840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Client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3D86D6-8069-90FB-2304-B7EE94921235}"/>
              </a:ext>
            </a:extLst>
          </p:cNvPr>
          <p:cNvCxnSpPr/>
          <p:nvPr/>
        </p:nvCxnSpPr>
        <p:spPr>
          <a:xfrm flipH="1" flipV="1">
            <a:off x="7434873" y="4640873"/>
            <a:ext cx="130907" cy="128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99CE-2167-292B-0678-8CDDDC1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Encapsulation: Security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6B20-F2D4-A269-9180-0C8A2277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Bank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1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EA2D3-CDF0-9AC8-CC9C-AF9CABA36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668E-BACC-F214-E009-B8B489BC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02AB-93CF-4CD9-D53A-E4BAE822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5B8C-B64D-EB9F-7C96-FA90E22B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1825625"/>
            <a:ext cx="9535886" cy="456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758F-C2D6-D6DF-B2A6-4C59DBB2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Polymorphism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01A3-9107-3FAA-A015-D6B428D1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The “same thing” does </a:t>
            </a:r>
            <a:r>
              <a:rPr lang="en-GB">
                <a:cs typeface="Calibri"/>
              </a:rPr>
              <a:t>different things based on the 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12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DF51-2673-177B-E6D7-1638F9A5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Agenda: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FBA6-C7C9-FAF5-F968-03C60C6F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Welcome to Object-Oriented</a:t>
            </a:r>
          </a:p>
          <a:p>
            <a:r>
              <a:rPr lang="en-US" dirty="0"/>
              <a:t>Object Terminology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17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F280-978D-BC3B-F4FB-241B2F72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Blackboard walk 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2E60-9B9A-0DF6-A0F3-E8FAA42B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6D56-18CF-8086-C296-4AAB17F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How C++ came along..</a:t>
            </a:r>
            <a:endParaRPr lang="en-US" dirty="0"/>
          </a:p>
        </p:txBody>
      </p:sp>
      <p:pic>
        <p:nvPicPr>
          <p:cNvPr id="4" name="Content Placeholder 3" descr="[ Bjarne Stroustrup ]">
            <a:extLst>
              <a:ext uri="{FF2B5EF4-FFF2-40B4-BE49-F238E27FC236}">
                <a16:creationId xmlns:a16="http://schemas.microsoft.com/office/drawing/2014/main" id="{730A35EF-8B5B-8541-7CB9-7646DB53E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965" y="1514475"/>
            <a:ext cx="1710710" cy="25346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F610E-0CEF-A3B1-177E-A8FA323E297D}"/>
              </a:ext>
            </a:extLst>
          </p:cNvPr>
          <p:cNvSpPr txBox="1"/>
          <p:nvPr/>
        </p:nvSpPr>
        <p:spPr>
          <a:xfrm>
            <a:off x="973666" y="4120445"/>
            <a:ext cx="1981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Bjarne Stroustrup</a:t>
            </a:r>
            <a:endParaRPr lang="en-US" dirty="0"/>
          </a:p>
        </p:txBody>
      </p:sp>
      <p:pic>
        <p:nvPicPr>
          <p:cNvPr id="6" name="Picture 5" descr="File:Bell Laboratories logo.svg - Wikipedia">
            <a:extLst>
              <a:ext uri="{FF2B5EF4-FFF2-40B4-BE49-F238E27FC236}">
                <a16:creationId xmlns:a16="http://schemas.microsoft.com/office/drawing/2014/main" id="{2EE8510A-F472-870E-7D88-7E0B22E4D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7" y="4726163"/>
            <a:ext cx="2412295" cy="453673"/>
          </a:xfrm>
          <a:prstGeom prst="rect">
            <a:avLst/>
          </a:prstGeom>
        </p:spPr>
      </p:pic>
      <p:pic>
        <p:nvPicPr>
          <p:cNvPr id="7" name="Picture 6" descr="File:The C Programming Language logo.svg - Wikipedia">
            <a:extLst>
              <a:ext uri="{FF2B5EF4-FFF2-40B4-BE49-F238E27FC236}">
                <a16:creationId xmlns:a16="http://schemas.microsoft.com/office/drawing/2014/main" id="{B6111F69-074F-6B09-9250-05EB5E67B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9" y="1590498"/>
            <a:ext cx="1135945" cy="1151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40152D-B4F1-B44C-AE59-8BAA23D5DE0D}"/>
              </a:ext>
            </a:extLst>
          </p:cNvPr>
          <p:cNvSpPr txBox="1"/>
          <p:nvPr/>
        </p:nvSpPr>
        <p:spPr>
          <a:xfrm>
            <a:off x="5094111" y="2850444"/>
            <a:ext cx="26952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Highly Performant :)</a:t>
            </a:r>
          </a:p>
          <a:p>
            <a:r>
              <a:rPr lang="en-GB" dirty="0">
                <a:cs typeface="Calibri"/>
              </a:rPr>
              <a:t>Lack of organization :(</a:t>
            </a:r>
          </a:p>
        </p:txBody>
      </p:sp>
      <p:pic>
        <p:nvPicPr>
          <p:cNvPr id="9" name="Picture 8" descr="Simula - Wikipedia">
            <a:extLst>
              <a:ext uri="{FF2B5EF4-FFF2-40B4-BE49-F238E27FC236}">
                <a16:creationId xmlns:a16="http://schemas.microsoft.com/office/drawing/2014/main" id="{08C6481D-5A2B-DBE3-18A9-4EDC74382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600" y="1416049"/>
            <a:ext cx="2244020" cy="1076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2D830B-097C-A9FA-669B-13F9307A9F93}"/>
              </a:ext>
            </a:extLst>
          </p:cNvPr>
          <p:cNvSpPr txBox="1"/>
          <p:nvPr/>
        </p:nvSpPr>
        <p:spPr>
          <a:xfrm>
            <a:off x="8255000" y="2808111"/>
            <a:ext cx="28786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Poor Performant :(</a:t>
            </a:r>
          </a:p>
          <a:p>
            <a:r>
              <a:rPr lang="en-GB" dirty="0">
                <a:cs typeface="Calibri"/>
              </a:rPr>
              <a:t>Highly Organized (Classes) :)</a:t>
            </a:r>
          </a:p>
        </p:txBody>
      </p:sp>
      <p:pic>
        <p:nvPicPr>
          <p:cNvPr id="12" name="Picture 11" descr="File:ISO C++ Logo.svg - Wikipedia">
            <a:extLst>
              <a:ext uri="{FF2B5EF4-FFF2-40B4-BE49-F238E27FC236}">
                <a16:creationId xmlns:a16="http://schemas.microsoft.com/office/drawing/2014/main" id="{6357021C-2C1F-72DE-19DC-1E04A69AC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1127" y="4637968"/>
            <a:ext cx="1257300" cy="139206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8419D1-4BF0-7BD6-BAFE-1EFC6B30FD85}"/>
              </a:ext>
            </a:extLst>
          </p:cNvPr>
          <p:cNvCxnSpPr/>
          <p:nvPr/>
        </p:nvCxnSpPr>
        <p:spPr>
          <a:xfrm>
            <a:off x="6714773" y="3680882"/>
            <a:ext cx="914399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3DD49-36D8-8198-55A1-D37034E7D93E}"/>
              </a:ext>
            </a:extLst>
          </p:cNvPr>
          <p:cNvCxnSpPr>
            <a:cxnSpLocks/>
          </p:cNvCxnSpPr>
          <p:nvPr/>
        </p:nvCxnSpPr>
        <p:spPr>
          <a:xfrm flipH="1">
            <a:off x="8645170" y="3596216"/>
            <a:ext cx="1018824" cy="9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65F3BB-ABCC-6546-43CC-BF1C0C603CED}"/>
              </a:ext>
            </a:extLst>
          </p:cNvPr>
          <p:cNvSpPr txBox="1"/>
          <p:nvPr/>
        </p:nvSpPr>
        <p:spPr>
          <a:xfrm>
            <a:off x="6660444" y="6110111"/>
            <a:ext cx="28786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High Performant :)</a:t>
            </a:r>
          </a:p>
          <a:p>
            <a:r>
              <a:rPr lang="en-GB" dirty="0">
                <a:cs typeface="Calibri"/>
              </a:rPr>
              <a:t>Highly Organized (Classes) :)</a:t>
            </a:r>
          </a:p>
        </p:txBody>
      </p:sp>
    </p:spTree>
    <p:extLst>
      <p:ext uri="{BB962C8B-B14F-4D97-AF65-F5344CB8AC3E}">
        <p14:creationId xmlns:p14="http://schemas.microsoft.com/office/powerpoint/2010/main" val="20302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B82D-10E5-98E2-9EB3-6152A191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C++ Hello world</a:t>
            </a:r>
            <a:endParaRPr lang="en-GB" dirty="0"/>
          </a:p>
        </p:txBody>
      </p:sp>
      <p:pic>
        <p:nvPicPr>
          <p:cNvPr id="4" name="Picture 3" descr="C/C++">
            <a:extLst>
              <a:ext uri="{FF2B5EF4-FFF2-40B4-BE49-F238E27FC236}">
                <a16:creationId xmlns:a16="http://schemas.microsoft.com/office/drawing/2014/main" id="{449EBA92-A0D3-468B-3F53-2EEDC0AA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14" y="1998897"/>
            <a:ext cx="4785915" cy="15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F120-EC50-DDF2-4E3E-7870D862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Some features of C++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BCA4-8544-65C9-6443-D8368723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Abstraction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Namespace</a:t>
            </a:r>
            <a:endParaRPr lang="en-GB" dirty="0"/>
          </a:p>
          <a:p>
            <a:r>
              <a:rPr lang="en-GB" dirty="0">
                <a:cs typeface="Calibri"/>
              </a:rPr>
              <a:t>Encapsulation</a:t>
            </a:r>
          </a:p>
          <a:p>
            <a:r>
              <a:rPr lang="en-GB" dirty="0">
                <a:cs typeface="Calibri"/>
              </a:rPr>
              <a:t>Polymorphism</a:t>
            </a:r>
            <a:endParaRPr lang="en-GB" dirty="0">
              <a:ea typeface="Calibri" panose="020F0502020204030204"/>
              <a:cs typeface="Calibri"/>
            </a:endParaRPr>
          </a:p>
          <a:p>
            <a:r>
              <a:rPr lang="en-GB" dirty="0">
                <a:cs typeface="Calibri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1102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6AA1-1A02-6DC9-BD19-2C55D626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Abstraction</a:t>
            </a:r>
            <a:endParaRPr lang="en-GB" dirty="0"/>
          </a:p>
        </p:txBody>
      </p:sp>
      <p:pic>
        <p:nvPicPr>
          <p:cNvPr id="4" name="Picture 3" descr="Muscle Car Vector Art, Icons, and Graphics for Free Download">
            <a:extLst>
              <a:ext uri="{FF2B5EF4-FFF2-40B4-BE49-F238E27FC236}">
                <a16:creationId xmlns:a16="http://schemas.microsoft.com/office/drawing/2014/main" id="{BFDABEEF-17A3-10DA-2416-8305FFFE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69" y="1536618"/>
            <a:ext cx="2571750" cy="1409700"/>
          </a:xfrm>
          <a:prstGeom prst="rect">
            <a:avLst/>
          </a:prstGeom>
        </p:spPr>
      </p:pic>
      <p:pic>
        <p:nvPicPr>
          <p:cNvPr id="8" name="Picture 7" descr="Engine start stop button car dashboard element Vector Image">
            <a:extLst>
              <a:ext uri="{FF2B5EF4-FFF2-40B4-BE49-F238E27FC236}">
                <a16:creationId xmlns:a16="http://schemas.microsoft.com/office/drawing/2014/main" id="{6812C1D6-0A09-1B47-D53D-CA7EDFA30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90" y="3081337"/>
            <a:ext cx="1107375" cy="1190131"/>
          </a:xfrm>
          <a:prstGeom prst="rect">
            <a:avLst/>
          </a:prstGeom>
        </p:spPr>
      </p:pic>
      <p:pic>
        <p:nvPicPr>
          <p:cNvPr id="9" name="Picture 8" descr="What to Do if the Accelerator Pedal Gets Stuck? | Otogo">
            <a:extLst>
              <a:ext uri="{FF2B5EF4-FFF2-40B4-BE49-F238E27FC236}">
                <a16:creationId xmlns:a16="http://schemas.microsoft.com/office/drawing/2014/main" id="{D1FB3FDE-80D6-07F4-1714-95EA7B95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878" y="3080841"/>
            <a:ext cx="1705594" cy="1062471"/>
          </a:xfrm>
          <a:prstGeom prst="rect">
            <a:avLst/>
          </a:prstGeom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EF64969-303F-1A3A-143F-F961845DD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2" y="4471616"/>
            <a:ext cx="2685803" cy="2081027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AB89530-3972-D314-7DAA-9CE49E56D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634" y="4400611"/>
            <a:ext cx="2980212" cy="2282413"/>
          </a:xfrm>
          <a:prstGeom prst="rect">
            <a:avLst/>
          </a:prstGeom>
        </p:spPr>
      </p:pic>
      <p:pic>
        <p:nvPicPr>
          <p:cNvPr id="12" name="Picture 11" descr="Help] My remote now change input source instead of channel program ? How do  i turn it back ? : r/tcltvs">
            <a:extLst>
              <a:ext uri="{FF2B5EF4-FFF2-40B4-BE49-F238E27FC236}">
                <a16:creationId xmlns:a16="http://schemas.microsoft.com/office/drawing/2014/main" id="{A35FD721-14CB-EB17-BF5D-6A057C213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161" y="1031360"/>
            <a:ext cx="2133600" cy="2143125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B588337-6305-9693-D8EE-CF59369F1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704" y="3375126"/>
            <a:ext cx="3070514" cy="1364550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43B22F1-2008-877F-A208-F8792A9346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7978" y="4856759"/>
            <a:ext cx="3299238" cy="169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B8F5-5F1D-70C3-4EB3-F24330FF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Abstraction: Exercise</a:t>
            </a:r>
            <a:endParaRPr lang="en-GB" dirty="0"/>
          </a:p>
        </p:txBody>
      </p:sp>
      <p:pic>
        <p:nvPicPr>
          <p:cNvPr id="4" name="Picture 3" descr="17+ Thousand Coffee Machine Draw Royalty-Free Images, Stock ...">
            <a:extLst>
              <a:ext uri="{FF2B5EF4-FFF2-40B4-BE49-F238E27FC236}">
                <a16:creationId xmlns:a16="http://schemas.microsoft.com/office/drawing/2014/main" id="{6F02190B-CEB5-8A56-56AF-510E48D3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71" y="1805185"/>
            <a:ext cx="27432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0BCF-00A0-9A3E-2EFE-59CA1DFA4CF1}"/>
              </a:ext>
            </a:extLst>
          </p:cNvPr>
          <p:cNvSpPr txBox="1"/>
          <p:nvPr/>
        </p:nvSpPr>
        <p:spPr>
          <a:xfrm>
            <a:off x="1191267" y="4599260"/>
            <a:ext cx="93595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Think of abstracted "functions" that should be in these "class" of objects</a:t>
            </a:r>
          </a:p>
        </p:txBody>
      </p:sp>
    </p:spTree>
    <p:extLst>
      <p:ext uri="{BB962C8B-B14F-4D97-AF65-F5344CB8AC3E}">
        <p14:creationId xmlns:p14="http://schemas.microsoft.com/office/powerpoint/2010/main" val="185384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E60B-2290-2423-68FD-2BC5F222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Live Coding: Robo Coffee Machine</a:t>
            </a:r>
            <a:endParaRPr lang="en-GB" dirty="0"/>
          </a:p>
        </p:txBody>
      </p:sp>
      <p:pic>
        <p:nvPicPr>
          <p:cNvPr id="4" name="Picture 3" descr="Robot baristas are coming to JR Tokyo and Yokohama stations">
            <a:extLst>
              <a:ext uri="{FF2B5EF4-FFF2-40B4-BE49-F238E27FC236}">
                <a16:creationId xmlns:a16="http://schemas.microsoft.com/office/drawing/2014/main" id="{058808EA-2BA7-419C-4CF5-F1BA3778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12" y="2158630"/>
            <a:ext cx="4192855" cy="28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363</Words>
  <Application>Microsoft Office PowerPoint</Application>
  <PresentationFormat>Widescreen</PresentationFormat>
  <Paragraphs>56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Blackadder ITC</vt:lpstr>
      <vt:lpstr>Calibri</vt:lpstr>
      <vt:lpstr>Calibri Light</vt:lpstr>
      <vt:lpstr>SFMono-Regular</vt:lpstr>
      <vt:lpstr>system-ui</vt:lpstr>
      <vt:lpstr>office theme</vt:lpstr>
      <vt:lpstr>OOP244_NDD</vt:lpstr>
      <vt:lpstr>Agenda:</vt:lpstr>
      <vt:lpstr>Blackboard walk through</vt:lpstr>
      <vt:lpstr>How C++ came along..</vt:lpstr>
      <vt:lpstr>C++ Hello world</vt:lpstr>
      <vt:lpstr>Some features of C++</vt:lpstr>
      <vt:lpstr>Abstraction</vt:lpstr>
      <vt:lpstr>Abstraction: Exercise</vt:lpstr>
      <vt:lpstr>Live Coding: Robo Coffee Machine</vt:lpstr>
      <vt:lpstr>Namespace</vt:lpstr>
      <vt:lpstr>Namespace</vt:lpstr>
      <vt:lpstr>Encapsulation</vt:lpstr>
      <vt:lpstr>Encapsulation: Security</vt:lpstr>
      <vt:lpstr>Inheritance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Arnamoy Bhattacharyya</cp:lastModifiedBy>
  <cp:revision>240</cp:revision>
  <dcterms:created xsi:type="dcterms:W3CDTF">2013-07-15T20:26:40Z</dcterms:created>
  <dcterms:modified xsi:type="dcterms:W3CDTF">2024-05-10T11:51:16Z</dcterms:modified>
</cp:coreProperties>
</file>