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5" r:id="rId4"/>
    <p:sldId id="271" r:id="rId5"/>
    <p:sldId id="268" r:id="rId6"/>
    <p:sldId id="261" r:id="rId7"/>
    <p:sldId id="262" r:id="rId8"/>
    <p:sldId id="264" r:id="rId9"/>
    <p:sldId id="267" r:id="rId10"/>
    <p:sldId id="259" r:id="rId11"/>
    <p:sldId id="25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3B975-F524-4619-83BD-848719742E9B}" v="263" dt="2024-01-08T16:35:28.116"/>
    <p1510:client id="{BF408C1A-5C8B-DC84-A175-8D3ED11E1857}" v="313" dt="2024-01-11T19:44:33.993"/>
    <p1510:client id="{C6BCCEA2-A2AD-7AFE-D04E-5B2C9924A1DC}" v="92" dt="2024-01-11T00:08:59.741"/>
    <p1510:client id="{D66071E2-07E9-4702-8A19-964FCDA9C186}" v="418" dt="2024-01-07T13:55:41.842"/>
    <p1510:client id="{D6BFAEDE-92BC-5E82-50CB-3E39C266FBBA}" v="1" dt="2024-01-11T19:48:22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1F7A-5764-6360-6009-274104F0C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OOP244_NHH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8EB3-A8EE-9382-9419-CA0604E45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Lecture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9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202E-70E8-2ABF-131C-045708A9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Preprocessor directive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5CA0-C700-9116-E598-C1C911A0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Compilation safeguard</a:t>
            </a:r>
          </a:p>
          <a:p>
            <a:r>
              <a:rPr lang="en-GB" dirty="0">
                <a:cs typeface="Calibri"/>
              </a:rPr>
              <a:t>Include is just copy and paste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cs typeface="Calibri"/>
              </a:rPr>
              <a:t>Will it work if put it reverse?</a:t>
            </a:r>
          </a:p>
          <a:p>
            <a:r>
              <a:rPr lang="en-GB" dirty="0">
                <a:cs typeface="Calibri"/>
              </a:rPr>
              <a:t>As header files are copy and paste, we have safeguards to avoid copying twice</a:t>
            </a:r>
          </a:p>
        </p:txBody>
      </p:sp>
      <p:pic>
        <p:nvPicPr>
          <p:cNvPr id="5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92A70010-1386-CF49-E974-C41F8465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84" y="4002767"/>
            <a:ext cx="2902683" cy="2510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643D0-C989-EC80-3750-107E4515F4B7}"/>
              </a:ext>
            </a:extLst>
          </p:cNvPr>
          <p:cNvSpPr txBox="1"/>
          <p:nvPr/>
        </p:nvSpPr>
        <p:spPr>
          <a:xfrm>
            <a:off x="7194467" y="4492831"/>
            <a:ext cx="35032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4.cpp include 3.h AND 2.h, but 3.h already includes 2.h, so we avoid duplicate copying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2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6D9C-9715-FAD8-5B17-BD888E1D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Modular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2813-0CFF-D01D-7D29-564726A7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 panose="020F0502020204030204"/>
                <a:cs typeface="Calibri"/>
              </a:rPr>
              <a:t>Calculator</a:t>
            </a:r>
          </a:p>
          <a:p>
            <a:pPr marL="457200" lvl="1" indent="0">
              <a:buNone/>
            </a:pPr>
            <a:endParaRPr lang="en-GB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16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F30B-2FAF-26AC-F7CF-3C25A029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 word on including 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FCD8-4E79-675A-32D8-7DBC54D9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Avoid include &lt;</a:t>
            </a:r>
            <a:r>
              <a:rPr lang="en-GB" dirty="0" err="1">
                <a:cs typeface="Calibri"/>
              </a:rPr>
              <a:t>cstdio</a:t>
            </a:r>
            <a:r>
              <a:rPr lang="en-GB" dirty="0">
                <a:cs typeface="Calibri"/>
              </a:rPr>
              <a:t>&gt; because too much copying will happen</a:t>
            </a:r>
          </a:p>
          <a:p>
            <a:r>
              <a:rPr lang="en-GB" dirty="0">
                <a:cs typeface="Calibri"/>
              </a:rPr>
              <a:t>Always include system headers first, then yours.  Because you do not want your code to mess up system headers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Including &lt;iostream&gt; in a header file does not guarantee the use of std::</a:t>
            </a:r>
            <a:r>
              <a:rPr lang="en-GB" dirty="0" err="1">
                <a:ea typeface="Calibri"/>
                <a:cs typeface="Calibri"/>
              </a:rPr>
              <a:t>cout</a:t>
            </a:r>
            <a:r>
              <a:rPr lang="en-GB" dirty="0">
                <a:ea typeface="Calibri"/>
                <a:cs typeface="Calibri"/>
              </a:rPr>
              <a:t> etc in the </a:t>
            </a:r>
            <a:r>
              <a:rPr lang="en-GB" dirty="0" err="1">
                <a:ea typeface="Calibri"/>
                <a:cs typeface="Calibri"/>
              </a:rPr>
              <a:t>cpp</a:t>
            </a:r>
            <a:r>
              <a:rPr lang="en-GB" dirty="0">
                <a:ea typeface="Calibri"/>
                <a:cs typeface="Calibri"/>
              </a:rPr>
              <a:t> file, so include &lt;iostream&gt; in the </a:t>
            </a:r>
            <a:r>
              <a:rPr lang="en-GB" dirty="0" err="1">
                <a:ea typeface="Calibri"/>
                <a:cs typeface="Calibri"/>
              </a:rPr>
              <a:t>cpp</a:t>
            </a:r>
            <a:r>
              <a:rPr lang="en-GB" dirty="0">
                <a:ea typeface="Calibri"/>
                <a:cs typeface="Calibri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71837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FA5-2575-C81E-213A-C3D05284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Debugging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5806-C31A-D336-C27B-E7EF2809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A9EF-491F-2E08-EBFC-1274EC20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6C78-F677-F7DF-325E-F3A2DFAC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Inheritance</a:t>
            </a:r>
          </a:p>
          <a:p>
            <a:r>
              <a:rPr lang="en-US" dirty="0">
                <a:ea typeface="Calibri"/>
                <a:cs typeface="Calibri"/>
              </a:rPr>
              <a:t>Polymorphism</a:t>
            </a:r>
          </a:p>
          <a:p>
            <a:r>
              <a:rPr lang="en-US" dirty="0">
                <a:ea typeface="Calibri"/>
                <a:cs typeface="Calibri"/>
              </a:rPr>
              <a:t>How compiler works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Preprocessing</a:t>
            </a:r>
          </a:p>
          <a:p>
            <a:r>
              <a:rPr lang="en-US" dirty="0">
                <a:ea typeface="Calibri"/>
                <a:cs typeface="Calibri"/>
              </a:rPr>
              <a:t>Type Safety</a:t>
            </a:r>
          </a:p>
          <a:p>
            <a:r>
              <a:rPr lang="en-US">
                <a:ea typeface="Calibri"/>
                <a:cs typeface="Calibri"/>
              </a:rPr>
              <a:t>Modules</a:t>
            </a:r>
          </a:p>
          <a:p>
            <a:r>
              <a:rPr lang="en-US" dirty="0">
                <a:ea typeface="Calibri"/>
                <a:cs typeface="Calibri"/>
              </a:rPr>
              <a:t>Debug using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78617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4F2F-8736-E9FC-6800-62F0FD1D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word on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DA89-A8AA-1E1B-1EC1-C9DD8F1F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Public:</a:t>
            </a:r>
            <a:r>
              <a:rPr lang="en-US" sz="2400">
                <a:solidFill>
                  <a:srgbClr val="374151"/>
                </a:solidFill>
                <a:ea typeface="+mn-lt"/>
                <a:cs typeface="+mn-lt"/>
              </a:rPr>
              <a:t> Accessible from anywhere in the 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program. They can be accessed by any function or object.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Private: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Members declared as private are only accessible within the class. They cannot be accessed directly from outside the class, even by derived classes.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Protected: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Members declared as protected are accessible within the class and its derived classes. They are not accessible from outside the class hierarchy.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86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E91E-B2F2-241D-631B-F8E6D1A3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Inheritance: Question</a:t>
            </a:r>
            <a:endParaRPr lang="en-US" dirty="0"/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CFF47DE-E8F9-2272-8818-BCDD045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39" y="1597055"/>
            <a:ext cx="5211073" cy="497222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545F05B-F70C-B954-33C0-25EAE97D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23" y="1953075"/>
            <a:ext cx="6090788" cy="24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95B5-800C-E4C5-7E5A-62D5B0BB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14B3-C8A3-1F4C-1255-867C5AC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have different kind of employees, but you want a simple function for raising salary for ALL kinds of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A6AF-29EB-12A1-D409-B7D28B79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compiler works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977B7-A837-BE2F-E2C4-4EB7D699B745}"/>
              </a:ext>
            </a:extLst>
          </p:cNvPr>
          <p:cNvSpPr/>
          <p:nvPr/>
        </p:nvSpPr>
        <p:spPr>
          <a:xfrm>
            <a:off x="1284111" y="1524000"/>
            <a:ext cx="1523999" cy="46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>
                <a:solidFill>
                  <a:schemeClr val="tx1"/>
                </a:solidFill>
                <a:cs typeface="Calibri"/>
              </a:rPr>
              <a:t>a.h</a:t>
            </a:r>
            <a:endParaRPr lang="en-US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EAF4D-4E95-DDA9-261A-7C7E745533E5}"/>
              </a:ext>
            </a:extLst>
          </p:cNvPr>
          <p:cNvSpPr/>
          <p:nvPr/>
        </p:nvSpPr>
        <p:spPr>
          <a:xfrm>
            <a:off x="1255889" y="2243666"/>
            <a:ext cx="1580444" cy="1538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#include&lt;a.h&gt;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r>
              <a:rPr lang="en-GB" dirty="0">
                <a:cs typeface="Calibri"/>
              </a:rPr>
              <a:t>a.cpp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CC0AB-DB16-7885-305A-EC4B89CAB5EB}"/>
              </a:ext>
            </a:extLst>
          </p:cNvPr>
          <p:cNvSpPr/>
          <p:nvPr/>
        </p:nvSpPr>
        <p:spPr>
          <a:xfrm>
            <a:off x="3175000" y="1524000"/>
            <a:ext cx="1523999" cy="46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b.h</a:t>
            </a:r>
            <a:endParaRPr lang="en-US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463CD-A9C6-26E5-57C2-D3F0B2A48A4C}"/>
              </a:ext>
            </a:extLst>
          </p:cNvPr>
          <p:cNvSpPr/>
          <p:nvPr/>
        </p:nvSpPr>
        <p:spPr>
          <a:xfrm>
            <a:off x="3175000" y="2243666"/>
            <a:ext cx="1580444" cy="1538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#include&lt;b.h&gt;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r>
              <a:rPr lang="en-GB" dirty="0">
                <a:cs typeface="Calibri"/>
              </a:rPr>
              <a:t>b.cpp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950D6-AD0C-5CA3-3A5F-BD0D9B7339E1}"/>
              </a:ext>
            </a:extLst>
          </p:cNvPr>
          <p:cNvSpPr/>
          <p:nvPr/>
        </p:nvSpPr>
        <p:spPr>
          <a:xfrm>
            <a:off x="4995333" y="1524000"/>
            <a:ext cx="1523999" cy="46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c.h</a:t>
            </a:r>
            <a:endParaRPr lang="en-US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EDDA1-DDD8-4AD8-2CE9-4D0172E9F517}"/>
              </a:ext>
            </a:extLst>
          </p:cNvPr>
          <p:cNvSpPr/>
          <p:nvPr/>
        </p:nvSpPr>
        <p:spPr>
          <a:xfrm>
            <a:off x="4995333" y="2243666"/>
            <a:ext cx="1580444" cy="1538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#include&lt;b.h&gt;</a:t>
            </a:r>
          </a:p>
          <a:p>
            <a:pPr algn="ctr"/>
            <a:r>
              <a:rPr lang="en-GB" dirty="0">
                <a:cs typeface="Calibri"/>
              </a:rPr>
              <a:t>#include&lt;c.h&gt;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r>
              <a:rPr lang="en-GB" dirty="0">
                <a:cs typeface="Calibri"/>
              </a:rPr>
              <a:t>c.cpp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2EAF71-4B64-5EA4-C619-567E6B14C164}"/>
              </a:ext>
            </a:extLst>
          </p:cNvPr>
          <p:cNvSpPr/>
          <p:nvPr/>
        </p:nvSpPr>
        <p:spPr>
          <a:xfrm>
            <a:off x="6999111" y="2243666"/>
            <a:ext cx="1580444" cy="1538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#include&lt;b.h&gt;</a:t>
            </a:r>
          </a:p>
          <a:p>
            <a:pPr algn="ctr"/>
            <a:r>
              <a:rPr lang="en-GB" dirty="0">
                <a:cs typeface="Calibri"/>
              </a:rPr>
              <a:t>#incude&lt;c.h&gt;</a:t>
            </a:r>
          </a:p>
          <a:p>
            <a:pPr algn="ctr"/>
            <a:r>
              <a:rPr lang="en-GB" dirty="0">
                <a:cs typeface="Calibri"/>
              </a:rPr>
              <a:t>main.cpp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1DFF7-8FAA-44CE-5D34-6E12A20C77F6}"/>
              </a:ext>
            </a:extLst>
          </p:cNvPr>
          <p:cNvSpPr/>
          <p:nvPr/>
        </p:nvSpPr>
        <p:spPr>
          <a:xfrm>
            <a:off x="1453444" y="4388555"/>
            <a:ext cx="6942666" cy="606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compiler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9E945-4FD3-55DC-332E-9741F6863A12}"/>
              </a:ext>
            </a:extLst>
          </p:cNvPr>
          <p:cNvCxnSpPr/>
          <p:nvPr/>
        </p:nvCxnSpPr>
        <p:spPr>
          <a:xfrm flipH="1">
            <a:off x="5283198" y="3691465"/>
            <a:ext cx="510823" cy="6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709F8-B162-8712-A879-F777AE0CCF95}"/>
              </a:ext>
            </a:extLst>
          </p:cNvPr>
          <p:cNvCxnSpPr>
            <a:cxnSpLocks/>
          </p:cNvCxnSpPr>
          <p:nvPr/>
        </p:nvCxnSpPr>
        <p:spPr>
          <a:xfrm>
            <a:off x="2068688" y="3719688"/>
            <a:ext cx="349955" cy="6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9DC8D9-0A17-50FD-3CF6-EEF6017195E8}"/>
              </a:ext>
            </a:extLst>
          </p:cNvPr>
          <p:cNvCxnSpPr>
            <a:cxnSpLocks/>
          </p:cNvCxnSpPr>
          <p:nvPr/>
        </p:nvCxnSpPr>
        <p:spPr>
          <a:xfrm flipH="1">
            <a:off x="3857976" y="3762022"/>
            <a:ext cx="73378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4D586C-2052-1422-03E7-BF4F2E71F5CD}"/>
              </a:ext>
            </a:extLst>
          </p:cNvPr>
          <p:cNvCxnSpPr>
            <a:cxnSpLocks/>
          </p:cNvCxnSpPr>
          <p:nvPr/>
        </p:nvCxnSpPr>
        <p:spPr>
          <a:xfrm flipH="1">
            <a:off x="7188197" y="3649132"/>
            <a:ext cx="623712" cy="7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7379A5D-CEEB-9B3A-DD9C-31F63B8F0D43}"/>
              </a:ext>
            </a:extLst>
          </p:cNvPr>
          <p:cNvSpPr/>
          <p:nvPr/>
        </p:nvSpPr>
        <p:spPr>
          <a:xfrm>
            <a:off x="2158999" y="5122333"/>
            <a:ext cx="761999" cy="634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>
                <a:solidFill>
                  <a:schemeClr val="tx1"/>
                </a:solidFill>
                <a:cs typeface="Calibri"/>
              </a:rPr>
              <a:t>a.o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6D8555-B5EE-32DD-4F0F-DE908EBF1D12}"/>
              </a:ext>
            </a:extLst>
          </p:cNvPr>
          <p:cNvSpPr/>
          <p:nvPr/>
        </p:nvSpPr>
        <p:spPr>
          <a:xfrm>
            <a:off x="3555999" y="5122333"/>
            <a:ext cx="761999" cy="634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b.o</a:t>
            </a:r>
            <a:endParaRPr lang="en-US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635CB0-6C53-AB2A-F287-10DEE936D398}"/>
              </a:ext>
            </a:extLst>
          </p:cNvPr>
          <p:cNvSpPr/>
          <p:nvPr/>
        </p:nvSpPr>
        <p:spPr>
          <a:xfrm>
            <a:off x="5404554" y="5122333"/>
            <a:ext cx="761999" cy="634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c.o</a:t>
            </a:r>
            <a:endParaRPr lang="en-US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5F8417-0DEB-8E1C-15E3-F13A01426959}"/>
              </a:ext>
            </a:extLst>
          </p:cNvPr>
          <p:cNvSpPr/>
          <p:nvPr/>
        </p:nvSpPr>
        <p:spPr>
          <a:xfrm>
            <a:off x="7126109" y="5122333"/>
            <a:ext cx="761999" cy="634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 err="1">
                <a:solidFill>
                  <a:schemeClr val="tx1"/>
                </a:solidFill>
                <a:cs typeface="Calibri"/>
              </a:rPr>
              <a:t>main.o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08A38-7155-781E-70A8-F7AECC4D25BA}"/>
              </a:ext>
            </a:extLst>
          </p:cNvPr>
          <p:cNvSpPr/>
          <p:nvPr/>
        </p:nvSpPr>
        <p:spPr>
          <a:xfrm>
            <a:off x="1594555" y="6011333"/>
            <a:ext cx="6942666" cy="366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11F1D-1A40-AFE8-8F22-32B615A0111F}"/>
              </a:ext>
            </a:extLst>
          </p:cNvPr>
          <p:cNvCxnSpPr>
            <a:cxnSpLocks/>
          </p:cNvCxnSpPr>
          <p:nvPr/>
        </p:nvCxnSpPr>
        <p:spPr>
          <a:xfrm flipH="1">
            <a:off x="5593641" y="5709354"/>
            <a:ext cx="101602" cy="30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49274-1905-4FB7-39CE-DC7D449A347F}"/>
              </a:ext>
            </a:extLst>
          </p:cNvPr>
          <p:cNvCxnSpPr>
            <a:cxnSpLocks/>
          </p:cNvCxnSpPr>
          <p:nvPr/>
        </p:nvCxnSpPr>
        <p:spPr>
          <a:xfrm>
            <a:off x="2562576" y="5624688"/>
            <a:ext cx="251177" cy="3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25EE57-18EB-D201-0DB0-AF325C9C2523}"/>
              </a:ext>
            </a:extLst>
          </p:cNvPr>
          <p:cNvCxnSpPr>
            <a:cxnSpLocks/>
          </p:cNvCxnSpPr>
          <p:nvPr/>
        </p:nvCxnSpPr>
        <p:spPr>
          <a:xfrm flipH="1">
            <a:off x="3857976" y="5610578"/>
            <a:ext cx="158044" cy="34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9BC44-0C64-63AE-ADA7-9CE482552937}"/>
              </a:ext>
            </a:extLst>
          </p:cNvPr>
          <p:cNvCxnSpPr>
            <a:cxnSpLocks/>
          </p:cNvCxnSpPr>
          <p:nvPr/>
        </p:nvCxnSpPr>
        <p:spPr>
          <a:xfrm flipH="1">
            <a:off x="7272864" y="5751687"/>
            <a:ext cx="200378" cy="27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486942-46D9-2B07-B495-638046C9FE7B}"/>
              </a:ext>
            </a:extLst>
          </p:cNvPr>
          <p:cNvCxnSpPr/>
          <p:nvPr/>
        </p:nvCxnSpPr>
        <p:spPr>
          <a:xfrm>
            <a:off x="2507897" y="4850340"/>
            <a:ext cx="25399" cy="26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C14EBF-1A63-E386-FA64-448324A5BD06}"/>
              </a:ext>
            </a:extLst>
          </p:cNvPr>
          <p:cNvCxnSpPr>
            <a:cxnSpLocks/>
          </p:cNvCxnSpPr>
          <p:nvPr/>
        </p:nvCxnSpPr>
        <p:spPr>
          <a:xfrm>
            <a:off x="3919008" y="4864451"/>
            <a:ext cx="25399" cy="26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52F092-3B50-6BC3-6ABB-634FEDBE6A13}"/>
              </a:ext>
            </a:extLst>
          </p:cNvPr>
          <p:cNvCxnSpPr>
            <a:cxnSpLocks/>
          </p:cNvCxnSpPr>
          <p:nvPr/>
        </p:nvCxnSpPr>
        <p:spPr>
          <a:xfrm>
            <a:off x="5824008" y="4906784"/>
            <a:ext cx="25399" cy="26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B586FB-C797-BE5F-9F00-FE18414B5DF9}"/>
              </a:ext>
            </a:extLst>
          </p:cNvPr>
          <p:cNvCxnSpPr>
            <a:cxnSpLocks/>
          </p:cNvCxnSpPr>
          <p:nvPr/>
        </p:nvCxnSpPr>
        <p:spPr>
          <a:xfrm>
            <a:off x="7489119" y="4949117"/>
            <a:ext cx="25399" cy="26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1DCE01-8021-20CE-8003-588754EF7DA5}"/>
              </a:ext>
            </a:extLst>
          </p:cNvPr>
          <p:cNvCxnSpPr>
            <a:cxnSpLocks/>
          </p:cNvCxnSpPr>
          <p:nvPr/>
        </p:nvCxnSpPr>
        <p:spPr>
          <a:xfrm>
            <a:off x="8531575" y="6203242"/>
            <a:ext cx="462844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76712C-BD3C-617C-097C-536134E47DC9}"/>
              </a:ext>
            </a:extLst>
          </p:cNvPr>
          <p:cNvSpPr/>
          <p:nvPr/>
        </p:nvSpPr>
        <p:spPr>
          <a:xfrm>
            <a:off x="9073444" y="5926666"/>
            <a:ext cx="1396999" cy="451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executable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2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DC6B-973D-5588-3B42-F7FD44C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Demo of 2 phase compilation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98FD-3EF8-2EC9-DC57-6CBE0238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8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5655A-07D0-394C-D939-CFDAB84BB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7CC9-D698-436A-0CFD-6F1D3709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Preprocessor directive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9B68-753E-D5A0-8E08-44722054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Compilation safeguard</a:t>
            </a:r>
          </a:p>
          <a:p>
            <a:r>
              <a:rPr lang="en-GB" dirty="0">
                <a:cs typeface="Calibri"/>
              </a:rPr>
              <a:t>Include is just copy and paste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cs typeface="Calibri"/>
              </a:rPr>
              <a:t>Will it work if put it reverse?</a:t>
            </a:r>
          </a:p>
          <a:p>
            <a:r>
              <a:rPr lang="en-GB" dirty="0">
                <a:cs typeface="Calibri"/>
              </a:rPr>
              <a:t>As header files are copy and paste, we have safeguards to avoid copying twice</a:t>
            </a:r>
          </a:p>
        </p:txBody>
      </p:sp>
    </p:spTree>
    <p:extLst>
      <p:ext uri="{BB962C8B-B14F-4D97-AF65-F5344CB8AC3E}">
        <p14:creationId xmlns:p14="http://schemas.microsoft.com/office/powerpoint/2010/main" val="116767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1E92-0AF4-C06B-31A2-0778FC1A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Type safety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8A82-0E27-22FA-96E2-E8E16C9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Guess the output of the following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 program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5C63FCE-712C-DB71-3408-9DD11B3D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45" y="83412"/>
            <a:ext cx="4723141" cy="65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2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OOP244_NHH</vt:lpstr>
      <vt:lpstr>Agenda</vt:lpstr>
      <vt:lpstr>A word on inheritance</vt:lpstr>
      <vt:lpstr>Inheritance: Question</vt:lpstr>
      <vt:lpstr>Polymorphism</vt:lpstr>
      <vt:lpstr>How compiler works</vt:lpstr>
      <vt:lpstr>Demo of 2 phase compilation</vt:lpstr>
      <vt:lpstr>Preprocessor directive</vt:lpstr>
      <vt:lpstr>Type safety</vt:lpstr>
      <vt:lpstr>Preprocessor directive</vt:lpstr>
      <vt:lpstr>Modular programming</vt:lpstr>
      <vt:lpstr>A word on including header files</vt:lpstr>
      <vt:lpstr>Debugging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218</cp:revision>
  <dcterms:created xsi:type="dcterms:W3CDTF">2013-07-15T20:26:40Z</dcterms:created>
  <dcterms:modified xsi:type="dcterms:W3CDTF">2024-01-12T14:39:02Z</dcterms:modified>
</cp:coreProperties>
</file>