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6" r:id="rId4"/>
    <p:sldId id="268" r:id="rId5"/>
    <p:sldId id="269" r:id="rId6"/>
    <p:sldId id="270" r:id="rId7"/>
    <p:sldId id="271" r:id="rId8"/>
    <p:sldId id="274" r:id="rId9"/>
    <p:sldId id="272" r:id="rId10"/>
    <p:sldId id="275" r:id="rId11"/>
    <p:sldId id="276" r:id="rId12"/>
    <p:sldId id="267" r:id="rId13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6" autoAdjust="0"/>
    <p:restoredTop sz="94320" autoAdjust="0"/>
  </p:normalViewPr>
  <p:slideViewPr>
    <p:cSldViewPr snapToGrid="0">
      <p:cViewPr varScale="1">
        <p:scale>
          <a:sx n="55" d="100"/>
          <a:sy n="55" d="100"/>
        </p:scale>
        <p:origin x="58" y="61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 descr="This work by Peter Callaghan is licensed under a Creative Commons Attribution-NonCommercial-ShareAlike 4.0 International License.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9318865" y="0"/>
            <a:ext cx="761760" cy="14256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142560"/>
            <a:ext cx="7019640" cy="935640"/>
          </a:xfrm>
        </p:spPr>
        <p:txBody>
          <a:bodyPr/>
          <a:lstStyle/>
          <a:p>
            <a:r>
              <a:rPr lang="en-US" dirty="0"/>
              <a:t>OPS245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356302"/>
            <a:ext cx="9071640" cy="32878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+mj-lt"/>
              </a:rPr>
              <a:t>Advanced Uses of </a:t>
            </a:r>
            <a:r>
              <a:rPr lang="en-US" b="1" dirty="0">
                <a:latin typeface="+mj-lt"/>
              </a:rPr>
              <a:t>awk</a:t>
            </a:r>
            <a:endParaRPr lang="en-CA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Awk</a:t>
            </a:r>
            <a:r>
              <a:rPr lang="en-US" dirty="0"/>
              <a:t> Script Files Cont.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39243" y="1377535"/>
            <a:ext cx="9488498" cy="4077015"/>
          </a:xfrm>
        </p:spPr>
        <p:txBody>
          <a:bodyPr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placing </a:t>
            </a:r>
            <a:r>
              <a:rPr lang="en-US" sz="2400" dirty="0" err="1"/>
              <a:t>awk</a:t>
            </a:r>
            <a:r>
              <a:rPr lang="en-US" sz="2400" dirty="0"/>
              <a:t> expressions in a file, each expression can take up multiple lines, but the condition and the opening { for the instruction </a:t>
            </a:r>
            <a:r>
              <a:rPr lang="en-US" sz="2400" b="1" dirty="0"/>
              <a:t>must</a:t>
            </a:r>
            <a:r>
              <a:rPr lang="en-US" sz="2400" dirty="0"/>
              <a:t> be on the same line.</a:t>
            </a:r>
          </a:p>
          <a:p>
            <a:pPr marL="457200" lvl="4"/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/re/ {</a:t>
            </a:r>
          </a:p>
          <a:p>
            <a:pPr marL="457200" lvl="4"/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instruction</a:t>
            </a:r>
          </a:p>
          <a:p>
            <a:pPr marL="457200" lvl="4"/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     </a:t>
            </a:r>
            <a:r>
              <a:rPr lang="en-CA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is different from</a:t>
            </a:r>
          </a:p>
          <a:p>
            <a:pPr marL="457200" lvl="4"/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/re/</a:t>
            </a:r>
          </a:p>
          <a:p>
            <a:pPr marL="457200" lvl="4"/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pPr marL="457200" lvl="4"/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instruction </a:t>
            </a:r>
          </a:p>
          <a:p>
            <a:pPr marL="457200" lvl="4"/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CA" sz="2400" dirty="0">
                <a:cs typeface="Courier New" panose="02070309020205020404" pitchFamily="49" charset="0"/>
              </a:rPr>
              <a:t>See </a:t>
            </a:r>
            <a:r>
              <a:rPr lang="en-CA" sz="2400" b="1" dirty="0" err="1">
                <a:cs typeface="Courier New" panose="02070309020205020404" pitchFamily="49" charset="0"/>
              </a:rPr>
              <a:t>awkFile</a:t>
            </a:r>
            <a:r>
              <a:rPr lang="en-CA" sz="2400" dirty="0">
                <a:cs typeface="Courier New" panose="02070309020205020404" pitchFamily="49" charset="0"/>
              </a:rPr>
              <a:t>[1-4]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0332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/>
          </p:nvPr>
        </p:nvSpPr>
        <p:spPr>
          <a:xfrm>
            <a:off x="396907" y="1894703"/>
            <a:ext cx="9191935" cy="3393988"/>
          </a:xfrm>
        </p:spPr>
        <p:txBody>
          <a:bodyPr anchor="t" anchorCtr="0"/>
          <a:lstStyle/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 this lesson you have learned more of the capabilities of the </a:t>
            </a:r>
            <a:r>
              <a:rPr lang="en-US" sz="2400" dirty="0" err="1"/>
              <a:t>awk</a:t>
            </a:r>
            <a:r>
              <a:rPr lang="en-US" sz="2400" dirty="0"/>
              <a:t> command.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This command is an exceptionally powerful text filter and can be used to make complicated changes relatively easily.</a:t>
            </a:r>
            <a:endParaRPr lang="en-CA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0746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/>
          </p:nvPr>
        </p:nvSpPr>
        <p:spPr>
          <a:xfrm>
            <a:off x="331005" y="1631092"/>
            <a:ext cx="9158984" cy="2197686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In this lesson you will build on the functionality for </a:t>
            </a:r>
            <a:r>
              <a:rPr lang="en-US" sz="2600" b="1" dirty="0" err="1"/>
              <a:t>awk</a:t>
            </a:r>
            <a:r>
              <a:rPr lang="en-US" sz="2600" dirty="0"/>
              <a:t> that you learned in </a:t>
            </a:r>
            <a:r>
              <a:rPr lang="en-US" sz="2600" b="1" dirty="0"/>
              <a:t>ULI101</a:t>
            </a:r>
            <a:r>
              <a:rPr lang="en-US" sz="2600" dirty="0"/>
              <a:t>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What you already learned was quite powerful, allowing you to create custom and complicated filters for text.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Conditions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375720"/>
            <a:ext cx="9060130" cy="4078830"/>
          </a:xfrm>
        </p:spPr>
        <p:txBody>
          <a:bodyPr>
            <a:normAutofit lnSpcReduction="10000"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There are two special conditions which you can use that both always happen once.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BEGIN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	Happens at the beginning, before awk reads any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	data from a file.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	Happens last, after awk has finished reading all data.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These are very useful for setting up and outputting variables.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To use them all effectively we need to know how to include multiple expressions.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84833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Expressions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06291" y="1408670"/>
            <a:ext cx="9488497" cy="4045880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Because you can't do a whole lot with one statement, you can include multiple expressions.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/>
              <a:t>Separate them with </a:t>
            </a:r>
            <a:r>
              <a:rPr lang="en-CA" sz="2400" b="1" dirty="0"/>
              <a:t>;</a:t>
            </a: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It isn't 100% required, but it explicitly tells </a:t>
            </a:r>
            <a:r>
              <a:rPr lang="en-US" sz="2400" b="1" dirty="0" err="1"/>
              <a:t>awk</a:t>
            </a:r>
            <a:r>
              <a:rPr lang="en-US" sz="2400" dirty="0"/>
              <a:t> that it is the end of an expression.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If you use either the default condition or instruction, you will need it to keep </a:t>
            </a:r>
            <a:r>
              <a:rPr lang="en-US" sz="2400" b="1" dirty="0" err="1"/>
              <a:t>awk</a:t>
            </a:r>
            <a:r>
              <a:rPr lang="en-US" sz="2400" dirty="0"/>
              <a:t> from getting confused.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'$1 ~ /ford/ {print $2}; $5 &lt; 6000 {print $1,$2}' cars</a:t>
            </a:r>
          </a:p>
        </p:txBody>
      </p:sp>
    </p:spTree>
    <p:extLst>
      <p:ext uri="{BB962C8B-B14F-4D97-AF65-F5344CB8AC3E}">
        <p14:creationId xmlns:p14="http://schemas.microsoft.com/office/powerpoint/2010/main" val="152778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Expressions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03155" y="1433384"/>
            <a:ext cx="9274314" cy="3919395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Note when using multiple expressions </a:t>
            </a:r>
            <a:r>
              <a:rPr lang="en-US" sz="2400" b="1" dirty="0" err="1"/>
              <a:t>awk</a:t>
            </a:r>
            <a:r>
              <a:rPr lang="en-US" sz="2400" dirty="0"/>
              <a:t> works similarly to </a:t>
            </a:r>
            <a:r>
              <a:rPr lang="en-US" sz="2400" b="1" dirty="0"/>
              <a:t>sed</a:t>
            </a:r>
            <a:r>
              <a:rPr lang="en-US" sz="2400" dirty="0"/>
              <a:t>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It reads a record, runs it through each expression (if the condition is true, it runs the instruction), then reads another record.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When it is out of records, </a:t>
            </a:r>
            <a:r>
              <a:rPr lang="en-US" sz="2400" b="1" dirty="0" err="1"/>
              <a:t>awk</a:t>
            </a:r>
            <a:r>
              <a:rPr lang="en-US" sz="2400" dirty="0"/>
              <a:t> is done.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BEGIN</a:t>
            </a:r>
            <a:r>
              <a:rPr lang="en-US" sz="2400" dirty="0"/>
              <a:t> and </a:t>
            </a:r>
            <a:r>
              <a:rPr lang="en-US" sz="2400" b="1" dirty="0"/>
              <a:t>END</a:t>
            </a:r>
            <a:r>
              <a:rPr lang="en-US" sz="2400" dirty="0"/>
              <a:t> are the exceptions to this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BEGIN</a:t>
            </a:r>
            <a:r>
              <a:rPr lang="en-US" sz="2400" dirty="0"/>
              <a:t> runs once (and only once) before the first record is read.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END</a:t>
            </a:r>
            <a:r>
              <a:rPr lang="en-US" sz="2400" dirty="0"/>
              <a:t> runs once (and only once) after all records have been read.</a:t>
            </a:r>
          </a:p>
        </p:txBody>
      </p:sp>
    </p:spTree>
    <p:extLst>
      <p:ext uri="{BB962C8B-B14F-4D97-AF65-F5344CB8AC3E}">
        <p14:creationId xmlns:p14="http://schemas.microsoft.com/office/powerpoint/2010/main" val="246840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BEGIN and END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39243" y="1443438"/>
            <a:ext cx="9463784" cy="4011112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BEGIN</a:t>
            </a:r>
            <a:r>
              <a:rPr lang="en-US" sz="2400" dirty="0"/>
              <a:t> is often used to initialize variables or to create a header for a report.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END</a:t>
            </a:r>
            <a:r>
              <a:rPr lang="en-US" sz="2400" dirty="0"/>
              <a:t> is often used to create a footer for a report (probably printing variables that may have been changed by each record)</a:t>
            </a:r>
          </a:p>
          <a:p>
            <a:pPr marL="346075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awk 'BEGIN 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=0}; 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+=$5}; END {print “Total Value of all cars: $”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}' cars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You could also use </a:t>
            </a:r>
            <a:r>
              <a:rPr lang="en-US" sz="2400" b="1" dirty="0"/>
              <a:t>-v </a:t>
            </a:r>
            <a:r>
              <a:rPr lang="en-US" sz="2400" dirty="0"/>
              <a:t>to create the variable</a:t>
            </a:r>
          </a:p>
          <a:p>
            <a:pPr marL="346075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awk –v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 '{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+=$5}; END {print “Total Value of all cars: $”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}' cars</a:t>
            </a:r>
          </a:p>
        </p:txBody>
      </p:sp>
    </p:spTree>
    <p:extLst>
      <p:ext uri="{BB962C8B-B14F-4D97-AF65-F5344CB8AC3E}">
        <p14:creationId xmlns:p14="http://schemas.microsoft.com/office/powerpoint/2010/main" val="287611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Variables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3999" y="1550530"/>
            <a:ext cx="9290789" cy="390402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You have already seen how </a:t>
            </a:r>
            <a:r>
              <a:rPr lang="en-US" sz="2400" dirty="0" err="1"/>
              <a:t>ot</a:t>
            </a:r>
            <a:r>
              <a:rPr lang="en-US" sz="2400" dirty="0"/>
              <a:t> use variables, but getting variables from your python script into awk can be cumbersome if you don’t know the easy way.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If you really need to get a variable into awk, use </a:t>
            </a:r>
            <a:r>
              <a:rPr lang="en-US" sz="2400" b="1" dirty="0"/>
              <a:t>-v </a:t>
            </a:r>
            <a:r>
              <a:rPr lang="en-US" sz="2400" dirty="0"/>
              <a:t>to create a new awk variable with the value of the python variable.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	</a:t>
            </a:r>
            <a:r>
              <a:rPr lang="en-CA" sz="2400" b="1" dirty="0"/>
              <a:t>-v</a:t>
            </a:r>
            <a:r>
              <a:rPr lang="en-CA" sz="2400" dirty="0"/>
              <a:t> is an option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It gets dealt with outside of the ‘ ‘ for awk, so you don’t have to worry about balancing so many quotes.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os.system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(“awk –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=“+car+” '$1 ~ make {print $2}' cars”)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u="sng" dirty="0"/>
              <a:t>Note: no spaces between the awk variable, = , and the value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This is especially important if you use that variable several times.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83376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Instructions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28367" y="1853083"/>
            <a:ext cx="9457038" cy="1964384"/>
          </a:xfrm>
        </p:spPr>
        <p:txBody>
          <a:bodyPr wrap="square" anchor="t" anchorCtr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If you want a single expression to perform multiple tasks, you can combine several instructions by separating them with </a:t>
            </a:r>
            <a:r>
              <a:rPr lang="en-US" sz="2600" b="1" dirty="0"/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awk 'BEGIN {</a:t>
            </a:r>
            <a:r>
              <a:rPr lang="en-CA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=0}; $1 ~ /ford/ {</a:t>
            </a:r>
            <a:r>
              <a:rPr lang="en-CA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+=$5;print $1,$2,$5}; END {print “Total Value of all fords: $” </a:t>
            </a:r>
            <a:r>
              <a:rPr lang="en-CA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CA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}' cars</a:t>
            </a:r>
          </a:p>
        </p:txBody>
      </p:sp>
    </p:spTree>
    <p:extLst>
      <p:ext uri="{BB962C8B-B14F-4D97-AF65-F5344CB8AC3E}">
        <p14:creationId xmlns:p14="http://schemas.microsoft.com/office/powerpoint/2010/main" val="294007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Awk</a:t>
            </a:r>
            <a:r>
              <a:rPr lang="en-US" dirty="0"/>
              <a:t> Script Files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624670"/>
            <a:ext cx="9084845" cy="3507503"/>
          </a:xfrm>
        </p:spPr>
        <p:txBody>
          <a:bodyPr wrap="square" anchor="t" anchorCtr="0">
            <a:no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As you start to write more complex </a:t>
            </a:r>
            <a:r>
              <a:rPr lang="en-US" sz="2400" dirty="0" err="1"/>
              <a:t>awk</a:t>
            </a:r>
            <a:r>
              <a:rPr lang="en-US" sz="2400" dirty="0"/>
              <a:t> files, the command line will become very cumbersome.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If you are putting it into a script it is a little easier.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You can also place the </a:t>
            </a:r>
            <a:r>
              <a:rPr lang="en-US" sz="2400" dirty="0" err="1"/>
              <a:t>awk</a:t>
            </a:r>
            <a:r>
              <a:rPr lang="en-US" sz="2400" dirty="0"/>
              <a:t> expressions in a file for </a:t>
            </a:r>
            <a:r>
              <a:rPr lang="en-US" sz="2400" dirty="0" err="1"/>
              <a:t>awk</a:t>
            </a:r>
            <a:r>
              <a:rPr lang="en-US" sz="2400" dirty="0"/>
              <a:t> to read.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Use the </a:t>
            </a:r>
            <a:r>
              <a:rPr lang="en-US" sz="2400" b="1" dirty="0"/>
              <a:t>-f </a:t>
            </a:r>
            <a:r>
              <a:rPr lang="en-US" sz="2400" dirty="0"/>
              <a:t>option on the command line: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awk -f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fordreport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cars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and place the expressions in the file.</a:t>
            </a:r>
          </a:p>
        </p:txBody>
      </p:sp>
    </p:spTree>
    <p:extLst>
      <p:ext uri="{BB962C8B-B14F-4D97-AF65-F5344CB8AC3E}">
        <p14:creationId xmlns:p14="http://schemas.microsoft.com/office/powerpoint/2010/main" val="2774890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781</Words>
  <Application>Microsoft Office PowerPoint</Application>
  <PresentationFormat>Custom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Symbol</vt:lpstr>
      <vt:lpstr>Wingdings</vt:lpstr>
      <vt:lpstr>Office Theme</vt:lpstr>
      <vt:lpstr>Office Theme</vt:lpstr>
      <vt:lpstr>OPS245</vt:lpstr>
      <vt:lpstr>Introduction</vt:lpstr>
      <vt:lpstr>Special Conditions</vt:lpstr>
      <vt:lpstr>Multiple Expressions</vt:lpstr>
      <vt:lpstr>Using Multiple Expressions</vt:lpstr>
      <vt:lpstr>Using BEGIN and END</vt:lpstr>
      <vt:lpstr>Importing Variables</vt:lpstr>
      <vt:lpstr>Multiple Instructions</vt:lpstr>
      <vt:lpstr>Awk Script Files</vt:lpstr>
      <vt:lpstr>Awk Script Files Cont.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>Peter Callaghan</dc:creator>
  <dc:description/>
  <cp:lastModifiedBy>Peter Callaghan</cp:lastModifiedBy>
  <cp:revision>29</cp:revision>
  <dcterms:created xsi:type="dcterms:W3CDTF">2021-01-07T21:48:46Z</dcterms:created>
  <dcterms:modified xsi:type="dcterms:W3CDTF">2022-01-28T20:51:37Z</dcterms:modified>
  <dc:language>en-CA</dc:language>
</cp:coreProperties>
</file>