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7" r:id="rId5"/>
    <p:sldId id="278" r:id="rId6"/>
    <p:sldId id="279" r:id="rId7"/>
    <p:sldId id="280" r:id="rId8"/>
    <p:sldId id="281" r:id="rId9"/>
    <p:sldId id="282" r:id="rId10"/>
    <p:sldId id="258" r:id="rId11"/>
    <p:sldId id="259" r:id="rId12"/>
    <p:sldId id="260" r:id="rId13"/>
    <p:sldId id="261" r:id="rId14"/>
    <p:sldId id="283" r:id="rId15"/>
    <p:sldId id="262" r:id="rId16"/>
    <p:sldId id="264" r:id="rId17"/>
    <p:sldId id="284" r:id="rId18"/>
    <p:sldId id="263" r:id="rId19"/>
    <p:sldId id="265" r:id="rId20"/>
    <p:sldId id="285" r:id="rId21"/>
    <p:sldId id="266" r:id="rId22"/>
    <p:sldId id="267" r:id="rId23"/>
    <p:sldId id="268" r:id="rId24"/>
    <p:sldId id="269" r:id="rId25"/>
    <p:sldId id="270" r:id="rId26"/>
    <p:sldId id="271" r:id="rId27"/>
    <p:sldId id="272" r:id="rId28"/>
    <p:sldId id="273" r:id="rId29"/>
    <p:sldId id="274" r:id="rId30"/>
    <p:sldId id="275" r:id="rId31"/>
    <p:sldId id="276" r:id="rId3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3640" cy="1204920"/>
          </a:xfrm>
          <a:prstGeom prst="rect">
            <a:avLst/>
          </a:prstGeom>
          <a:ln>
            <a:noFill/>
          </a:ln>
        </p:spPr>
      </p:pic>
      <p:sp>
        <p:nvSpPr>
          <p:cNvPr id="4" name="PlaceHolder 1"/>
          <p:cNvSpPr>
            <a:spLocks noGrp="1"/>
          </p:cNvSpPr>
          <p:nvPr>
            <p:ph type="title"/>
          </p:nvPr>
        </p:nvSpPr>
        <p:spPr>
          <a:xfrm>
            <a:off x="504000" y="216000"/>
            <a:ext cx="7019280" cy="93528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68000"/>
            <a:ext cx="9071280" cy="3287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OPS245</a:t>
            </a:r>
            <a:endParaRPr lang="en-CA" sz="3570" b="0" strike="noStrike" spc="-1">
              <a:solidFill>
                <a:srgbClr val="000000"/>
              </a:solidFill>
              <a:uFill>
                <a:solidFill>
                  <a:srgbClr val="FFFFFF"/>
                </a:solidFill>
              </a:uFill>
              <a:latin typeface="Arial"/>
            </a:endParaRPr>
          </a:p>
        </p:txBody>
      </p:sp>
      <p:sp>
        <p:nvSpPr>
          <p:cNvPr id="79" name="CustomShape 2"/>
          <p:cNvSpPr/>
          <p:nvPr/>
        </p:nvSpPr>
        <p:spPr>
          <a:xfrm>
            <a:off x="504000" y="1368000"/>
            <a:ext cx="9071280"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ea typeface="DejaVu Sans"/>
              </a:rPr>
              <a:t>Python Scripting</a:t>
            </a:r>
            <a:endParaRPr lang="en-CA" sz="3200" b="0" strike="noStrike" spc="-1">
              <a:solidFill>
                <a:srgbClr val="000000"/>
              </a:solidFill>
              <a:uFill>
                <a:solidFill>
                  <a:srgbClr val="FFFFFF"/>
                </a:solidFill>
              </a:uFill>
              <a:latin typeface="Arial"/>
            </a:endParaRPr>
          </a:p>
          <a:p>
            <a:pPr algn="ctr">
              <a:lnSpc>
                <a:spcPct val="100000"/>
              </a:lnSpc>
            </a:pPr>
            <a:r>
              <a:rPr lang="en-CA" sz="3200" b="0" strike="noStrike" spc="-1">
                <a:solidFill>
                  <a:srgbClr val="000000"/>
                </a:solidFill>
                <a:uFill>
                  <a:solidFill>
                    <a:srgbClr val="FFFFFF"/>
                  </a:solidFill>
                </a:uFill>
                <a:latin typeface="Arial"/>
                <a:ea typeface="DejaVu Sans"/>
              </a:rPr>
              <a:t>Part 1</a:t>
            </a:r>
            <a:endParaRPr lang="en-CA" sz="3200" b="0" strike="noStrike" spc="-1">
              <a:solidFill>
                <a:srgbClr val="000000"/>
              </a:solidFill>
              <a:uFill>
                <a:solidFill>
                  <a:srgbClr val="FFFFFF"/>
                </a:solidFill>
              </a:uFill>
              <a:latin typeface="Arial"/>
            </a:endParaRPr>
          </a:p>
        </p:txBody>
      </p:sp>
      <p:pic>
        <p:nvPicPr>
          <p:cNvPr id="4" name="Picture 3" descr="This work by Peter Callaghan is licensed under a Creative Commons Attribution-NonCommercial-ShareAlike 4.0 International License.">
            <a:hlinkClick r:id="rId2"/>
            <a:extLst>
              <a:ext uri="{FF2B5EF4-FFF2-40B4-BE49-F238E27FC236}">
                <a16:creationId xmlns:a16="http://schemas.microsoft.com/office/drawing/2014/main" id="{42234463-09F0-42AA-A730-518C54F0EA5B}"/>
              </a:ext>
            </a:extLst>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Dealing with Python2</a:t>
            </a:r>
          </a:p>
        </p:txBody>
      </p:sp>
      <p:sp>
        <p:nvSpPr>
          <p:cNvPr id="85" name="TextShape 2"/>
          <p:cNvSpPr txBox="1"/>
          <p:nvPr/>
        </p:nvSpPr>
        <p:spPr>
          <a:xfrm>
            <a:off x="504000" y="1326600"/>
            <a:ext cx="9072000" cy="43439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Python2 is no longer supported as of 01 January, 2020.</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However it may still be present on some installations.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e.g. The version of </a:t>
            </a:r>
            <a:r>
              <a:rPr lang="en-CA" sz="2800" b="1" strike="noStrike" spc="-1" dirty="0">
                <a:solidFill>
                  <a:srgbClr val="000000"/>
                </a:solidFill>
                <a:uFill>
                  <a:solidFill>
                    <a:srgbClr val="FFFFFF"/>
                  </a:solidFill>
                </a:uFill>
                <a:latin typeface="Arial"/>
              </a:rPr>
              <a:t>yum</a:t>
            </a:r>
            <a:r>
              <a:rPr lang="en-CA" sz="2800" b="0" strike="noStrike" spc="-1" dirty="0">
                <a:solidFill>
                  <a:srgbClr val="000000"/>
                </a:solidFill>
                <a:uFill>
                  <a:solidFill>
                    <a:srgbClr val="FFFFFF"/>
                  </a:solidFill>
                </a:uFill>
                <a:latin typeface="Arial"/>
              </a:rPr>
              <a:t> used in Centos7 relies on python version 2.7.5</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Covering how to upgrade a machine from using </a:t>
            </a:r>
            <a:r>
              <a:rPr lang="en-CA" sz="3200" b="1" strike="noStrike" spc="-1" dirty="0">
                <a:solidFill>
                  <a:srgbClr val="000000"/>
                </a:solidFill>
                <a:uFill>
                  <a:solidFill>
                    <a:srgbClr val="FFFFFF"/>
                  </a:solidFill>
                </a:uFill>
                <a:latin typeface="Arial"/>
              </a:rPr>
              <a:t>python2</a:t>
            </a:r>
            <a:r>
              <a:rPr lang="en-CA" sz="3200" b="0" strike="noStrike" spc="-1" dirty="0">
                <a:solidFill>
                  <a:srgbClr val="000000"/>
                </a:solidFill>
                <a:uFill>
                  <a:solidFill>
                    <a:srgbClr val="FFFFFF"/>
                  </a:solidFill>
                </a:uFill>
                <a:latin typeface="Arial"/>
              </a:rPr>
              <a:t> to </a:t>
            </a:r>
            <a:r>
              <a:rPr lang="en-CA" sz="3200" b="1" strike="noStrike" spc="-1" dirty="0">
                <a:solidFill>
                  <a:srgbClr val="000000"/>
                </a:solidFill>
                <a:uFill>
                  <a:solidFill>
                    <a:srgbClr val="FFFFFF"/>
                  </a:solidFill>
                </a:uFill>
                <a:latin typeface="Arial"/>
              </a:rPr>
              <a:t>python3</a:t>
            </a:r>
            <a:r>
              <a:rPr lang="en-CA" sz="3200" b="0" strike="noStrike" spc="-1" dirty="0">
                <a:solidFill>
                  <a:srgbClr val="000000"/>
                </a:solidFill>
                <a:uFill>
                  <a:solidFill>
                    <a:srgbClr val="FFFFFF"/>
                  </a:solidFill>
                </a:uFill>
                <a:latin typeface="Arial"/>
              </a:rPr>
              <a:t> is beyond this course.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now, we will run every script we write by explicitly calling </a:t>
            </a:r>
            <a:r>
              <a:rPr lang="en-CA" sz="3200" b="1" strike="noStrike" spc="-1" dirty="0">
                <a:solidFill>
                  <a:srgbClr val="000000"/>
                </a:solidFill>
                <a:uFill>
                  <a:solidFill>
                    <a:srgbClr val="FFFFFF"/>
                  </a:solidFill>
                </a:uFill>
                <a:latin typeface="Arial"/>
              </a:rPr>
              <a:t>python3</a:t>
            </a:r>
            <a:r>
              <a:rPr lang="en-CA" sz="3200" b="0" strike="noStrike"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75960"/>
            <a:ext cx="7200000" cy="1104163"/>
          </a:xfrm>
          <a:prstGeom prst="rect">
            <a:avLst/>
          </a:prstGeom>
          <a:noFill/>
          <a:ln>
            <a:noFill/>
          </a:ln>
        </p:spPr>
        <p:txBody>
          <a:bodyPr lIns="0" tIns="0" rIns="0" bIns="0" anchor="ctr"/>
          <a:lstStyle/>
          <a:p>
            <a:pPr algn="ctr"/>
            <a:r>
              <a:rPr lang="en-CA" sz="4400" b="0" strike="noStrike" spc="-1" dirty="0">
                <a:solidFill>
                  <a:srgbClr val="000000"/>
                </a:solidFill>
                <a:uFill>
                  <a:solidFill>
                    <a:srgbClr val="FFFFFF"/>
                  </a:solidFill>
                </a:uFill>
                <a:latin typeface="Arial"/>
              </a:rPr>
              <a:t>Aside: Running Python Outside a script</a:t>
            </a:r>
          </a:p>
        </p:txBody>
      </p:sp>
      <p:sp>
        <p:nvSpPr>
          <p:cNvPr id="87" name="TextShape 2"/>
          <p:cNvSpPr txBox="1"/>
          <p:nvPr/>
        </p:nvSpPr>
        <p:spPr>
          <a:xfrm>
            <a:off x="504000" y="1475707"/>
            <a:ext cx="9072000" cy="4112908"/>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Python is installed, you can run Python commands, but need to enter a Python environment first.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At the command prompt type</a:t>
            </a:r>
          </a:p>
          <a:p>
            <a:r>
              <a:rPr lang="en-CA" sz="3200" b="0" strike="noStrike" spc="-1" dirty="0">
                <a:solidFill>
                  <a:srgbClr val="000000"/>
                </a:solidFill>
                <a:uFill>
                  <a:solidFill>
                    <a:srgbClr val="FFFFFF"/>
                  </a:solidFill>
                </a:uFill>
                <a:latin typeface="Courier New"/>
              </a:rPr>
              <a:t>python3</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Type </a:t>
            </a:r>
            <a:r>
              <a:rPr lang="en-CA" sz="3200" b="0" strike="noStrike" spc="-1" dirty="0">
                <a:solidFill>
                  <a:srgbClr val="000000"/>
                </a:solidFill>
                <a:uFill>
                  <a:solidFill>
                    <a:srgbClr val="FFFFFF"/>
                  </a:solidFill>
                </a:uFill>
                <a:latin typeface="Courier New"/>
              </a:rPr>
              <a:t>exit()</a:t>
            </a:r>
            <a:r>
              <a:rPr lang="en-CA" sz="3200" b="0" strike="noStrike" spc="-1" dirty="0">
                <a:solidFill>
                  <a:srgbClr val="000000"/>
                </a:solidFill>
                <a:uFill>
                  <a:solidFill>
                    <a:srgbClr val="FFFFFF"/>
                  </a:solidFill>
                </a:uFill>
                <a:latin typeface="Arial"/>
              </a:rPr>
              <a:t> to end that environment and return to your normal shell.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Python Script Files</a:t>
            </a:r>
          </a:p>
        </p:txBody>
      </p:sp>
      <p:sp>
        <p:nvSpPr>
          <p:cNvPr id="89" name="TextShape 2"/>
          <p:cNvSpPr txBox="1"/>
          <p:nvPr/>
        </p:nvSpPr>
        <p:spPr>
          <a:xfrm>
            <a:off x="504000" y="1326600"/>
            <a:ext cx="9072000" cy="434395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We will concentrate on using Python to write system administration scripts.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scripts should use a </a:t>
            </a:r>
            <a:r>
              <a:rPr lang="en-CA" sz="3200" b="1" strike="noStrike" spc="-1" dirty="0">
                <a:solidFill>
                  <a:srgbClr val="000000"/>
                </a:solidFill>
                <a:uFill>
                  <a:solidFill>
                    <a:srgbClr val="FFFFFF"/>
                  </a:solidFill>
                </a:uFill>
                <a:latin typeface="Arial"/>
              </a:rPr>
              <a:t>.</a:t>
            </a:r>
            <a:r>
              <a:rPr lang="en-CA" sz="3200" b="1" strike="noStrike" spc="-1" dirty="0" err="1">
                <a:solidFill>
                  <a:srgbClr val="000000"/>
                </a:solidFill>
                <a:uFill>
                  <a:solidFill>
                    <a:srgbClr val="FFFFFF"/>
                  </a:solidFill>
                </a:uFill>
                <a:latin typeface="Arial"/>
              </a:rPr>
              <a:t>py</a:t>
            </a:r>
            <a:r>
              <a:rPr lang="en-CA" sz="3200" b="1" strike="noStrike" spc="-1" dirty="0">
                <a:solidFill>
                  <a:srgbClr val="000000"/>
                </a:solidFill>
                <a:uFill>
                  <a:solidFill>
                    <a:srgbClr val="FFFFFF"/>
                  </a:solidFill>
                </a:uFill>
                <a:latin typeface="Arial"/>
              </a:rPr>
              <a:t> </a:t>
            </a:r>
            <a:r>
              <a:rPr lang="en-CA" sz="3200" b="0" strike="noStrike" spc="-1" dirty="0" err="1">
                <a:solidFill>
                  <a:srgbClr val="000000"/>
                </a:solidFill>
                <a:uFill>
                  <a:solidFill>
                    <a:srgbClr val="FFFFFF"/>
                  </a:solidFill>
                </a:uFill>
                <a:latin typeface="Arial"/>
              </a:rPr>
              <a:t>extenstion</a:t>
            </a:r>
            <a:r>
              <a:rPr lang="en-CA" sz="3200" b="0" strike="noStrike" spc="-1" dirty="0">
                <a:solidFill>
                  <a:srgbClr val="000000"/>
                </a:solidFill>
                <a:uFill>
                  <a:solidFill>
                    <a:srgbClr val="FFFFFF"/>
                  </a:solidFill>
                </a:uFill>
                <a:latin typeface="Arial"/>
              </a:rPr>
              <a: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Your system (and python itself) won’t actually care, but this lets other admins know right away that this is a python script.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 give the script execute permission you can just run it, otherwise call </a:t>
            </a:r>
            <a:r>
              <a:rPr lang="en-CA" sz="3200" b="1" strike="noStrike" spc="-1" dirty="0">
                <a:solidFill>
                  <a:srgbClr val="000000"/>
                </a:solidFill>
                <a:uFill>
                  <a:solidFill>
                    <a:srgbClr val="FFFFFF"/>
                  </a:solidFill>
                </a:uFill>
                <a:latin typeface="Arial"/>
              </a:rPr>
              <a:t>python3</a:t>
            </a:r>
            <a:r>
              <a:rPr lang="en-CA" sz="3200" b="0" strike="noStrike" spc="-1" dirty="0">
                <a:solidFill>
                  <a:srgbClr val="000000"/>
                </a:solidFill>
                <a:uFill>
                  <a:solidFill>
                    <a:srgbClr val="FFFFFF"/>
                  </a:solidFill>
                </a:uFill>
                <a:latin typeface="Arial"/>
              </a:rPr>
              <a:t> and pass your script as a command line argument.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DA4B-F4E5-4393-93C3-14FEAA97BB8F}"/>
              </a:ext>
            </a:extLst>
          </p:cNvPr>
          <p:cNvSpPr>
            <a:spLocks noGrp="1"/>
          </p:cNvSpPr>
          <p:nvPr>
            <p:ph type="title"/>
          </p:nvPr>
        </p:nvSpPr>
        <p:spPr/>
        <p:txBody>
          <a:bodyPr/>
          <a:lstStyle/>
          <a:p>
            <a:r>
              <a:rPr lang="en-CA" sz="4400" b="0" strike="noStrike" spc="-1" dirty="0" err="1">
                <a:solidFill>
                  <a:srgbClr val="000000"/>
                </a:solidFill>
                <a:uFill>
                  <a:solidFill>
                    <a:srgbClr val="FFFFFF"/>
                  </a:solidFill>
                </a:uFill>
                <a:latin typeface="Arial"/>
                <a:ea typeface="DejaVu Sans"/>
              </a:rPr>
              <a:t>Sh</a:t>
            </a:r>
            <a:r>
              <a:rPr lang="en-CA" sz="4400" b="0" strike="noStrike" spc="-1" dirty="0">
                <a:solidFill>
                  <a:srgbClr val="000000"/>
                </a:solidFill>
                <a:uFill>
                  <a:solidFill>
                    <a:srgbClr val="FFFFFF"/>
                  </a:solidFill>
                </a:uFill>
                <a:latin typeface="Arial"/>
                <a:ea typeface="DejaVu Sans"/>
              </a:rPr>
              <a:t>-Bang Line: #!/usr/bin/env</a:t>
            </a:r>
            <a:endParaRPr lang="en-CA" dirty="0"/>
          </a:p>
        </p:txBody>
      </p:sp>
      <p:sp>
        <p:nvSpPr>
          <p:cNvPr id="3" name="Text Placeholder 2">
            <a:extLst>
              <a:ext uri="{FF2B5EF4-FFF2-40B4-BE49-F238E27FC236}">
                <a16:creationId xmlns:a16="http://schemas.microsoft.com/office/drawing/2014/main" id="{2516B85C-AF9F-4761-9CA2-75E68382DA83}"/>
              </a:ext>
            </a:extLst>
          </p:cNvPr>
          <p:cNvSpPr>
            <a:spLocks noGrp="1"/>
          </p:cNvSpPr>
          <p:nvPr>
            <p:ph type="body"/>
          </p:nvPr>
        </p:nvSpPr>
        <p:spPr>
          <a:xfrm>
            <a:off x="504000" y="1326600"/>
            <a:ext cx="9072000" cy="4261400"/>
          </a:xfrm>
        </p:spPr>
        <p:txBody>
          <a:bodyPr>
            <a:normAutofit fontScale="92500" lnSpcReduction="20000"/>
          </a:bodyPr>
          <a:lstStyle/>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There are numerous scripting languages.</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In order help us (and the machine) know which language the script is written in, it is common practice to start a script with #! followed by the path to the shell that should run the script.</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 indicates a comment (aka </a:t>
            </a:r>
            <a:r>
              <a:rPr lang="en-CA" sz="2800" b="0" strike="noStrike" spc="-1" dirty="0" err="1">
                <a:solidFill>
                  <a:srgbClr val="000000"/>
                </a:solidFill>
                <a:uFill>
                  <a:solidFill>
                    <a:srgbClr val="FFFFFF"/>
                  </a:solidFill>
                </a:uFill>
                <a:latin typeface="Arial"/>
                <a:ea typeface="DejaVu Sans"/>
              </a:rPr>
              <a:t>shhhh</a:t>
            </a:r>
            <a:r>
              <a:rPr lang="en-CA" sz="2800" b="0" strike="noStrike" spc="-1" dirty="0">
                <a:solidFill>
                  <a:srgbClr val="000000"/>
                </a:solidFill>
                <a:uFill>
                  <a:solidFill>
                    <a:srgbClr val="FFFFFF"/>
                  </a:solidFill>
                </a:uFill>
                <a:latin typeface="Arial"/>
                <a:ea typeface="DejaVu Sans"/>
              </a:rPr>
              <a:t>)</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 (bang) indicates a command from your history.</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2800" b="0" strike="noStrike" spc="-1" dirty="0">
                <a:solidFill>
                  <a:srgbClr val="000000"/>
                </a:solidFill>
                <a:uFill>
                  <a:solidFill>
                    <a:srgbClr val="FFFFFF"/>
                  </a:solidFill>
                </a:uFill>
                <a:latin typeface="Arial"/>
                <a:ea typeface="DejaVu Sans"/>
              </a:rPr>
              <a:t>Combining them on the first line of the script has the special meaning of forcing the script to run in that shell (or not run at all, if that shell is not present).</a:t>
            </a:r>
            <a:endParaRPr lang="en-CA"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9074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Python sh-bang line</a:t>
            </a:r>
          </a:p>
        </p:txBody>
      </p:sp>
      <p:sp>
        <p:nvSpPr>
          <p:cNvPr id="91" name="TextShape 2"/>
          <p:cNvSpPr txBox="1"/>
          <p:nvPr/>
        </p:nvSpPr>
        <p:spPr>
          <a:xfrm>
            <a:off x="504000" y="1326600"/>
            <a:ext cx="9072000" cy="434395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Just like a bash script, you should start a python script with a </a:t>
            </a:r>
            <a:r>
              <a:rPr lang="en-CA" sz="3200" b="0" strike="noStrike" spc="-1" dirty="0" err="1">
                <a:solidFill>
                  <a:srgbClr val="000000"/>
                </a:solidFill>
                <a:uFill>
                  <a:solidFill>
                    <a:srgbClr val="FFFFFF"/>
                  </a:solidFill>
                </a:uFill>
                <a:latin typeface="Arial"/>
              </a:rPr>
              <a:t>sh</a:t>
            </a:r>
            <a:r>
              <a:rPr lang="en-CA" sz="3200" b="0" strike="noStrike" spc="-1" dirty="0">
                <a:solidFill>
                  <a:srgbClr val="000000"/>
                </a:solidFill>
                <a:uFill>
                  <a:solidFill>
                    <a:srgbClr val="FFFFFF"/>
                  </a:solidFill>
                </a:uFill>
                <a:latin typeface="Arial"/>
              </a:rPr>
              <a:t>-bang line.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This makes sure the script gets run by the correct interpreter.</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It also lets other admins know right away that this is a python script.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python3 use:</a:t>
            </a:r>
          </a:p>
          <a:p>
            <a:r>
              <a:rPr lang="en-CA" sz="3200" b="0" strike="noStrike" spc="-1" dirty="0">
                <a:solidFill>
                  <a:srgbClr val="000000"/>
                </a:solidFill>
                <a:uFill>
                  <a:solidFill>
                    <a:srgbClr val="FFFFFF"/>
                  </a:solidFill>
                </a:uFill>
                <a:latin typeface="Courier New"/>
              </a:rPr>
              <a:t>#!/usr/bin/env python3</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Comments</a:t>
            </a:r>
          </a:p>
        </p:txBody>
      </p:sp>
      <p:sp>
        <p:nvSpPr>
          <p:cNvPr id="95" name="TextShape 2"/>
          <p:cNvSpPr txBox="1"/>
          <p:nvPr/>
        </p:nvSpPr>
        <p:spPr>
          <a:xfrm>
            <a:off x="503999" y="1586522"/>
            <a:ext cx="9335569" cy="4084027"/>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Single line comments in python are the same as in bash: </a:t>
            </a:r>
            <a:r>
              <a:rPr lang="en-CA" sz="3200" b="0" strike="noStrike" spc="-1" dirty="0">
                <a:solidFill>
                  <a:srgbClr val="000000"/>
                </a:solidFill>
                <a:uFill>
                  <a:solidFill>
                    <a:srgbClr val="FFFFFF"/>
                  </a:solidFill>
                </a:uFill>
                <a:latin typeface="Courier New"/>
              </a:rPr>
              <a:t>#a comment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also allows block, or multi-line, comments with triple quotes (single </a:t>
            </a:r>
            <a:r>
              <a:rPr lang="en-CA" sz="3200" b="0" strike="noStrike" spc="-1" dirty="0">
                <a:solidFill>
                  <a:srgbClr val="000000"/>
                </a:solidFill>
                <a:uFill>
                  <a:solidFill>
                    <a:srgbClr val="FFFFFF"/>
                  </a:solidFill>
                </a:uFill>
                <a:latin typeface="Courier New"/>
              </a:rPr>
              <a:t>‘</a:t>
            </a:r>
            <a:r>
              <a:rPr lang="en-CA" sz="3200" b="0" strike="noStrike" spc="-1" dirty="0">
                <a:solidFill>
                  <a:srgbClr val="000000"/>
                </a:solidFill>
                <a:uFill>
                  <a:solidFill>
                    <a:srgbClr val="FFFFFF"/>
                  </a:solidFill>
                </a:uFill>
                <a:latin typeface="Arial"/>
              </a:rPr>
              <a:t> or double </a:t>
            </a:r>
            <a:r>
              <a:rPr lang="en-CA" sz="3200" b="0" strike="noStrike" spc="-1" dirty="0">
                <a:solidFill>
                  <a:srgbClr val="000000"/>
                </a:solidFill>
                <a:uFill>
                  <a:solidFill>
                    <a:srgbClr val="FFFFFF"/>
                  </a:solidFill>
                </a:uFill>
                <a:latin typeface="Courier New"/>
              </a:rPr>
              <a:t>“</a:t>
            </a:r>
            <a:r>
              <a:rPr lang="en-CA" sz="3200" b="0" strike="noStrike" spc="-1" dirty="0">
                <a:solidFill>
                  <a:srgbClr val="000000"/>
                </a:solidFill>
                <a:uFill>
                  <a:solidFill>
                    <a:srgbClr val="FFFFFF"/>
                  </a:solidFill>
                </a:uFill>
                <a:latin typeface="Arial"/>
              </a:rPr>
              <a:t>)</a:t>
            </a:r>
          </a:p>
          <a:p>
            <a:r>
              <a:rPr lang="en-CA" sz="3200" b="0" strike="noStrike" spc="-1" dirty="0">
                <a:solidFill>
                  <a:srgbClr val="000000"/>
                </a:solidFill>
                <a:uFill>
                  <a:solidFill>
                    <a:srgbClr val="FFFFFF"/>
                  </a:solidFill>
                </a:uFill>
                <a:latin typeface="Courier New"/>
              </a:rPr>
              <a:t>‘‘‘this is </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one long</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comment‘‘‘</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0128-0C36-463A-8700-1B35BBBDBEBA}"/>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Using Comments</a:t>
            </a:r>
            <a:endParaRPr lang="en-CA" dirty="0"/>
          </a:p>
        </p:txBody>
      </p:sp>
      <p:sp>
        <p:nvSpPr>
          <p:cNvPr id="3" name="Text Placeholder 2">
            <a:extLst>
              <a:ext uri="{FF2B5EF4-FFF2-40B4-BE49-F238E27FC236}">
                <a16:creationId xmlns:a16="http://schemas.microsoft.com/office/drawing/2014/main" id="{3FFE8E66-DF79-4A7F-8353-6F2067CDDC99}"/>
              </a:ext>
            </a:extLst>
          </p:cNvPr>
          <p:cNvSpPr>
            <a:spLocks noGrp="1"/>
          </p:cNvSpPr>
          <p:nvPr>
            <p:ph type="body"/>
          </p:nvPr>
        </p:nvSpPr>
        <p:spPr>
          <a:xfrm>
            <a:off x="504000" y="1326600"/>
            <a:ext cx="9072000" cy="4117870"/>
          </a:xfrm>
        </p:spPr>
        <p:txBody>
          <a:bodyPr>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You can (</a:t>
            </a:r>
            <a:r>
              <a:rPr lang="en-CA" sz="3200" b="0" u="sng" strike="noStrike" spc="-1" dirty="0">
                <a:solidFill>
                  <a:srgbClr val="000000"/>
                </a:solidFill>
                <a:uFill>
                  <a:solidFill>
                    <a:srgbClr val="FFFFFF"/>
                  </a:solidFill>
                </a:uFill>
                <a:latin typeface="Arial"/>
                <a:ea typeface="DejaVu Sans"/>
              </a:rPr>
              <a:t>will</a:t>
            </a:r>
            <a:r>
              <a:rPr lang="en-CA" sz="3200" b="0" strike="noStrike" spc="-1" dirty="0">
                <a:solidFill>
                  <a:srgbClr val="000000"/>
                </a:solidFill>
                <a:uFill>
                  <a:solidFill>
                    <a:srgbClr val="FFFFFF"/>
                  </a:solidFill>
                </a:uFill>
                <a:latin typeface="Arial"/>
                <a:ea typeface="DejaVu Sans"/>
              </a:rPr>
              <a:t>) use comments throughout your scripts to explain what is going on.</a:t>
            </a:r>
            <a:endParaRPr lang="en-CA" sz="3200" b="0" strike="noStrike" spc="-1" dirty="0">
              <a:solidFill>
                <a:srgbClr val="000000"/>
              </a:solidFill>
              <a:uFill>
                <a:solidFill>
                  <a:srgbClr val="FFFFFF"/>
                </a:solidFill>
              </a:uFill>
              <a:latin typeface="Arial"/>
            </a:endParaRPr>
          </a:p>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A common practice is to initially write out your script in plain language using comments.</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This pseudo-code helps you plan how your script will work.</a:t>
            </a:r>
            <a:endParaRPr lang="en-CA" sz="3200" b="0" strike="noStrike" spc="-1" dirty="0">
              <a:solidFill>
                <a:srgbClr val="000000"/>
              </a:solidFill>
              <a:uFill>
                <a:solidFill>
                  <a:srgbClr val="FFFFFF"/>
                </a:solidFill>
              </a:uFill>
              <a:latin typeface="Arial"/>
            </a:endParaRPr>
          </a:p>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This also helps you interpret scripts when you need to update them months or years later.</a:t>
            </a:r>
            <a:endParaRPr lang="en-CA"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32926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Indentation</a:t>
            </a:r>
          </a:p>
        </p:txBody>
      </p:sp>
      <p:sp>
        <p:nvSpPr>
          <p:cNvPr id="93" name="TextShape 2"/>
          <p:cNvSpPr txBox="1"/>
          <p:nvPr/>
        </p:nvSpPr>
        <p:spPr>
          <a:xfrm>
            <a:off x="504000" y="1524000"/>
            <a:ext cx="9072000" cy="3509108"/>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 very important feature of Python is that </a:t>
            </a:r>
            <a:r>
              <a:rPr lang="en-CA" sz="3200" b="1" strike="noStrike" spc="-1" dirty="0">
                <a:solidFill>
                  <a:srgbClr val="000000"/>
                </a:solidFill>
                <a:uFill>
                  <a:solidFill>
                    <a:srgbClr val="FFFFFF"/>
                  </a:solidFill>
                </a:uFill>
                <a:latin typeface="Arial"/>
              </a:rPr>
              <a:t>indentation is mandatory</a:t>
            </a:r>
            <a:r>
              <a:rPr lang="en-CA" sz="3200" b="0" strike="noStrike" spc="-1" dirty="0">
                <a:solidFill>
                  <a:srgbClr val="000000"/>
                </a:solidFill>
                <a:uFill>
                  <a:solidFill>
                    <a:srgbClr val="FFFFFF"/>
                  </a:solidFill>
                </a:uFill>
                <a:latin typeface="Arial"/>
              </a:rPr>
              <a: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bash it was common courtesy, and being a good administrator, but if you don’t indent Python code it won’t run.</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We’ll remind you of this when we get to structures that need to be indented to work.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Output in Python</a:t>
            </a:r>
          </a:p>
        </p:txBody>
      </p:sp>
      <p:sp>
        <p:nvSpPr>
          <p:cNvPr id="97" name="TextShape 2"/>
          <p:cNvSpPr txBox="1"/>
          <p:nvPr/>
        </p:nvSpPr>
        <p:spPr>
          <a:xfrm>
            <a:off x="504000" y="1555262"/>
            <a:ext cx="9072000" cy="3665414"/>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simplest way to generate output in Python is the </a:t>
            </a:r>
            <a:r>
              <a:rPr lang="en-CA" sz="3200" b="1" strike="noStrike" spc="-1" dirty="0">
                <a:solidFill>
                  <a:srgbClr val="000000"/>
                </a:solidFill>
                <a:uFill>
                  <a:solidFill>
                    <a:srgbClr val="FFFFFF"/>
                  </a:solidFill>
                </a:uFill>
                <a:latin typeface="Arial"/>
              </a:rPr>
              <a:t>print</a:t>
            </a:r>
            <a:r>
              <a:rPr lang="en-CA" sz="3200" b="0" strike="noStrike" spc="-1" dirty="0">
                <a:solidFill>
                  <a:srgbClr val="000000"/>
                </a:solidFill>
                <a:uFill>
                  <a:solidFill>
                    <a:srgbClr val="FFFFFF"/>
                  </a:solidFill>
                </a:uFill>
                <a:latin typeface="Arial"/>
              </a:rPr>
              <a:t> command:</a:t>
            </a:r>
          </a:p>
          <a:p>
            <a:r>
              <a:rPr lang="en-CA" sz="3200" b="0" strike="noStrike" spc="-1" dirty="0">
                <a:solidFill>
                  <a:srgbClr val="000000"/>
                </a:solidFill>
                <a:uFill>
                  <a:solidFill>
                    <a:srgbClr val="FFFFFF"/>
                  </a:solidFill>
                </a:uFill>
                <a:latin typeface="Courier New"/>
              </a:rPr>
              <a:t>print (‘some output’)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Try making a script that will print out the text ‘Hello World!’</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 pretty standard first script in any language.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FE1A-3AAC-4AFA-9F66-F1C02BB174CB}"/>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Using Output for Debugging</a:t>
            </a:r>
            <a:endParaRPr lang="en-CA" dirty="0"/>
          </a:p>
        </p:txBody>
      </p:sp>
      <p:sp>
        <p:nvSpPr>
          <p:cNvPr id="3" name="Text Placeholder 2">
            <a:extLst>
              <a:ext uri="{FF2B5EF4-FFF2-40B4-BE49-F238E27FC236}">
                <a16:creationId xmlns:a16="http://schemas.microsoft.com/office/drawing/2014/main" id="{5F0E4920-C38B-4B92-91B1-A3FE31A62DC8}"/>
              </a:ext>
            </a:extLst>
          </p:cNvPr>
          <p:cNvSpPr>
            <a:spLocks noGrp="1"/>
          </p:cNvSpPr>
          <p:nvPr>
            <p:ph type="body"/>
          </p:nvPr>
        </p:nvSpPr>
        <p:spPr>
          <a:xfrm>
            <a:off x="504000" y="1326600"/>
            <a:ext cx="9072000" cy="4117870"/>
          </a:xfrm>
        </p:spPr>
        <p:txBody>
          <a:bodyPr>
            <a:normAutofit fontScale="92500" lnSpcReduction="10000"/>
          </a:bodyPr>
          <a:lstStyle/>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When you have a script that isn’t doing what you want, you can use the output from it to help with debugging.</a:t>
            </a:r>
            <a:endParaRPr lang="en-CA" sz="3200" b="0" strike="noStrike" spc="-1" dirty="0">
              <a:solidFill>
                <a:srgbClr val="000000"/>
              </a:solidFill>
              <a:uFill>
                <a:solidFill>
                  <a:srgbClr val="FFFFFF"/>
                </a:solidFill>
              </a:uFill>
              <a:latin typeface="Arial"/>
            </a:endParaRPr>
          </a:p>
          <a:p>
            <a:pPr marL="432000" indent="-323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Make it print output sooner than it normally would.</a:t>
            </a:r>
            <a:endParaRPr lang="en-CA" sz="3200" b="0" strike="noStrike" spc="-1" dirty="0">
              <a:solidFill>
                <a:srgbClr val="000000"/>
              </a:solidFill>
              <a:uFill>
                <a:solidFill>
                  <a:srgbClr val="FFFFFF"/>
                </a:solidFill>
              </a:uFill>
              <a:latin typeface="Arial"/>
            </a:endParaRPr>
          </a:p>
          <a:p>
            <a:pPr marL="864000" lvl="3" indent="-21564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If the output matches what you expect, the bug is probably after that point.</a:t>
            </a:r>
            <a:endParaRPr lang="en-CA" sz="3200" b="0" strike="noStrike" spc="-1" dirty="0">
              <a:solidFill>
                <a:srgbClr val="000000"/>
              </a:solidFill>
              <a:uFill>
                <a:solidFill>
                  <a:srgbClr val="FFFFFF"/>
                </a:solidFill>
              </a:uFill>
              <a:latin typeface="Arial"/>
            </a:endParaRPr>
          </a:p>
          <a:p>
            <a:pPr marL="864000" lvl="3" indent="-21564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If the output is not what you expect, the bug is before that point.</a:t>
            </a:r>
            <a:endParaRPr lang="en-CA"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67986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368000"/>
            <a:ext cx="8389908"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184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will learn how to run simple scripts using python.</a:t>
            </a:r>
            <a:endParaRPr lang="en-CA" sz="2600" b="0" strike="noStrike" spc="-1" dirty="0">
              <a:solidFill>
                <a:srgbClr val="000000"/>
              </a:solidFill>
              <a:uFill>
                <a:solidFill>
                  <a:srgbClr val="FFFFFF"/>
                </a:solidFill>
              </a:uFill>
              <a:latin typeface="Arial"/>
            </a:endParaRPr>
          </a:p>
          <a:p>
            <a:pPr marL="432000" indent="-32184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This will help you configure systems by automating repetitive tasks.</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Variables</a:t>
            </a:r>
          </a:p>
        </p:txBody>
      </p:sp>
      <p:sp>
        <p:nvSpPr>
          <p:cNvPr id="99" name="TextShape 2"/>
          <p:cNvSpPr txBox="1"/>
          <p:nvPr/>
        </p:nvSpPr>
        <p:spPr>
          <a:xfrm>
            <a:off x="504000" y="1326600"/>
            <a:ext cx="9072000" cy="4343950"/>
          </a:xfrm>
          <a:prstGeom prst="rect">
            <a:avLst/>
          </a:prstGeom>
          <a:noFill/>
          <a:ln>
            <a:noFill/>
          </a:ln>
        </p:spPr>
        <p:txBody>
          <a:bodyPr lIns="0" tIns="0" rIns="0" bIns="0">
            <a:normAutofit fontScale="70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Setting variables is very similar to bash</a:t>
            </a:r>
          </a:p>
          <a:p>
            <a:pPr marL="864000" lvl="1" indent="-324000">
              <a:spcBef>
                <a:spcPts val="1134"/>
              </a:spcBef>
              <a:buClr>
                <a:srgbClr val="000000"/>
              </a:buClr>
              <a:buSzPct val="75000"/>
              <a:buFont typeface="Symbol" charset="2"/>
              <a:buChar char=""/>
            </a:pPr>
            <a:r>
              <a:rPr lang="en-CA" sz="34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varname</a:t>
            </a:r>
            <a:r>
              <a:rPr lang="en-CA" sz="34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=value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Variable names</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Must begin with a letter or _</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Cannot start with a number</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Can only contain letters, numbers, and _</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Are case sensitive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But with a few important differences: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can put a space around the = if you want.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Variables have ‘types’ representing the data they currently hold.</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just use the name of the variable again to retrieve the value.</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No $ like in bash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Variable Types</a:t>
            </a:r>
          </a:p>
        </p:txBody>
      </p:sp>
      <p:sp>
        <p:nvSpPr>
          <p:cNvPr id="101" name="TextShape 2"/>
          <p:cNvSpPr txBox="1"/>
          <p:nvPr/>
        </p:nvSpPr>
        <p:spPr>
          <a:xfrm>
            <a:off x="504000" y="1428200"/>
            <a:ext cx="9072000" cy="411787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has several different variable </a:t>
            </a:r>
            <a:r>
              <a:rPr lang="en-CA" sz="3200" b="1" strike="noStrike" spc="-1" dirty="0">
                <a:solidFill>
                  <a:srgbClr val="000000"/>
                </a:solidFill>
                <a:uFill>
                  <a:solidFill>
                    <a:srgbClr val="FFFFFF"/>
                  </a:solidFill>
                </a:uFill>
                <a:latin typeface="Arial"/>
              </a:rPr>
              <a:t>types</a:t>
            </a:r>
            <a:r>
              <a:rPr lang="en-CA" sz="3200" b="0" strike="noStrike" spc="-1" dirty="0">
                <a:solidFill>
                  <a:srgbClr val="000000"/>
                </a:solidFill>
                <a:uFill>
                  <a:solidFill>
                    <a:srgbClr val="FFFFFF"/>
                  </a:solidFill>
                </a:uFill>
                <a:latin typeface="Arial"/>
              </a:rPr>
              <a: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int</a:t>
            </a:r>
            <a:r>
              <a:rPr lang="en-CA" sz="2800" b="0" strike="noStrike" spc="-1" dirty="0">
                <a:solidFill>
                  <a:srgbClr val="000000"/>
                </a:solidFill>
                <a:uFill>
                  <a:solidFill>
                    <a:srgbClr val="FFFFFF"/>
                  </a:solidFill>
                </a:uFill>
                <a:latin typeface="Arial"/>
              </a:rPr>
              <a:t> – whole numbers (i.e. integers)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str</a:t>
            </a:r>
            <a:r>
              <a:rPr lang="en-CA" sz="2800" b="0" strike="noStrike" spc="-1" dirty="0">
                <a:solidFill>
                  <a:srgbClr val="000000"/>
                </a:solidFill>
                <a:uFill>
                  <a:solidFill>
                    <a:srgbClr val="FFFFFF"/>
                  </a:solidFill>
                </a:uFill>
                <a:latin typeface="Arial"/>
              </a:rPr>
              <a:t> – strings of text.  Bounded by quotes (single or double)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float</a:t>
            </a:r>
            <a:r>
              <a:rPr lang="en-CA" sz="2800" b="0" strike="noStrike" spc="-1" dirty="0">
                <a:solidFill>
                  <a:srgbClr val="000000"/>
                </a:solidFill>
                <a:uFill>
                  <a:solidFill>
                    <a:srgbClr val="FFFFFF"/>
                  </a:solidFill>
                </a:uFill>
                <a:latin typeface="Arial"/>
              </a:rPr>
              <a:t> – floating point numbers (numbers with decimal places)</a:t>
            </a:r>
            <a:endParaRPr lang="az-Latn-AZ" sz="2800" b="0" strike="noStrike" spc="-1" dirty="0">
              <a:solidFill>
                <a:srgbClr val="000000"/>
              </a:solidFill>
              <a:uFill>
                <a:solidFill>
                  <a:srgbClr val="FFFFFF"/>
                </a:solidFill>
              </a:uFill>
              <a:latin typeface="Arial"/>
            </a:endParaRPr>
          </a:p>
          <a:p>
            <a:pPr marL="864000" lvl="1" indent="-324000">
              <a:spcBef>
                <a:spcPts val="1134"/>
              </a:spcBef>
              <a:buClr>
                <a:srgbClr val="000000"/>
              </a:buClr>
              <a:buSzPct val="75000"/>
              <a:buFont typeface="Symbol" charset="2"/>
              <a:buChar char=""/>
            </a:pPr>
            <a:r>
              <a:rPr lang="en-CA" sz="2800" spc="-1" dirty="0" err="1">
                <a:solidFill>
                  <a:srgbClr val="000000"/>
                </a:solidFill>
                <a:uFill>
                  <a:solidFill>
                    <a:srgbClr val="FFFFFF"/>
                  </a:solidFill>
                </a:uFill>
                <a:latin typeface="Courier New" panose="02070309020205020404" pitchFamily="49" charset="0"/>
                <a:cs typeface="Courier New" panose="02070309020205020404" pitchFamily="49" charset="0"/>
              </a:rPr>
              <a:t>boolean</a:t>
            </a:r>
            <a:r>
              <a:rPr lang="en-CA" sz="2800" b="0" strike="noStrike" spc="-1" dirty="0">
                <a:solidFill>
                  <a:srgbClr val="000000"/>
                </a:solidFill>
                <a:uFill>
                  <a:solidFill>
                    <a:srgbClr val="FFFFFF"/>
                  </a:solidFill>
                </a:uFill>
                <a:latin typeface="Arial"/>
                <a:ea typeface="DejaVu Sans"/>
              </a:rPr>
              <a:t> – </a:t>
            </a:r>
            <a:r>
              <a:rPr lang="az-Latn-AZ" sz="2800" b="0" strike="noStrike" spc="-1" dirty="0">
                <a:solidFill>
                  <a:srgbClr val="000000"/>
                </a:solidFill>
                <a:uFill>
                  <a:solidFill>
                    <a:srgbClr val="FFFFFF"/>
                  </a:solidFill>
                </a:uFill>
                <a:latin typeface="Arial"/>
                <a:ea typeface="DejaVu Sans"/>
              </a:rPr>
              <a:t>e</a:t>
            </a:r>
            <a:r>
              <a:rPr lang="en-CA" sz="2800" b="0" strike="noStrike" spc="-1" dirty="0">
                <a:solidFill>
                  <a:srgbClr val="000000"/>
                </a:solidFill>
                <a:uFill>
                  <a:solidFill>
                    <a:srgbClr val="FFFFFF"/>
                  </a:solidFill>
                </a:uFill>
                <a:latin typeface="Arial"/>
                <a:ea typeface="DejaVu Sans"/>
              </a:rPr>
              <a:t>ither </a:t>
            </a:r>
            <a:r>
              <a:rPr lang="en-CA" sz="2800" strike="noStrike" spc="-1" dirty="0">
                <a:solidFill>
                  <a:srgbClr val="000000"/>
                </a:solidFill>
                <a:uFill>
                  <a:solidFill>
                    <a:srgbClr val="FFFFFF"/>
                  </a:solidFill>
                </a:uFill>
                <a:latin typeface="Arial"/>
                <a:ea typeface="DejaVu Sans"/>
              </a:rPr>
              <a:t>True</a:t>
            </a:r>
            <a:r>
              <a:rPr lang="en-CA" sz="2800" b="0" strike="noStrike" spc="-1" dirty="0">
                <a:solidFill>
                  <a:srgbClr val="000000"/>
                </a:solidFill>
                <a:uFill>
                  <a:solidFill>
                    <a:srgbClr val="FFFFFF"/>
                  </a:solidFill>
                </a:uFill>
                <a:latin typeface="Arial"/>
                <a:ea typeface="DejaVu Sans"/>
              </a:rPr>
              <a:t> or </a:t>
            </a:r>
            <a:r>
              <a:rPr lang="en-CA" sz="2800" strike="noStrike" spc="-1" dirty="0">
                <a:solidFill>
                  <a:srgbClr val="000000"/>
                </a:solidFill>
                <a:uFill>
                  <a:solidFill>
                    <a:srgbClr val="FFFFFF"/>
                  </a:solidFill>
                </a:uFill>
                <a:latin typeface="Arial"/>
                <a:ea typeface="DejaVu Sans"/>
              </a:rPr>
              <a:t>False</a:t>
            </a:r>
            <a:endParaRPr lang="en-CA" sz="280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more, but these are a good start.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Getting input from the user</a:t>
            </a:r>
          </a:p>
        </p:txBody>
      </p:sp>
      <p:sp>
        <p:nvSpPr>
          <p:cNvPr id="103" name="TextShape 2"/>
          <p:cNvSpPr txBox="1"/>
          <p:nvPr/>
        </p:nvSpPr>
        <p:spPr>
          <a:xfrm>
            <a:off x="316430" y="1688123"/>
            <a:ext cx="9576625" cy="3982427"/>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your script needs to get some information from the user, use the </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input() </a:t>
            </a:r>
            <a:r>
              <a:rPr lang="en-CA" sz="3200" b="0" strike="noStrike" spc="-1" dirty="0">
                <a:solidFill>
                  <a:srgbClr val="000000"/>
                </a:solidFill>
                <a:uFill>
                  <a:solidFill>
                    <a:srgbClr val="FFFFFF"/>
                  </a:solidFill>
                </a:uFill>
                <a:latin typeface="Arial"/>
              </a:rPr>
              <a:t>function.</a:t>
            </a:r>
          </a:p>
          <a:p>
            <a:r>
              <a:rPr lang="en-CA" sz="2800" b="0" strike="noStrike" spc="-1" dirty="0" err="1">
                <a:solidFill>
                  <a:srgbClr val="000000"/>
                </a:solidFill>
                <a:uFill>
                  <a:solidFill>
                    <a:srgbClr val="FFFFFF"/>
                  </a:solidFill>
                </a:uFill>
                <a:latin typeface="Courier New"/>
              </a:rPr>
              <a:t>varname</a:t>
            </a:r>
            <a:r>
              <a:rPr lang="en-CA" sz="2800" b="0" strike="noStrike" spc="-1" dirty="0">
                <a:solidFill>
                  <a:srgbClr val="000000"/>
                </a:solidFill>
                <a:uFill>
                  <a:solidFill>
                    <a:srgbClr val="FFFFFF"/>
                  </a:solidFill>
                </a:uFill>
                <a:latin typeface="Courier New"/>
              </a:rPr>
              <a:t> = input(‘text to display to user’)</a:t>
            </a:r>
            <a:endParaRPr lang="en-CA" sz="28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e.g.</a:t>
            </a:r>
          </a:p>
          <a:p>
            <a:r>
              <a:rPr lang="en-CA" sz="2800" b="0" strike="noStrike" spc="-1" dirty="0">
                <a:solidFill>
                  <a:srgbClr val="000000"/>
                </a:solidFill>
                <a:uFill>
                  <a:solidFill>
                    <a:srgbClr val="FFFFFF"/>
                  </a:solidFill>
                </a:uFill>
                <a:latin typeface="Courier New"/>
              </a:rPr>
              <a:t>section = input(‘Enter your section:’)</a:t>
            </a:r>
            <a:endParaRPr lang="en-CA" sz="2800" b="0" strike="noStrike" spc="-1" dirty="0">
              <a:solidFill>
                <a:srgbClr val="000000"/>
              </a:solidFill>
              <a:uFill>
                <a:solidFill>
                  <a:srgbClr val="FFFFFF"/>
                </a:solidFill>
              </a:uFill>
              <a:latin typeface="Arial"/>
            </a:endParaRPr>
          </a:p>
          <a:p>
            <a:r>
              <a:rPr lang="en-CA" sz="2800" b="0" strike="noStrike" spc="-1" dirty="0">
                <a:solidFill>
                  <a:srgbClr val="000000"/>
                </a:solidFill>
                <a:uFill>
                  <a:solidFill>
                    <a:srgbClr val="FFFFFF"/>
                  </a:solidFill>
                </a:uFill>
                <a:latin typeface="Courier New"/>
              </a:rPr>
              <a:t>print(‘Welcome to OPS245 Section ’ + section)</a:t>
            </a:r>
            <a:endParaRPr lang="en-CA" sz="2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Aside: Python Operators</a:t>
            </a:r>
          </a:p>
        </p:txBody>
      </p:sp>
      <p:sp>
        <p:nvSpPr>
          <p:cNvPr id="105" name="TextShape 2"/>
          <p:cNvSpPr txBox="1"/>
          <p:nvPr/>
        </p:nvSpPr>
        <p:spPr>
          <a:xfrm>
            <a:off x="504000" y="1639216"/>
            <a:ext cx="9072000" cy="32886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may have noticed the + used to combine two strings on the previous slide.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effect of operators will differ depending on the type of variable used.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strings, + means combine them into one bigger string.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Python Operators Cont.</a:t>
            </a:r>
          </a:p>
        </p:txBody>
      </p:sp>
      <p:sp>
        <p:nvSpPr>
          <p:cNvPr id="107" name="TextShape 2"/>
          <p:cNvSpPr txBox="1"/>
          <p:nvPr/>
        </p:nvSpPr>
        <p:spPr>
          <a:xfrm>
            <a:off x="504000" y="1764262"/>
            <a:ext cx="9072000" cy="32886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Python has the same math operators as bash.</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don’t need any special syntax like the $(( )) you needed in bash.</a:t>
            </a:r>
          </a:p>
          <a:p>
            <a:r>
              <a:rPr lang="en-CA" sz="3200" b="0" strike="noStrike" spc="-1" dirty="0">
                <a:solidFill>
                  <a:srgbClr val="000000"/>
                </a:solidFill>
                <a:uFill>
                  <a:solidFill>
                    <a:srgbClr val="FFFFFF"/>
                  </a:solidFill>
                </a:uFill>
                <a:latin typeface="Courier New"/>
              </a:rPr>
              <a:t>	x = 200</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	y = 45</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	print(x + y)</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75960"/>
            <a:ext cx="7200000" cy="124668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Using Python for System Administration</a:t>
            </a:r>
          </a:p>
        </p:txBody>
      </p:sp>
      <p:sp>
        <p:nvSpPr>
          <p:cNvPr id="109" name="TextShape 2"/>
          <p:cNvSpPr txBox="1"/>
          <p:nvPr/>
        </p:nvSpPr>
        <p:spPr>
          <a:xfrm>
            <a:off x="282806" y="1811944"/>
            <a:ext cx="9515011" cy="3377471"/>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reason we are learning Python is to make us better (more efficient) system administrators.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 we need to be able to affect the system with it.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several different ways to do this.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simplest is </a:t>
            </a:r>
            <a:r>
              <a:rPr lang="en-CA" sz="3200" b="0" strike="noStrike" spc="-1" dirty="0" err="1">
                <a:solidFill>
                  <a:srgbClr val="000000"/>
                </a:solidFill>
                <a:uFill>
                  <a:solidFill>
                    <a:srgbClr val="FFFFFF"/>
                  </a:solidFill>
                </a:uFill>
                <a:latin typeface="Courier New"/>
              </a:rPr>
              <a:t>os.system</a:t>
            </a:r>
            <a:r>
              <a:rPr lang="en-CA" sz="3200" b="0" strike="noStrike" spc="-1" dirty="0">
                <a:solidFill>
                  <a:srgbClr val="000000"/>
                </a:solidFill>
                <a:uFill>
                  <a:solidFill>
                    <a:srgbClr val="FFFFFF"/>
                  </a:solidFill>
                </a:uFill>
                <a:latin typeface="Courier New"/>
              </a:rPr>
              <a:t>(‘command’)</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Aside: Python Modules</a:t>
            </a:r>
          </a:p>
        </p:txBody>
      </p:sp>
      <p:sp>
        <p:nvSpPr>
          <p:cNvPr id="111" name="TextShape 2"/>
          <p:cNvSpPr txBox="1"/>
          <p:nvPr/>
        </p:nvSpPr>
        <p:spPr>
          <a:xfrm>
            <a:off x="504000" y="1453662"/>
            <a:ext cx="9072000" cy="4110892"/>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is so much to Python that it is not all included by default.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Like many programming languages, you tell it which parts you need.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Python these parts are called </a:t>
            </a:r>
            <a:r>
              <a:rPr lang="en-CA" sz="3200" b="1" strike="noStrike" spc="-1" dirty="0">
                <a:solidFill>
                  <a:srgbClr val="000000"/>
                </a:solidFill>
                <a:uFill>
                  <a:solidFill>
                    <a:srgbClr val="FFFFFF"/>
                  </a:solidFill>
                </a:uFill>
                <a:latin typeface="Arial"/>
              </a:rPr>
              <a:t>modules</a:t>
            </a:r>
            <a:r>
              <a:rPr lang="en-CA" sz="3200" b="0" strike="noStrike" spc="-1" dirty="0">
                <a:solidFill>
                  <a:srgbClr val="000000"/>
                </a:solidFill>
                <a:uFill>
                  <a:solidFill>
                    <a:srgbClr val="FFFFFF"/>
                  </a:solidFill>
                </a:uFill>
                <a:latin typeface="Arial"/>
              </a:rPr>
              <a: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add them to your script with the command </a:t>
            </a:r>
            <a:r>
              <a:rPr lang="en-CA" sz="3200" b="0" strike="noStrike" spc="-1" dirty="0">
                <a:solidFill>
                  <a:srgbClr val="000000"/>
                </a:solidFill>
                <a:uFill>
                  <a:solidFill>
                    <a:srgbClr val="FFFFFF"/>
                  </a:solidFill>
                </a:uFill>
                <a:latin typeface="Courier New"/>
              </a:rPr>
              <a:t>import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To use the </a:t>
            </a:r>
            <a:r>
              <a:rPr lang="en-CA" sz="32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os.system</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b="0" strike="noStrike" spc="-1" dirty="0">
                <a:solidFill>
                  <a:srgbClr val="000000"/>
                </a:solidFill>
                <a:uFill>
                  <a:solidFill>
                    <a:srgbClr val="FFFFFF"/>
                  </a:solidFill>
                </a:uFill>
                <a:latin typeface="Arial"/>
              </a:rPr>
              <a:t>command from the previous slide, we need to import it:</a:t>
            </a:r>
          </a:p>
          <a:p>
            <a:r>
              <a:rPr lang="en-CA" sz="3200" b="0" strike="noStrike" spc="-1" dirty="0">
                <a:solidFill>
                  <a:srgbClr val="000000"/>
                </a:solidFill>
                <a:uFill>
                  <a:solidFill>
                    <a:srgbClr val="FFFFFF"/>
                  </a:solidFill>
                </a:uFill>
                <a:latin typeface="Courier New"/>
              </a:rPr>
              <a:t>	import </a:t>
            </a:r>
            <a:r>
              <a:rPr lang="en-CA" sz="3200" b="0" strike="noStrike" spc="-1" dirty="0" err="1">
                <a:solidFill>
                  <a:srgbClr val="000000"/>
                </a:solidFill>
                <a:uFill>
                  <a:solidFill>
                    <a:srgbClr val="FFFFFF"/>
                  </a:solidFill>
                </a:uFill>
                <a:latin typeface="Courier New"/>
              </a:rPr>
              <a:t>os</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Using os.system()</a:t>
            </a:r>
          </a:p>
        </p:txBody>
      </p:sp>
      <p:sp>
        <p:nvSpPr>
          <p:cNvPr id="113" name="TextShape 2"/>
          <p:cNvSpPr txBox="1"/>
          <p:nvPr/>
        </p:nvSpPr>
        <p:spPr>
          <a:xfrm>
            <a:off x="504000" y="1430218"/>
            <a:ext cx="9072000" cy="4084591"/>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a:t>
            </a:r>
            <a:r>
              <a:rPr lang="en-CA" sz="32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os.system</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a:t>
            </a:r>
            <a:r>
              <a:rPr lang="en-CA" sz="3200" spc="-1" dirty="0">
                <a:solidFill>
                  <a:srgbClr val="000000"/>
                </a:solidFill>
                <a:uFill>
                  <a:solidFill>
                    <a:srgbClr val="FFFFFF"/>
                  </a:solidFill>
                </a:uFill>
                <a:latin typeface="Arial"/>
              </a:rPr>
              <a:t> function </a:t>
            </a:r>
            <a:r>
              <a:rPr lang="en-CA" sz="3200" b="0" strike="noStrike" spc="-1" dirty="0">
                <a:solidFill>
                  <a:srgbClr val="000000"/>
                </a:solidFill>
                <a:uFill>
                  <a:solidFill>
                    <a:srgbClr val="FFFFFF"/>
                  </a:solidFill>
                </a:uFill>
                <a:latin typeface="Arial"/>
              </a:rPr>
              <a:t>takes the command you want to run as a string argument.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It then prints the output from that command, and can store the exit status of it (0 is success, -1 for failure) as a variable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e.g. </a:t>
            </a:r>
            <a:r>
              <a:rPr lang="en-CA" sz="2800" b="0" strike="noStrike" spc="-1" dirty="0" err="1">
                <a:solidFill>
                  <a:srgbClr val="000000"/>
                </a:solidFill>
                <a:uFill>
                  <a:solidFill>
                    <a:srgbClr val="FFFFFF"/>
                  </a:solidFill>
                </a:uFill>
                <a:latin typeface="Courier New"/>
              </a:rPr>
              <a:t>os.system</a:t>
            </a:r>
            <a:r>
              <a:rPr lang="en-CA" sz="2800" b="0" strike="noStrike" spc="-1" dirty="0">
                <a:solidFill>
                  <a:srgbClr val="000000"/>
                </a:solidFill>
                <a:uFill>
                  <a:solidFill>
                    <a:srgbClr val="FFFFFF"/>
                  </a:solidFill>
                </a:uFill>
                <a:latin typeface="Courier New"/>
              </a:rPr>
              <a:t>(‘</a:t>
            </a:r>
            <a:r>
              <a:rPr lang="en-CA" sz="2800" b="0" strike="noStrike" spc="-1" dirty="0" err="1">
                <a:solidFill>
                  <a:srgbClr val="000000"/>
                </a:solidFill>
                <a:uFill>
                  <a:solidFill>
                    <a:srgbClr val="FFFFFF"/>
                  </a:solidFill>
                </a:uFill>
                <a:latin typeface="Courier New"/>
              </a:rPr>
              <a:t>uname</a:t>
            </a:r>
            <a:r>
              <a:rPr lang="en-CA" sz="2800" b="0" strike="noStrike" spc="-1" dirty="0">
                <a:solidFill>
                  <a:srgbClr val="000000"/>
                </a:solidFill>
                <a:uFill>
                  <a:solidFill>
                    <a:srgbClr val="FFFFFF"/>
                  </a:solidFill>
                </a:uFill>
                <a:latin typeface="Courier New"/>
              </a:rPr>
              <a:t> -r’)</a:t>
            </a:r>
            <a:endParaRPr lang="en-CA" sz="2800" b="0" strike="noStrike" spc="-1" dirty="0">
              <a:solidFill>
                <a:srgbClr val="000000"/>
              </a:solidFill>
              <a:uFill>
                <a:solidFill>
                  <a:srgbClr val="FFFFFF"/>
                </a:solidFill>
              </a:uFill>
              <a:latin typeface="Arial"/>
            </a:endParaRP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or </a:t>
            </a:r>
            <a:r>
              <a:rPr lang="en-CA" sz="2800" b="0" strike="noStrike" spc="-1" dirty="0" err="1">
                <a:solidFill>
                  <a:srgbClr val="000000"/>
                </a:solidFill>
                <a:uFill>
                  <a:solidFill>
                    <a:srgbClr val="FFFFFF"/>
                  </a:solidFill>
                </a:uFill>
                <a:latin typeface="Courier New"/>
              </a:rPr>
              <a:t>itworked</a:t>
            </a:r>
            <a:r>
              <a:rPr lang="en-CA" sz="2800" b="0" strike="noStrike" spc="-1" dirty="0">
                <a:solidFill>
                  <a:srgbClr val="000000"/>
                </a:solidFill>
                <a:uFill>
                  <a:solidFill>
                    <a:srgbClr val="FFFFFF"/>
                  </a:solidFill>
                </a:uFill>
                <a:latin typeface="Courier New"/>
              </a:rPr>
              <a:t>=</a:t>
            </a:r>
            <a:r>
              <a:rPr lang="en-CA" sz="2800" b="0" strike="noStrike" spc="-1" dirty="0" err="1">
                <a:solidFill>
                  <a:srgbClr val="000000"/>
                </a:solidFill>
                <a:uFill>
                  <a:solidFill>
                    <a:srgbClr val="FFFFFF"/>
                  </a:solidFill>
                </a:uFill>
                <a:latin typeface="Courier New"/>
              </a:rPr>
              <a:t>os.system</a:t>
            </a:r>
            <a:r>
              <a:rPr lang="en-CA" sz="2800" b="0" strike="noStrike" spc="-1" dirty="0">
                <a:solidFill>
                  <a:srgbClr val="000000"/>
                </a:solidFill>
                <a:uFill>
                  <a:solidFill>
                    <a:srgbClr val="FFFFFF"/>
                  </a:solidFill>
                </a:uFill>
                <a:latin typeface="Courier New"/>
              </a:rPr>
              <a:t>(‘</a:t>
            </a:r>
            <a:r>
              <a:rPr lang="en-CA" sz="2800" b="0" strike="noStrike" spc="-1" dirty="0" err="1">
                <a:solidFill>
                  <a:srgbClr val="000000"/>
                </a:solidFill>
                <a:uFill>
                  <a:solidFill>
                    <a:srgbClr val="FFFFFF"/>
                  </a:solidFill>
                </a:uFill>
                <a:latin typeface="Courier New"/>
              </a:rPr>
              <a:t>uname</a:t>
            </a:r>
            <a:r>
              <a:rPr lang="en-CA" sz="2800" b="0" strike="noStrike" spc="-1" dirty="0">
                <a:solidFill>
                  <a:srgbClr val="000000"/>
                </a:solidFill>
                <a:uFill>
                  <a:solidFill>
                    <a:srgbClr val="FFFFFF"/>
                  </a:solidFill>
                </a:uFill>
                <a:latin typeface="Courier New"/>
              </a:rPr>
              <a:t> -r’)</a:t>
            </a:r>
            <a:endParaRPr lang="en-CA" sz="28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Try making a script with this.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04000" y="75960"/>
            <a:ext cx="7200000" cy="124668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Storing Command Output as a Variable</a:t>
            </a:r>
          </a:p>
        </p:txBody>
      </p:sp>
      <p:sp>
        <p:nvSpPr>
          <p:cNvPr id="115" name="TextShape 2"/>
          <p:cNvSpPr txBox="1"/>
          <p:nvPr/>
        </p:nvSpPr>
        <p:spPr>
          <a:xfrm>
            <a:off x="504000" y="1459462"/>
            <a:ext cx="9072000" cy="3995677"/>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 want to do anything else with the command output other than print it out, you’ll need a different function.</a:t>
            </a:r>
          </a:p>
          <a:p>
            <a:r>
              <a:rPr lang="en-CA" sz="3200" b="0" strike="noStrike" spc="-1" dirty="0">
                <a:solidFill>
                  <a:srgbClr val="000000"/>
                </a:solidFill>
                <a:uFill>
                  <a:solidFill>
                    <a:srgbClr val="FFFFFF"/>
                  </a:solidFill>
                </a:uFill>
                <a:latin typeface="Courier New"/>
              </a:rPr>
              <a:t>variable = </a:t>
            </a:r>
            <a:r>
              <a:rPr lang="en-CA" sz="3200" b="0" strike="noStrike" spc="-1" dirty="0" err="1">
                <a:solidFill>
                  <a:srgbClr val="000000"/>
                </a:solidFill>
                <a:uFill>
                  <a:solidFill>
                    <a:srgbClr val="FFFFFF"/>
                  </a:solidFill>
                </a:uFill>
                <a:latin typeface="Courier New"/>
              </a:rPr>
              <a:t>os.popen</a:t>
            </a:r>
            <a:r>
              <a:rPr lang="en-CA" sz="3200" b="0" strike="noStrike" spc="-1" dirty="0">
                <a:solidFill>
                  <a:srgbClr val="000000"/>
                </a:solidFill>
                <a:uFill>
                  <a:solidFill>
                    <a:srgbClr val="FFFFFF"/>
                  </a:solidFill>
                </a:uFill>
                <a:latin typeface="Courier New"/>
              </a:rPr>
              <a:t>(‘command’)</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Will return the command output as a variable, so you can store and use it.</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Note that this also requires the </a:t>
            </a:r>
            <a:r>
              <a:rPr lang="en-CA" sz="3200" b="1" strike="noStrike" spc="-1" dirty="0" err="1">
                <a:solidFill>
                  <a:srgbClr val="000000"/>
                </a:solidFill>
                <a:uFill>
                  <a:solidFill>
                    <a:srgbClr val="FFFFFF"/>
                  </a:solidFill>
                </a:uFill>
                <a:latin typeface="Arial"/>
              </a:rPr>
              <a:t>os</a:t>
            </a:r>
            <a:r>
              <a:rPr lang="en-CA" sz="3200" b="0" strike="noStrike" spc="-1" dirty="0">
                <a:solidFill>
                  <a:srgbClr val="000000"/>
                </a:solidFill>
                <a:uFill>
                  <a:solidFill>
                    <a:srgbClr val="FFFFFF"/>
                  </a:solidFill>
                </a:uFill>
                <a:latin typeface="Arial"/>
              </a:rPr>
              <a:t> module.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Reading Command Output</a:t>
            </a:r>
          </a:p>
        </p:txBody>
      </p:sp>
      <p:sp>
        <p:nvSpPr>
          <p:cNvPr id="117" name="TextShape 2"/>
          <p:cNvSpPr txBox="1"/>
          <p:nvPr/>
        </p:nvSpPr>
        <p:spPr>
          <a:xfrm>
            <a:off x="441476" y="1326600"/>
            <a:ext cx="9444985" cy="43439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output from </a:t>
            </a:r>
            <a:r>
              <a:rPr lang="en-CA" sz="32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os.popen</a:t>
            </a:r>
            <a:r>
              <a:rPr lang="en-CA" sz="32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b="0" strike="noStrike" spc="-1" dirty="0">
                <a:solidFill>
                  <a:srgbClr val="000000"/>
                </a:solidFill>
                <a:uFill>
                  <a:solidFill>
                    <a:srgbClr val="FFFFFF"/>
                  </a:solidFill>
                </a:uFill>
                <a:latin typeface="Arial"/>
              </a:rPr>
              <a:t>is a little different from other variables.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need to call </a:t>
            </a:r>
            <a:r>
              <a:rPr lang="en-CA" sz="2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.read()</a:t>
            </a:r>
            <a:r>
              <a:rPr lang="en-CA" sz="2800" spc="-1" dirty="0">
                <a:solidFill>
                  <a:srgbClr val="000000"/>
                </a:solidFill>
                <a:uFill>
                  <a:solidFill>
                    <a:srgbClr val="FFFFFF"/>
                  </a:solidFill>
                </a:uFill>
                <a:latin typeface="Arial"/>
              </a:rPr>
              <a:t> to </a:t>
            </a:r>
            <a:r>
              <a:rPr lang="en-CA" sz="2800" b="0" strike="noStrike" spc="-1" dirty="0">
                <a:solidFill>
                  <a:srgbClr val="000000"/>
                </a:solidFill>
                <a:uFill>
                  <a:solidFill>
                    <a:srgbClr val="FFFFFF"/>
                  </a:solidFill>
                </a:uFill>
                <a:latin typeface="Arial"/>
              </a:rPr>
              <a:t>obtain it.</a:t>
            </a:r>
          </a:p>
          <a:p>
            <a:r>
              <a:rPr lang="en-CA" sz="3200" b="0" strike="noStrike" spc="-1" dirty="0">
                <a:solidFill>
                  <a:srgbClr val="000000"/>
                </a:solidFill>
                <a:uFill>
                  <a:solidFill>
                    <a:srgbClr val="FFFFFF"/>
                  </a:solidFill>
                </a:uFill>
                <a:latin typeface="Courier New"/>
              </a:rPr>
              <a:t>#!/usr/bin/env python3</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import </a:t>
            </a:r>
            <a:r>
              <a:rPr lang="en-CA" sz="3200" b="0" strike="noStrike" spc="-1" dirty="0" err="1">
                <a:solidFill>
                  <a:srgbClr val="000000"/>
                </a:solidFill>
                <a:uFill>
                  <a:solidFill>
                    <a:srgbClr val="FFFFFF"/>
                  </a:solidFill>
                </a:uFill>
                <a:latin typeface="Courier New"/>
              </a:rPr>
              <a:t>os</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users = </a:t>
            </a:r>
            <a:r>
              <a:rPr lang="en-CA" sz="3200" b="0" strike="noStrike" spc="-1" dirty="0" err="1">
                <a:solidFill>
                  <a:srgbClr val="000000"/>
                </a:solidFill>
                <a:uFill>
                  <a:solidFill>
                    <a:srgbClr val="FFFFFF"/>
                  </a:solidFill>
                </a:uFill>
                <a:latin typeface="Courier New"/>
              </a:rPr>
              <a:t>os.popen</a:t>
            </a:r>
            <a:r>
              <a:rPr lang="en-CA" sz="3200" b="0" strike="noStrike" spc="-1" dirty="0">
                <a:solidFill>
                  <a:srgbClr val="000000"/>
                </a:solidFill>
                <a:uFill>
                  <a:solidFill>
                    <a:srgbClr val="FFFFFF"/>
                  </a:solidFill>
                </a:uFill>
                <a:latin typeface="Courier New"/>
              </a:rPr>
              <a:t>(‘grep home /</a:t>
            </a:r>
            <a:r>
              <a:rPr lang="en-CA" sz="3200" b="0" strike="noStrike" spc="-1" dirty="0" err="1">
                <a:solidFill>
                  <a:srgbClr val="000000"/>
                </a:solidFill>
                <a:uFill>
                  <a:solidFill>
                    <a:srgbClr val="FFFFFF"/>
                  </a:solidFill>
                </a:uFill>
                <a:latin typeface="Courier New"/>
              </a:rPr>
              <a:t>etc</a:t>
            </a:r>
            <a:r>
              <a:rPr lang="en-CA" sz="3200" b="0" strike="noStrike" spc="-1" dirty="0">
                <a:solidFill>
                  <a:srgbClr val="000000"/>
                </a:solidFill>
                <a:uFill>
                  <a:solidFill>
                    <a:srgbClr val="FFFFFF"/>
                  </a:solidFill>
                </a:uFill>
                <a:latin typeface="Courier New"/>
              </a:rPr>
              <a:t>/passwd’)</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print(</a:t>
            </a:r>
            <a:r>
              <a:rPr lang="en-CA" sz="3200" b="0" strike="noStrike" spc="-1" dirty="0" err="1">
                <a:solidFill>
                  <a:srgbClr val="000000"/>
                </a:solidFill>
                <a:uFill>
                  <a:solidFill>
                    <a:srgbClr val="FFFFFF"/>
                  </a:solidFill>
                </a:uFill>
                <a:latin typeface="Courier New"/>
              </a:rPr>
              <a:t>users.read</a:t>
            </a:r>
            <a:r>
              <a:rPr lang="en-CA" sz="3200" b="0" strike="noStrike" spc="-1" dirty="0">
                <a:solidFill>
                  <a:srgbClr val="000000"/>
                </a:solidFill>
                <a:uFill>
                  <a:solidFill>
                    <a:srgbClr val="FFFFFF"/>
                  </a:solidFill>
                </a:uFill>
                <a:latin typeface="Courier New"/>
              </a:rPr>
              <a: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Later we will learn how to do more useful things to that output.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5F8B-7461-448C-86C5-C759AFAA8414}"/>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Post Installation Tasks</a:t>
            </a:r>
            <a:endParaRPr lang="en-CA" dirty="0"/>
          </a:p>
        </p:txBody>
      </p:sp>
      <p:sp>
        <p:nvSpPr>
          <p:cNvPr id="3" name="Subtitle 2">
            <a:extLst>
              <a:ext uri="{FF2B5EF4-FFF2-40B4-BE49-F238E27FC236}">
                <a16:creationId xmlns:a16="http://schemas.microsoft.com/office/drawing/2014/main" id="{1242C6B8-A828-4E4B-8C3E-B11121244E9B}"/>
              </a:ext>
            </a:extLst>
          </p:cNvPr>
          <p:cNvSpPr>
            <a:spLocks noGrp="1"/>
          </p:cNvSpPr>
          <p:nvPr>
            <p:ph type="subTitle"/>
          </p:nvPr>
        </p:nvSpPr>
        <p:spPr>
          <a:xfrm>
            <a:off x="504000" y="1326600"/>
            <a:ext cx="9072000" cy="4214508"/>
          </a:xfrm>
        </p:spPr>
        <p:txBody>
          <a:bodyPr>
            <a:normAutofit fontScale="925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A common task after installing a system is keeping a record of the installation.</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What software is installed?</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What hardware is it running on?</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How is it connected to the network?</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What processes are running?</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Having answers to these questions makes it easier to expand the network when buying new hardware, and can make diagnosing issues easier.</a:t>
            </a:r>
            <a:endParaRPr lang="en-CA"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1785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Summary</a:t>
            </a:r>
            <a:endParaRPr lang="en-CA" sz="3570" b="0" strike="noStrike" spc="-1">
              <a:solidFill>
                <a:srgbClr val="000000"/>
              </a:solidFill>
              <a:uFill>
                <a:solidFill>
                  <a:srgbClr val="FFFFFF"/>
                </a:solidFill>
              </a:uFill>
              <a:latin typeface="Arial"/>
            </a:endParaRPr>
          </a:p>
        </p:txBody>
      </p:sp>
      <p:sp>
        <p:nvSpPr>
          <p:cNvPr id="119" name="CustomShape 2"/>
          <p:cNvSpPr/>
          <p:nvPr/>
        </p:nvSpPr>
        <p:spPr>
          <a:xfrm>
            <a:off x="504000" y="1578707"/>
            <a:ext cx="9071280" cy="368045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have learned the basic building blocks to write very simple scripts in Python.</a:t>
            </a:r>
            <a:endParaRPr lang="en-CA" sz="2600" b="0" strike="noStrike" spc="-1" dirty="0">
              <a:solidFill>
                <a:srgbClr val="000000"/>
              </a:solidFill>
              <a:uFill>
                <a:solidFill>
                  <a:srgbClr val="FFFFFF"/>
                </a:solidFill>
              </a:uFill>
              <a:latin typeface="Arial"/>
            </a:endParaRPr>
          </a:p>
          <a:p>
            <a:pPr marL="432000" indent="-32328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So far, we haven’t done anything would couldn’t also do in bash.</a:t>
            </a:r>
            <a:endParaRPr lang="en-CA" sz="2600" b="0" strike="noStrike" spc="-1" dirty="0">
              <a:solidFill>
                <a:srgbClr val="000000"/>
              </a:solidFill>
              <a:uFill>
                <a:solidFill>
                  <a:srgbClr val="FFFFFF"/>
                </a:solidFill>
              </a:uFill>
              <a:latin typeface="Arial"/>
            </a:endParaRPr>
          </a:p>
          <a:p>
            <a:pPr marL="432000" lvl="1" indent="-21600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We’ll get to more useful Python scripting later, we have to lay the groundwork first.</a:t>
            </a:r>
          </a:p>
          <a:p>
            <a:pPr marL="432000" lvl="1" indent="-21600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You will continue to learn </a:t>
            </a:r>
            <a:r>
              <a:rPr lang="en-CA" sz="2600" b="0" strike="noStrike" spc="-1">
                <a:solidFill>
                  <a:srgbClr val="000000"/>
                </a:solidFill>
                <a:uFill>
                  <a:solidFill>
                    <a:srgbClr val="FFFFFF"/>
                  </a:solidFill>
                </a:uFill>
                <a:latin typeface="Arial"/>
                <a:ea typeface="DejaVu Sans"/>
              </a:rPr>
              <a:t>more Python </a:t>
            </a:r>
            <a:r>
              <a:rPr lang="en-CA" sz="2600" b="0" strike="noStrike" spc="-1" dirty="0">
                <a:solidFill>
                  <a:srgbClr val="000000"/>
                </a:solidFill>
                <a:uFill>
                  <a:solidFill>
                    <a:srgbClr val="FFFFFF"/>
                  </a:solidFill>
                </a:uFill>
                <a:latin typeface="Arial"/>
                <a:ea typeface="DejaVu Sans"/>
              </a:rPr>
              <a:t>throughout the OPS stream of courses.</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2E12-A27E-4D5B-86DA-CBC4774688A5}"/>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Post Installation Tasks</a:t>
            </a:r>
            <a:endParaRPr lang="en-CA" dirty="0"/>
          </a:p>
        </p:txBody>
      </p:sp>
      <p:sp>
        <p:nvSpPr>
          <p:cNvPr id="3" name="Subtitle 2">
            <a:extLst>
              <a:ext uri="{FF2B5EF4-FFF2-40B4-BE49-F238E27FC236}">
                <a16:creationId xmlns:a16="http://schemas.microsoft.com/office/drawing/2014/main" id="{16ECC1AC-9EBF-49AB-8377-3585F1813BC1}"/>
              </a:ext>
            </a:extLst>
          </p:cNvPr>
          <p:cNvSpPr>
            <a:spLocks noGrp="1"/>
          </p:cNvSpPr>
          <p:nvPr>
            <p:ph type="subTitle"/>
          </p:nvPr>
        </p:nvSpPr>
        <p:spPr>
          <a:xfrm>
            <a:off x="504000" y="1617785"/>
            <a:ext cx="9072000" cy="3907691"/>
          </a:xfrm>
        </p:spPr>
        <p:txBody>
          <a:bodyPr>
            <a:normAutofit fontScale="850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Some commands used to gather information about a system:</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uname</a:t>
            </a:r>
            <a:r>
              <a:rPr lang="en-CA" sz="3200"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CA" sz="32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rv</a:t>
            </a:r>
            <a:r>
              <a:rPr lang="en-CA" sz="3200"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CA" sz="3200" b="0" strike="noStrike" spc="-1" dirty="0">
                <a:solidFill>
                  <a:srgbClr val="000000"/>
                </a:solidFill>
                <a:uFill>
                  <a:solidFill>
                    <a:srgbClr val="FFFFFF"/>
                  </a:solidFill>
                </a:uFill>
                <a:latin typeface="Arial"/>
                <a:ea typeface="DejaVu Sans"/>
              </a:rPr>
              <a:t>– display kernel version</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hostname</a:t>
            </a:r>
            <a:r>
              <a:rPr lang="en-CA" sz="3200" b="0" strike="noStrike" spc="-1" dirty="0">
                <a:solidFill>
                  <a:srgbClr val="000000"/>
                </a:solidFill>
                <a:uFill>
                  <a:solidFill>
                    <a:srgbClr val="FFFFFF"/>
                  </a:solidFill>
                </a:uFill>
                <a:latin typeface="Arial"/>
                <a:ea typeface="DejaVu Sans"/>
              </a:rPr>
              <a:t> – display the hostname</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spc="-1" dirty="0" err="1">
                <a:solidFill>
                  <a:srgbClr val="000000"/>
                </a:solidFill>
                <a:uFill>
                  <a:solidFill>
                    <a:srgbClr val="FFFFFF"/>
                  </a:solidFill>
                </a:uFill>
                <a:latin typeface="Courier New" panose="02070309020205020404" pitchFamily="49" charset="0"/>
                <a:cs typeface="Courier New" panose="02070309020205020404" pitchFamily="49" charset="0"/>
              </a:rPr>
              <a:t>ps</a:t>
            </a: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spc="-1" dirty="0" err="1">
                <a:solidFill>
                  <a:srgbClr val="000000"/>
                </a:solidFill>
                <a:uFill>
                  <a:solidFill>
                    <a:srgbClr val="FFFFFF"/>
                  </a:solidFill>
                </a:uFill>
                <a:latin typeface="Courier New" panose="02070309020205020404" pitchFamily="49" charset="0"/>
                <a:cs typeface="Courier New" panose="02070309020205020404" pitchFamily="49" charset="0"/>
              </a:rPr>
              <a:t>ef</a:t>
            </a: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200" b="0" strike="noStrike" spc="-1" dirty="0">
                <a:solidFill>
                  <a:srgbClr val="000000"/>
                </a:solidFill>
                <a:uFill>
                  <a:solidFill>
                    <a:srgbClr val="FFFFFF"/>
                  </a:solidFill>
                </a:uFill>
                <a:latin typeface="Arial"/>
                <a:ea typeface="DejaVu Sans"/>
              </a:rPr>
              <a:t>– display all processes on the system</a:t>
            </a:r>
            <a:endParaRPr lang="en-CA" sz="3200" b="0" strike="noStrike" spc="-1" dirty="0">
              <a:solidFill>
                <a:srgbClr val="000000"/>
              </a:solidFill>
              <a:uFill>
                <a:solidFill>
                  <a:srgbClr val="FFFFFF"/>
                </a:solidFill>
              </a:uFill>
              <a:latin typeface="Arial"/>
            </a:endParaRPr>
          </a:p>
          <a:p>
            <a:pPr marL="648000" lvl="2" indent="-215640">
              <a:lnSpc>
                <a:spcPct val="100000"/>
              </a:lnSpc>
              <a:spcBef>
                <a:spcPts val="1417"/>
              </a:spcBef>
              <a:buClr>
                <a:srgbClr val="000000"/>
              </a:buClr>
              <a:buSzPct val="45000"/>
              <a:buFont typeface="Wingdings" charset="2"/>
              <a:buChar char=""/>
            </a:pP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rpm -q </a:t>
            </a:r>
            <a:r>
              <a:rPr lang="en-CA" sz="3200" b="0" strike="noStrike" spc="-1" dirty="0">
                <a:solidFill>
                  <a:srgbClr val="000000"/>
                </a:solidFill>
                <a:uFill>
                  <a:solidFill>
                    <a:srgbClr val="FFFFFF"/>
                  </a:solidFill>
                </a:uFill>
                <a:latin typeface="Arial"/>
                <a:ea typeface="DejaVu Sans"/>
              </a:rPr>
              <a:t>– display packages installed on the system</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Commonly combined with </a:t>
            </a:r>
            <a:r>
              <a:rPr lang="en-CA" sz="3500" spc="-1" dirty="0">
                <a:solidFill>
                  <a:srgbClr val="000000"/>
                </a:solidFill>
                <a:uFill>
                  <a:solidFill>
                    <a:srgbClr val="FFFFFF"/>
                  </a:solidFill>
                </a:uFill>
                <a:latin typeface="Courier New" panose="02070309020205020404" pitchFamily="49" charset="0"/>
                <a:cs typeface="Courier New" panose="02070309020205020404" pitchFamily="49" charset="0"/>
              </a:rPr>
              <a:t>-a </a:t>
            </a:r>
            <a:r>
              <a:rPr lang="en-CA" sz="2800" b="0" strike="noStrike" spc="-1" dirty="0">
                <a:solidFill>
                  <a:srgbClr val="000000"/>
                </a:solidFill>
                <a:uFill>
                  <a:solidFill>
                    <a:srgbClr val="FFFFFF"/>
                  </a:solidFill>
                </a:uFill>
                <a:latin typeface="Arial"/>
                <a:ea typeface="DejaVu Sans"/>
              </a:rPr>
              <a:t>(all), </a:t>
            </a:r>
            <a:r>
              <a:rPr lang="en-CA" sz="3500" spc="-1" dirty="0">
                <a:solidFill>
                  <a:srgbClr val="000000"/>
                </a:solidFill>
                <a:uFill>
                  <a:solidFill>
                    <a:srgbClr val="FFFFFF"/>
                  </a:solidFill>
                </a:uFill>
                <a:latin typeface="Courier New" panose="02070309020205020404" pitchFamily="49" charset="0"/>
                <a:cs typeface="Courier New" panose="02070309020205020404" pitchFamily="49" charset="0"/>
              </a:rPr>
              <a:t>-l </a:t>
            </a:r>
            <a:r>
              <a:rPr lang="en-CA" sz="2800" b="0" strike="noStrike" spc="-1" dirty="0">
                <a:solidFill>
                  <a:srgbClr val="000000"/>
                </a:solidFill>
                <a:uFill>
                  <a:solidFill>
                    <a:srgbClr val="FFFFFF"/>
                  </a:solidFill>
                </a:uFill>
                <a:latin typeface="Arial"/>
                <a:ea typeface="DejaVu Sans"/>
              </a:rPr>
              <a:t>(files).</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Possibly piped | through </a:t>
            </a:r>
            <a:r>
              <a:rPr lang="en-CA" sz="3200" spc="-1" dirty="0" err="1">
                <a:solidFill>
                  <a:srgbClr val="000000"/>
                </a:solidFill>
                <a:uFill>
                  <a:solidFill>
                    <a:srgbClr val="FFFFFF"/>
                  </a:solidFill>
                </a:uFill>
                <a:latin typeface="Courier New" panose="02070309020205020404" pitchFamily="49" charset="0"/>
                <a:cs typeface="Courier New" panose="02070309020205020404" pitchFamily="49" charset="0"/>
              </a:rPr>
              <a:t>wc</a:t>
            </a:r>
            <a:r>
              <a:rPr lang="en-CA" sz="3200" spc="-1" dirty="0">
                <a:solidFill>
                  <a:srgbClr val="000000"/>
                </a:solidFill>
                <a:uFill>
                  <a:solidFill>
                    <a:srgbClr val="FFFFFF"/>
                  </a:solidFill>
                </a:uFill>
                <a:latin typeface="Courier New" panose="02070309020205020404" pitchFamily="49" charset="0"/>
                <a:cs typeface="Courier New" panose="02070309020205020404" pitchFamily="49" charset="0"/>
              </a:rPr>
              <a:t> -l</a:t>
            </a:r>
            <a:r>
              <a:rPr lang="en-CA" sz="2800" b="0" strike="noStrike" spc="-1" dirty="0">
                <a:solidFill>
                  <a:srgbClr val="000000"/>
                </a:solidFill>
                <a:uFill>
                  <a:solidFill>
                    <a:srgbClr val="FFFFFF"/>
                  </a:solidFill>
                </a:uFill>
                <a:latin typeface="Arial"/>
                <a:ea typeface="DejaVu Sans"/>
              </a:rPr>
              <a:t> to get a count of lines</a:t>
            </a:r>
            <a:endParaRPr lang="en-CA" sz="2800" b="0" strike="noStrike" spc="-1" dirty="0">
              <a:solidFill>
                <a:srgbClr val="000000"/>
              </a:solidFill>
              <a:uFill>
                <a:solidFill>
                  <a:srgbClr val="FFFFFF"/>
                </a:solidFill>
              </a:uFill>
              <a:latin typeface="Arial"/>
            </a:endParaRPr>
          </a:p>
          <a:p>
            <a:pPr marL="0" indent="0">
              <a:buNone/>
            </a:pPr>
            <a:endParaRPr lang="en-CA" dirty="0"/>
          </a:p>
        </p:txBody>
      </p:sp>
    </p:spTree>
    <p:extLst>
      <p:ext uri="{BB962C8B-B14F-4D97-AF65-F5344CB8AC3E}">
        <p14:creationId xmlns:p14="http://schemas.microsoft.com/office/powerpoint/2010/main" val="402670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0C2E-6757-495E-B43F-A2BC8636EB4C}"/>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Gathering Network </a:t>
            </a:r>
            <a:br>
              <a:rPr lang="en-CA" sz="4400" b="0" strike="noStrike" spc="-1" dirty="0">
                <a:solidFill>
                  <a:srgbClr val="000000"/>
                </a:solidFill>
                <a:uFill>
                  <a:solidFill>
                    <a:srgbClr val="FFFFFF"/>
                  </a:solidFill>
                </a:uFill>
                <a:latin typeface="Arial"/>
                <a:ea typeface="DejaVu Sans"/>
              </a:rPr>
            </a:br>
            <a:r>
              <a:rPr lang="en-CA" sz="4400" b="0" strike="noStrike" spc="-1" dirty="0">
                <a:solidFill>
                  <a:srgbClr val="000000"/>
                </a:solidFill>
                <a:uFill>
                  <a:solidFill>
                    <a:srgbClr val="FFFFFF"/>
                  </a:solidFill>
                </a:uFill>
                <a:latin typeface="Arial"/>
                <a:ea typeface="DejaVu Sans"/>
              </a:rPr>
              <a:t>Information</a:t>
            </a:r>
            <a:endParaRPr lang="en-CA" dirty="0"/>
          </a:p>
        </p:txBody>
      </p:sp>
      <p:sp>
        <p:nvSpPr>
          <p:cNvPr id="3" name="Subtitle 2">
            <a:extLst>
              <a:ext uri="{FF2B5EF4-FFF2-40B4-BE49-F238E27FC236}">
                <a16:creationId xmlns:a16="http://schemas.microsoft.com/office/drawing/2014/main" id="{642BD64C-7663-4DAD-86A1-C3555D52EFCE}"/>
              </a:ext>
            </a:extLst>
          </p:cNvPr>
          <p:cNvSpPr>
            <a:spLocks noGrp="1"/>
          </p:cNvSpPr>
          <p:nvPr>
            <p:ph type="subTitle"/>
          </p:nvPr>
        </p:nvSpPr>
        <p:spPr>
          <a:xfrm>
            <a:off x="504000" y="1655073"/>
            <a:ext cx="9072000" cy="3360809"/>
          </a:xfrm>
        </p:spPr>
        <p:txBody>
          <a:bodyPr/>
          <a:lstStyle/>
          <a:p>
            <a:pPr marL="432000" indent="-322560">
              <a:lnSpc>
                <a:spcPct val="100000"/>
              </a:lnSpc>
              <a:spcBef>
                <a:spcPts val="1417"/>
              </a:spcBef>
              <a:buClr>
                <a:srgbClr val="000000"/>
              </a:buClr>
              <a:buSzPct val="45000"/>
              <a:buFont typeface="Wingdings" charset="2"/>
              <a:buChar char=""/>
            </a:pPr>
            <a:r>
              <a:rPr lang="en-CA"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ip</a:t>
            </a:r>
            <a:r>
              <a:rPr lang="en-CA"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address show</a:t>
            </a:r>
            <a:r>
              <a:rPr lang="en-CA" sz="2800" b="0" strike="noStrike"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CA" sz="2800" b="0" strike="noStrike" spc="-1" dirty="0">
                <a:solidFill>
                  <a:srgbClr val="000000"/>
                </a:solidFill>
                <a:uFill>
                  <a:solidFill>
                    <a:srgbClr val="FFFFFF"/>
                  </a:solidFill>
                </a:uFill>
                <a:latin typeface="Arial"/>
                <a:ea typeface="DejaVu Sans"/>
              </a:rPr>
              <a:t>– display current address</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pc="-1" dirty="0" err="1">
                <a:solidFill>
                  <a:srgbClr val="000000"/>
                </a:solidFill>
                <a:uFill>
                  <a:solidFill>
                    <a:srgbClr val="FFFFFF"/>
                  </a:solidFill>
                </a:uFill>
                <a:latin typeface="Courier New" panose="02070309020205020404" pitchFamily="49" charset="0"/>
                <a:cs typeface="Courier New" panose="02070309020205020404" pitchFamily="49" charset="0"/>
              </a:rPr>
              <a:t>ip</a:t>
            </a:r>
            <a:r>
              <a:rPr lang="en-CA" spc="-1" dirty="0">
                <a:solidFill>
                  <a:srgbClr val="000000"/>
                </a:solidFill>
                <a:uFill>
                  <a:solidFill>
                    <a:srgbClr val="FFFFFF"/>
                  </a:solidFill>
                </a:uFill>
                <a:latin typeface="Courier New" panose="02070309020205020404" pitchFamily="49" charset="0"/>
                <a:cs typeface="Courier New" panose="02070309020205020404" pitchFamily="49" charset="0"/>
              </a:rPr>
              <a:t> route show </a:t>
            </a:r>
            <a:r>
              <a:rPr lang="en-CA" sz="2800" b="0" strike="noStrike" spc="-1" dirty="0">
                <a:solidFill>
                  <a:srgbClr val="000000"/>
                </a:solidFill>
                <a:uFill>
                  <a:solidFill>
                    <a:srgbClr val="FFFFFF"/>
                  </a:solidFill>
                </a:uFill>
                <a:latin typeface="Arial"/>
                <a:ea typeface="DejaVu Sans"/>
              </a:rPr>
              <a:t>– display routing table</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pc="-1" dirty="0" err="1">
                <a:solidFill>
                  <a:srgbClr val="000000"/>
                </a:solidFill>
                <a:uFill>
                  <a:solidFill>
                    <a:srgbClr val="FFFFFF"/>
                  </a:solidFill>
                </a:uFill>
                <a:latin typeface="Courier New" panose="02070309020205020404" pitchFamily="49" charset="0"/>
                <a:cs typeface="Courier New" panose="02070309020205020404" pitchFamily="49" charset="0"/>
              </a:rPr>
              <a:t>nslookup</a:t>
            </a:r>
            <a:r>
              <a:rPr lang="en-CA" sz="2800" b="0" strike="noStrike" spc="-1" dirty="0">
                <a:solidFill>
                  <a:srgbClr val="000000"/>
                </a:solidFill>
                <a:uFill>
                  <a:solidFill>
                    <a:srgbClr val="FFFFFF"/>
                  </a:solidFill>
                </a:uFill>
                <a:latin typeface="Arial"/>
                <a:ea typeface="DejaVu Sans"/>
              </a:rPr>
              <a:t> – get default Domain Name Server</a:t>
            </a:r>
            <a:endParaRPr lang="en-CA" sz="2800" b="0" strike="noStrike" spc="-1" dirty="0">
              <a:solidFill>
                <a:srgbClr val="000000"/>
              </a:solidFill>
              <a:uFill>
                <a:solidFill>
                  <a:srgbClr val="FFFFFF"/>
                </a:solidFill>
              </a:uFill>
              <a:latin typeface="Arial"/>
            </a:endParaRPr>
          </a:p>
          <a:p>
            <a:pPr marL="0" indent="0">
              <a:buNone/>
            </a:pPr>
            <a:endParaRPr lang="en-CA" dirty="0"/>
          </a:p>
        </p:txBody>
      </p:sp>
    </p:spTree>
    <p:extLst>
      <p:ext uri="{BB962C8B-B14F-4D97-AF65-F5344CB8AC3E}">
        <p14:creationId xmlns:p14="http://schemas.microsoft.com/office/powerpoint/2010/main" val="229823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A195-4067-4B18-A07C-37950A6F4B44}"/>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Recording Information</a:t>
            </a:r>
            <a:endParaRPr lang="en-CA" dirty="0"/>
          </a:p>
        </p:txBody>
      </p:sp>
      <p:sp>
        <p:nvSpPr>
          <p:cNvPr id="3" name="Subtitle 2">
            <a:extLst>
              <a:ext uri="{FF2B5EF4-FFF2-40B4-BE49-F238E27FC236}">
                <a16:creationId xmlns:a16="http://schemas.microsoft.com/office/drawing/2014/main" id="{3B6479D4-4968-4279-936D-A0BEAFBDE03B}"/>
              </a:ext>
            </a:extLst>
          </p:cNvPr>
          <p:cNvSpPr>
            <a:spLocks noGrp="1"/>
          </p:cNvSpPr>
          <p:nvPr>
            <p:ph type="subTitle"/>
          </p:nvPr>
        </p:nvSpPr>
        <p:spPr>
          <a:xfrm>
            <a:off x="504000" y="1326600"/>
            <a:ext cx="9072000" cy="4284846"/>
          </a:xfrm>
        </p:spPr>
        <p:txBody>
          <a:bodyPr>
            <a:normAutofit fontScale="850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While you could type each of these commands manually whenever you need that information…</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And you should do so until you are comfortable with them and understand what they do</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 it is faster and more efficient to gather them together into a script.</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Then you have one command that does everything you need.</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You’ll never forget to run one and have to go back.</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The output will always be in the same order.</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You can send the output directly to a file.</a:t>
            </a:r>
            <a:endParaRPr lang="en-CA"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71898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4637-1D01-4F04-9AD3-79E647BE782F}"/>
              </a:ext>
            </a:extLst>
          </p:cNvPr>
          <p:cNvSpPr>
            <a:spLocks noGrp="1"/>
          </p:cNvSpPr>
          <p:nvPr>
            <p:ph type="title"/>
          </p:nvPr>
        </p:nvSpPr>
        <p:spPr>
          <a:xfrm>
            <a:off x="332061" y="202633"/>
            <a:ext cx="9072000" cy="946440"/>
          </a:xfrm>
        </p:spPr>
        <p:txBody>
          <a:bodyPr/>
          <a:lstStyle/>
          <a:p>
            <a:r>
              <a:rPr lang="en-CA" sz="4400" b="0" strike="noStrike" spc="-1" dirty="0">
                <a:solidFill>
                  <a:srgbClr val="000000"/>
                </a:solidFill>
                <a:uFill>
                  <a:solidFill>
                    <a:srgbClr val="FFFFFF"/>
                  </a:solidFill>
                </a:uFill>
                <a:latin typeface="Arial"/>
                <a:ea typeface="DejaVu Sans"/>
              </a:rPr>
              <a:t>Running Commands as Root</a:t>
            </a:r>
            <a:endParaRPr lang="en-CA" dirty="0"/>
          </a:p>
        </p:txBody>
      </p:sp>
      <p:sp>
        <p:nvSpPr>
          <p:cNvPr id="3" name="Subtitle 2">
            <a:extLst>
              <a:ext uri="{FF2B5EF4-FFF2-40B4-BE49-F238E27FC236}">
                <a16:creationId xmlns:a16="http://schemas.microsoft.com/office/drawing/2014/main" id="{9F7F208E-701F-4BF8-84F3-97914984BEBA}"/>
              </a:ext>
            </a:extLst>
          </p:cNvPr>
          <p:cNvSpPr>
            <a:spLocks noGrp="1"/>
          </p:cNvSpPr>
          <p:nvPr>
            <p:ph type="subTitle"/>
          </p:nvPr>
        </p:nvSpPr>
        <p:spPr>
          <a:xfrm>
            <a:off x="504000" y="1326599"/>
            <a:ext cx="9072000" cy="4230139"/>
          </a:xfrm>
        </p:spPr>
        <p:txBody>
          <a:bodyPr>
            <a:normAutofit fontScale="92500" lnSpcReduction="20000"/>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Many of these commands (and others we will use) are not available to regular users.</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You need to be an administrator to run them.</a:t>
            </a:r>
            <a:endParaRPr lang="en-CA" sz="28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While it is possible to log in as root (if you know the password), it should normally be avoided.</a:t>
            </a:r>
            <a:endParaRPr lang="en-CA" sz="32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Instead we will use the </a:t>
            </a:r>
            <a:r>
              <a:rPr lang="en-CA" sz="28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sudo</a:t>
            </a:r>
            <a:r>
              <a:rPr lang="en-CA" sz="2800" b="0" strike="noStrike" spc="-1" dirty="0">
                <a:solidFill>
                  <a:srgbClr val="000000"/>
                </a:solidFill>
                <a:uFill>
                  <a:solidFill>
                    <a:srgbClr val="FFFFFF"/>
                  </a:solidFill>
                </a:uFill>
                <a:latin typeface="Arial"/>
                <a:ea typeface="DejaVu Sans"/>
              </a:rPr>
              <a:t> command to temporarily be given elevated privileges.</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Making the user an </a:t>
            </a:r>
            <a:r>
              <a:rPr lang="en-CA" sz="2800" b="0" strike="noStrike" spc="-1" dirty="0" err="1">
                <a:solidFill>
                  <a:srgbClr val="000000"/>
                </a:solidFill>
                <a:uFill>
                  <a:solidFill>
                    <a:srgbClr val="FFFFFF"/>
                  </a:solidFill>
                </a:uFill>
                <a:latin typeface="Arial"/>
                <a:ea typeface="DejaVu Sans"/>
              </a:rPr>
              <a:t>adminstrator</a:t>
            </a:r>
            <a:r>
              <a:rPr lang="en-CA" sz="2800" b="0" strike="noStrike" spc="-1" dirty="0">
                <a:solidFill>
                  <a:srgbClr val="000000"/>
                </a:solidFill>
                <a:uFill>
                  <a:solidFill>
                    <a:srgbClr val="FFFFFF"/>
                  </a:solidFill>
                </a:uFill>
                <a:latin typeface="Arial"/>
                <a:ea typeface="DejaVu Sans"/>
              </a:rPr>
              <a:t> when we created them allows them to use </a:t>
            </a:r>
            <a:r>
              <a:rPr lang="en-CA" sz="2800" b="0" strike="noStrike"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sudo</a:t>
            </a:r>
            <a:r>
              <a:rPr lang="en-CA" sz="2800" b="0" strike="noStrike" spc="-1" dirty="0">
                <a:solidFill>
                  <a:srgbClr val="000000"/>
                </a:solidFill>
                <a:uFill>
                  <a:solidFill>
                    <a:srgbClr val="FFFFFF"/>
                  </a:solidFill>
                </a:uFill>
                <a:latin typeface="Arial"/>
                <a:ea typeface="DejaVu Sans"/>
              </a:rPr>
              <a:t>.</a:t>
            </a:r>
            <a:endParaRPr lang="en-CA" sz="2800" b="0" strike="noStrike" spc="-1" dirty="0">
              <a:solidFill>
                <a:srgbClr val="000000"/>
              </a:solidFill>
              <a:uFill>
                <a:solidFill>
                  <a:srgbClr val="FFFFFF"/>
                </a:solidFill>
              </a:uFill>
              <a:latin typeface="Arial"/>
            </a:endParaRPr>
          </a:p>
          <a:p>
            <a:pPr marL="864000" lvl="1" indent="-322560">
              <a:lnSpc>
                <a:spcPct val="100000"/>
              </a:lnSpc>
              <a:spcBef>
                <a:spcPts val="1134"/>
              </a:spcBef>
              <a:buClr>
                <a:srgbClr val="000000"/>
              </a:buClr>
              <a:buSzPct val="75000"/>
              <a:buFont typeface="Symbol"/>
              <a:buChar char=""/>
            </a:pPr>
            <a:r>
              <a:rPr lang="en-CA" sz="2800" b="0" strike="noStrike" spc="-1" dirty="0">
                <a:solidFill>
                  <a:srgbClr val="000000"/>
                </a:solidFill>
                <a:uFill>
                  <a:solidFill>
                    <a:srgbClr val="FFFFFF"/>
                  </a:solidFill>
                </a:uFill>
                <a:latin typeface="Arial"/>
                <a:ea typeface="DejaVu Sans"/>
              </a:rPr>
              <a:t>Later we will learn to configure this directly.</a:t>
            </a:r>
            <a:endParaRPr lang="en-CA" sz="2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51186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24C5-E2D1-470D-924D-B5F6E165DA8D}"/>
              </a:ext>
            </a:extLst>
          </p:cNvPr>
          <p:cNvSpPr>
            <a:spLocks noGrp="1"/>
          </p:cNvSpPr>
          <p:nvPr>
            <p:ph type="title"/>
          </p:nvPr>
        </p:nvSpPr>
        <p:spPr/>
        <p:txBody>
          <a:bodyPr/>
          <a:lstStyle/>
          <a:p>
            <a:r>
              <a:rPr lang="en-CA" sz="4400" b="0" strike="noStrike" spc="-1" dirty="0">
                <a:solidFill>
                  <a:srgbClr val="000000"/>
                </a:solidFill>
                <a:uFill>
                  <a:solidFill>
                    <a:srgbClr val="FFFFFF"/>
                  </a:solidFill>
                </a:uFill>
                <a:latin typeface="Arial"/>
                <a:ea typeface="DejaVu Sans"/>
              </a:rPr>
              <a:t>Scripting Practice</a:t>
            </a:r>
            <a:endParaRPr lang="en-CA" dirty="0"/>
          </a:p>
        </p:txBody>
      </p:sp>
      <p:sp>
        <p:nvSpPr>
          <p:cNvPr id="3" name="Subtitle 2">
            <a:extLst>
              <a:ext uri="{FF2B5EF4-FFF2-40B4-BE49-F238E27FC236}">
                <a16:creationId xmlns:a16="http://schemas.microsoft.com/office/drawing/2014/main" id="{08B48F53-B9FB-4E7E-A386-E20F2DFBAEE0}"/>
              </a:ext>
            </a:extLst>
          </p:cNvPr>
          <p:cNvSpPr>
            <a:spLocks noGrp="1"/>
          </p:cNvSpPr>
          <p:nvPr>
            <p:ph type="subTitle"/>
          </p:nvPr>
        </p:nvSpPr>
        <p:spPr>
          <a:xfrm>
            <a:off x="504000" y="1326599"/>
            <a:ext cx="9072000" cy="4245769"/>
          </a:xfrm>
        </p:spPr>
        <p:txBody>
          <a:bodyPr/>
          <a:lstStyle/>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The more scripting you do, the better you will get at it.</a:t>
            </a:r>
            <a:endParaRPr lang="en-CA" sz="3200" b="0" strike="noStrike" spc="-1" dirty="0">
              <a:solidFill>
                <a:srgbClr val="000000"/>
              </a:solidFill>
              <a:uFill>
                <a:solidFill>
                  <a:srgbClr val="FFFFFF"/>
                </a:solidFill>
              </a:uFill>
              <a:latin typeface="Arial"/>
            </a:endParaRPr>
          </a:p>
          <a:p>
            <a:pPr marL="432000" indent="-32256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There are numerous options for gaining more experience.</a:t>
            </a:r>
            <a:endParaRPr lang="en-CA" sz="3200" b="0" strike="noStrike" spc="-1" dirty="0">
              <a:solidFill>
                <a:srgbClr val="000000"/>
              </a:solidFill>
              <a:uFill>
                <a:solidFill>
                  <a:srgbClr val="FFFFFF"/>
                </a:solidFill>
              </a:uFill>
              <a:latin typeface="Arial"/>
            </a:endParaRPr>
          </a:p>
          <a:p>
            <a:pPr marL="432000" lvl="1" indent="-215280">
              <a:lnSpc>
                <a:spcPct val="100000"/>
              </a:lnSpc>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ea typeface="DejaVu Sans"/>
              </a:rPr>
              <a:t>You will find numerous examples linked on the wiki</a:t>
            </a:r>
            <a:endParaRPr lang="en-CA" dirty="0"/>
          </a:p>
        </p:txBody>
      </p:sp>
    </p:spTree>
    <p:extLst>
      <p:ext uri="{BB962C8B-B14F-4D97-AF65-F5344CB8AC3E}">
        <p14:creationId xmlns:p14="http://schemas.microsoft.com/office/powerpoint/2010/main" val="113500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Installing Python</a:t>
            </a:r>
          </a:p>
        </p:txBody>
      </p:sp>
      <p:sp>
        <p:nvSpPr>
          <p:cNvPr id="83" name="TextShape 2"/>
          <p:cNvSpPr txBox="1"/>
          <p:nvPr/>
        </p:nvSpPr>
        <p:spPr>
          <a:xfrm>
            <a:off x="504000" y="1326600"/>
            <a:ext cx="9072000" cy="328860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Unlike bash, Python is likely not already installed on your machine.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Or perhaps the outdated python2 is.</a:t>
            </a:r>
          </a:p>
          <a:p>
            <a:pPr marL="432000" indent="-324000">
              <a:lnSpc>
                <a:spcPct val="200000"/>
              </a:lnSpc>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 install python3</a:t>
            </a:r>
          </a:p>
          <a:p>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sudo</a:t>
            </a:r>
            <a:r>
              <a:rPr lang="en-CA" sz="3200" b="0" strike="noStrike" spc="-1" dirty="0">
                <a:solidFill>
                  <a:srgbClr val="000000"/>
                </a:solidFill>
                <a:uFill>
                  <a:solidFill>
                    <a:srgbClr val="FFFFFF"/>
                  </a:solidFill>
                </a:uFill>
                <a:latin typeface="Courier New"/>
              </a:rPr>
              <a:t> yum install python3</a:t>
            </a: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1777</Words>
  <Application>Microsoft Office PowerPoint</Application>
  <PresentationFormat>Custom</PresentationFormat>
  <Paragraphs>174</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Courier New</vt:lpstr>
      <vt:lpstr>Symbol</vt:lpstr>
      <vt:lpstr>Wingdings</vt:lpstr>
      <vt:lpstr>Office Theme</vt:lpstr>
      <vt:lpstr>Office Theme</vt:lpstr>
      <vt:lpstr>PowerPoint Presentation</vt:lpstr>
      <vt:lpstr>PowerPoint Presentation</vt:lpstr>
      <vt:lpstr>Post Installation Tasks</vt:lpstr>
      <vt:lpstr>Post Installation Tasks</vt:lpstr>
      <vt:lpstr>Gathering Network  Information</vt:lpstr>
      <vt:lpstr>Recording Information</vt:lpstr>
      <vt:lpstr>Running Commands as Root</vt:lpstr>
      <vt:lpstr>Scripting Practice</vt:lpstr>
      <vt:lpstr>PowerPoint Presentation</vt:lpstr>
      <vt:lpstr>PowerPoint Presentation</vt:lpstr>
      <vt:lpstr>PowerPoint Presentation</vt:lpstr>
      <vt:lpstr>PowerPoint Presentation</vt:lpstr>
      <vt:lpstr>Sh-Bang Line: #!/usr/bin/env</vt:lpstr>
      <vt:lpstr>PowerPoint Presentation</vt:lpstr>
      <vt:lpstr>PowerPoint Presentation</vt:lpstr>
      <vt:lpstr>Using Comments</vt:lpstr>
      <vt:lpstr>PowerPoint Presentation</vt:lpstr>
      <vt:lpstr>PowerPoint Presentation</vt:lpstr>
      <vt:lpstr>Using Output for 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18</cp:revision>
  <dcterms:created xsi:type="dcterms:W3CDTF">2021-01-07T21:48:46Z</dcterms:created>
  <dcterms:modified xsi:type="dcterms:W3CDTF">2022-01-18T18:36:54Z</dcterms:modified>
  <dc:language>en-CA</dc:language>
</cp:coreProperties>
</file>