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AB1F160-4566-4C56-9EE8-59AC25ECA88B}" type="datetimeFigureOut">
              <a:rPr lang="en-CA" smtClean="0"/>
              <a:t>2022-01-28</a:t>
            </a:fld>
            <a:endParaRPr lang="en-CA"/>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2FED765-203E-4235-A7C1-573A5EA79542}" type="slidenum">
              <a:rPr lang="en-CA" smtClean="0"/>
              <a:t>‹#›</a:t>
            </a:fld>
            <a:endParaRPr lang="en-CA"/>
          </a:p>
        </p:txBody>
      </p:sp>
    </p:spTree>
    <p:extLst>
      <p:ext uri="{BB962C8B-B14F-4D97-AF65-F5344CB8AC3E}">
        <p14:creationId xmlns:p14="http://schemas.microsoft.com/office/powerpoint/2010/main" val="281114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2FED765-203E-4235-A7C1-573A5EA79542}" type="slidenum">
              <a:rPr lang="en-CA" smtClean="0"/>
              <a:t>14</a:t>
            </a:fld>
            <a:endParaRPr lang="en-CA"/>
          </a:p>
        </p:txBody>
      </p:sp>
    </p:spTree>
    <p:extLst>
      <p:ext uri="{BB962C8B-B14F-4D97-AF65-F5344CB8AC3E}">
        <p14:creationId xmlns:p14="http://schemas.microsoft.com/office/powerpoint/2010/main" val="238033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Configuring a Service</a:t>
            </a:r>
          </a:p>
          <a:p>
            <a:pPr marL="0" indent="0" algn="ctr">
              <a:buNone/>
            </a:pPr>
            <a:r>
              <a:rPr lang="en-US" dirty="0"/>
              <a:t>SSHD</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a:t>
            </a:r>
            <a:endParaRPr lang="en-CA" dirty="0"/>
          </a:p>
        </p:txBody>
      </p:sp>
      <p:sp>
        <p:nvSpPr>
          <p:cNvPr id="3" name="Text Placeholder 2"/>
          <p:cNvSpPr>
            <a:spLocks noGrp="1"/>
          </p:cNvSpPr>
          <p:nvPr>
            <p:ph type="body"/>
          </p:nvPr>
        </p:nvSpPr>
        <p:spPr>
          <a:xfrm>
            <a:off x="372193" y="1509340"/>
            <a:ext cx="9455547" cy="3945210"/>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you connect to a computer with an SSH server, you’re presented with a login screen. You are prompted for your username and password, and then allowed access if your credentials are correct.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However, if your username and password are stolen (or guessed), someone else impersonating you can login. How do we prevent this?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We use </a:t>
            </a:r>
            <a:r>
              <a:rPr lang="en-US" sz="9600" b="1" dirty="0">
                <a:latin typeface="+mn-lt"/>
              </a:rPr>
              <a:t>public</a:t>
            </a:r>
            <a:r>
              <a:rPr lang="en-US" sz="9600" dirty="0">
                <a:latin typeface="+mn-lt"/>
              </a:rPr>
              <a:t> and </a:t>
            </a:r>
            <a:r>
              <a:rPr lang="en-US" sz="9600" b="1" dirty="0">
                <a:latin typeface="+mn-lt"/>
              </a:rPr>
              <a:t>private keys </a:t>
            </a:r>
            <a:r>
              <a:rPr lang="en-US" sz="9600" dirty="0">
                <a:latin typeface="+mn-lt"/>
              </a:rPr>
              <a:t>to make users prove who they say they are.</a:t>
            </a:r>
          </a:p>
          <a:p>
            <a:endParaRPr lang="en-CA" dirty="0"/>
          </a:p>
        </p:txBody>
      </p:sp>
    </p:spTree>
    <p:extLst>
      <p:ext uri="{BB962C8B-B14F-4D97-AF65-F5344CB8AC3E}">
        <p14:creationId xmlns:p14="http://schemas.microsoft.com/office/powerpoint/2010/main" val="205542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 Cont.</a:t>
            </a:r>
            <a:endParaRPr lang="en-CA" dirty="0"/>
          </a:p>
        </p:txBody>
      </p:sp>
      <p:pic>
        <p:nvPicPr>
          <p:cNvPr id="7" name="Picture 6" descr="Diagram&#10;&#10;Description automatically generated">
            <a:extLst>
              <a:ext uri="{FF2B5EF4-FFF2-40B4-BE49-F238E27FC236}">
                <a16:creationId xmlns:a16="http://schemas.microsoft.com/office/drawing/2014/main" id="{9CC35778-7029-4AB1-9D7F-FC9C22B5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62" y="1285103"/>
            <a:ext cx="6144700" cy="4352496"/>
          </a:xfrm>
          <a:prstGeom prst="rect">
            <a:avLst/>
          </a:prstGeom>
        </p:spPr>
      </p:pic>
    </p:spTree>
    <p:extLst>
      <p:ext uri="{BB962C8B-B14F-4D97-AF65-F5344CB8AC3E}">
        <p14:creationId xmlns:p14="http://schemas.microsoft.com/office/powerpoint/2010/main" val="126449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Key Pairs</a:t>
            </a:r>
            <a:endParaRPr lang="en-CA" dirty="0"/>
          </a:p>
        </p:txBody>
      </p:sp>
      <p:sp>
        <p:nvSpPr>
          <p:cNvPr id="3" name="Text Placeholder 2"/>
          <p:cNvSpPr>
            <a:spLocks noGrp="1"/>
          </p:cNvSpPr>
          <p:nvPr>
            <p:ph type="body"/>
          </p:nvPr>
        </p:nvSpPr>
        <p:spPr>
          <a:xfrm>
            <a:off x="407274" y="1501103"/>
            <a:ext cx="9266076" cy="3953447"/>
          </a:xfrm>
        </p:spPr>
        <p:txBody>
          <a:bodyPr>
            <a:normAutofit fontScale="25000" lnSpcReduction="20000"/>
          </a:bodyPr>
          <a:lstStyle/>
          <a:p>
            <a:pPr marL="342900" indent="-342900">
              <a:lnSpc>
                <a:spcPct val="120000"/>
              </a:lnSpc>
              <a:spcBef>
                <a:spcPts val="0"/>
              </a:spcBef>
              <a:buFont typeface="Arial" panose="020B0604020202020204" pitchFamily="34" charset="0"/>
              <a:buChar char="•"/>
            </a:pPr>
            <a:r>
              <a:rPr lang="en-US" sz="8800" dirty="0">
                <a:latin typeface="+mn-lt"/>
              </a:rPr>
              <a:t>To use this method, we need to do two things on our client machine:</a:t>
            </a:r>
          </a:p>
          <a:p>
            <a:pPr marL="798513" indent="-344488">
              <a:lnSpc>
                <a:spcPct val="120000"/>
              </a:lnSpc>
              <a:spcBef>
                <a:spcPts val="0"/>
              </a:spcBef>
              <a:buFont typeface="Wingdings" panose="05000000000000000000" pitchFamily="2" charset="2"/>
              <a:buChar char="§"/>
            </a:pPr>
            <a:r>
              <a:rPr lang="en-US" sz="8800" dirty="0">
                <a:latin typeface="+mn-lt"/>
              </a:rPr>
              <a:t>Generate a public/private key pair:</a:t>
            </a:r>
          </a:p>
          <a:p>
            <a:pPr marL="454025" lvl="1" algn="l" rtl="0">
              <a:lnSpc>
                <a:spcPct val="120000"/>
              </a:lnSpc>
            </a:pPr>
            <a:r>
              <a:rPr lang="en-US" sz="8800" kern="1200" dirty="0">
                <a:solidFill>
                  <a:schemeClr val="tx1"/>
                </a:solidFill>
                <a:latin typeface="+mn-lt"/>
                <a:ea typeface="+mj-ea"/>
                <a:cs typeface="+mj-cs"/>
              </a:rPr>
              <a:t>	</a:t>
            </a:r>
            <a:r>
              <a:rPr lang="en-US" sz="8800" b="1" kern="1200" dirty="0" err="1">
                <a:solidFill>
                  <a:schemeClr val="tx1"/>
                </a:solidFill>
                <a:latin typeface="Courier New" panose="02070309020205020404" pitchFamily="49" charset="0"/>
                <a:ea typeface="+mj-ea"/>
                <a:cs typeface="Courier New" panose="02070309020205020404" pitchFamily="49" charset="0"/>
              </a:rPr>
              <a:t>ssh</a:t>
            </a:r>
            <a:r>
              <a:rPr lang="en-US" sz="8800" b="1" kern="1200" dirty="0">
                <a:solidFill>
                  <a:schemeClr val="tx1"/>
                </a:solidFill>
                <a:latin typeface="Courier New" panose="02070309020205020404" pitchFamily="49" charset="0"/>
                <a:ea typeface="+mj-ea"/>
                <a:cs typeface="Courier New" panose="02070309020205020404" pitchFamily="49" charset="0"/>
              </a:rPr>
              <a:t>-keygen</a:t>
            </a:r>
          </a:p>
          <a:p>
            <a:pPr marL="798513" indent="-344488">
              <a:lnSpc>
                <a:spcPct val="120000"/>
              </a:lnSpc>
              <a:spcBef>
                <a:spcPts val="0"/>
              </a:spcBef>
              <a:buFont typeface="Wingdings" panose="05000000000000000000" pitchFamily="2" charset="2"/>
              <a:buChar char="§"/>
            </a:pPr>
            <a:r>
              <a:rPr lang="en-US" sz="8800" dirty="0">
                <a:latin typeface="+mn-lt"/>
              </a:rPr>
              <a:t>Copy the public key to the SSH server:</a:t>
            </a:r>
          </a:p>
          <a:p>
            <a:pPr marL="454025" lvl="1" algn="l" rtl="0">
              <a:lnSpc>
                <a:spcPct val="120000"/>
              </a:lnSpc>
            </a:pPr>
            <a:r>
              <a:rPr lang="en-US" sz="8800" kern="1200" dirty="0">
                <a:solidFill>
                  <a:schemeClr val="tx1"/>
                </a:solidFill>
                <a:latin typeface="+mn-lt"/>
                <a:ea typeface="+mj-ea"/>
                <a:cs typeface="+mj-cs"/>
              </a:rPr>
              <a:t>	</a:t>
            </a:r>
            <a:r>
              <a:rPr lang="en-US" sz="8800" b="1" kern="1200" dirty="0" err="1">
                <a:solidFill>
                  <a:schemeClr val="tx1"/>
                </a:solidFill>
                <a:latin typeface="Courier New" panose="02070309020205020404" pitchFamily="49" charset="0"/>
                <a:ea typeface="+mj-ea"/>
                <a:cs typeface="Courier New" panose="02070309020205020404" pitchFamily="49" charset="0"/>
              </a:rPr>
              <a:t>ssh</a:t>
            </a:r>
            <a:r>
              <a:rPr lang="en-US" sz="8800" b="1" kern="1200" dirty="0">
                <a:solidFill>
                  <a:schemeClr val="tx1"/>
                </a:solidFill>
                <a:latin typeface="Courier New" panose="02070309020205020404" pitchFamily="49" charset="0"/>
                <a:ea typeface="+mj-ea"/>
                <a:cs typeface="Courier New" panose="02070309020205020404" pitchFamily="49" charset="0"/>
              </a:rPr>
              <a:t>-copy-id </a:t>
            </a:r>
            <a:r>
              <a:rPr lang="en-US" sz="8800" b="1" kern="1200" dirty="0" err="1">
                <a:solidFill>
                  <a:schemeClr val="tx1"/>
                </a:solidFill>
                <a:latin typeface="Courier New" panose="02070309020205020404" pitchFamily="49" charset="0"/>
                <a:ea typeface="+mj-ea"/>
                <a:cs typeface="Courier New" panose="02070309020205020404" pitchFamily="49" charset="0"/>
              </a:rPr>
              <a:t>username@servername</a:t>
            </a:r>
            <a:endParaRPr lang="en-US" sz="8800" b="1" kern="1200" dirty="0">
              <a:solidFill>
                <a:schemeClr val="tx1"/>
              </a:solidFill>
              <a:latin typeface="Courier New" panose="02070309020205020404" pitchFamily="49" charset="0"/>
              <a:ea typeface="+mj-ea"/>
              <a:cs typeface="Courier New" panose="02070309020205020404" pitchFamily="49" charset="0"/>
            </a:endParaRPr>
          </a:p>
          <a:p>
            <a:pPr marL="342900" lvl="1" indent="-342900" algn="l" rtl="0">
              <a:lnSpc>
                <a:spcPct val="120000"/>
              </a:lnSpc>
              <a:buFont typeface="Arial" panose="020B0604020202020204" pitchFamily="34" charset="0"/>
              <a:buChar char="•"/>
            </a:pPr>
            <a:r>
              <a:rPr lang="en-US" sz="8800" kern="1200" dirty="0">
                <a:solidFill>
                  <a:schemeClr val="tx1"/>
                </a:solidFill>
                <a:latin typeface="+mn-lt"/>
                <a:ea typeface="+mj-ea"/>
                <a:cs typeface="+mj-cs"/>
              </a:rPr>
              <a:t>If you stored your keys in a non-default location, you can use </a:t>
            </a:r>
            <a:r>
              <a:rPr lang="en-US" sz="8800" b="1" kern="1200" dirty="0">
                <a:solidFill>
                  <a:schemeClr val="tx1"/>
                </a:solidFill>
                <a:latin typeface="+mn-lt"/>
                <a:ea typeface="+mj-ea"/>
                <a:cs typeface="+mj-cs"/>
              </a:rPr>
              <a:t>-</a:t>
            </a:r>
            <a:r>
              <a:rPr lang="en-US" sz="8800" b="1" kern="1200" dirty="0" err="1">
                <a:solidFill>
                  <a:schemeClr val="tx1"/>
                </a:solidFill>
                <a:latin typeface="+mn-lt"/>
                <a:ea typeface="+mj-ea"/>
                <a:cs typeface="+mj-cs"/>
              </a:rPr>
              <a:t>i</a:t>
            </a:r>
            <a:r>
              <a:rPr lang="en-US" sz="8800" b="1" kern="1200" dirty="0">
                <a:solidFill>
                  <a:schemeClr val="tx1"/>
                </a:solidFill>
                <a:latin typeface="+mn-lt"/>
                <a:ea typeface="+mj-ea"/>
                <a:cs typeface="+mj-cs"/>
              </a:rPr>
              <a:t> </a:t>
            </a:r>
            <a:r>
              <a:rPr lang="en-US" sz="8800" kern="1200" dirty="0">
                <a:solidFill>
                  <a:schemeClr val="tx1"/>
                </a:solidFill>
                <a:latin typeface="+mn-lt"/>
                <a:ea typeface="+mj-ea"/>
                <a:cs typeface="+mj-cs"/>
              </a:rPr>
              <a:t>to provide the path to the public key.</a:t>
            </a:r>
          </a:p>
          <a:p>
            <a:pPr marL="342900" indent="-342900">
              <a:lnSpc>
                <a:spcPct val="120000"/>
              </a:lnSpc>
              <a:spcBef>
                <a:spcPts val="0"/>
              </a:spcBef>
              <a:buFont typeface="Arial" panose="020B0604020202020204" pitchFamily="34" charset="0"/>
              <a:buChar char="•"/>
            </a:pPr>
            <a:r>
              <a:rPr lang="en-US" sz="8800" dirty="0">
                <a:latin typeface="+mn-lt"/>
              </a:rPr>
              <a:t>You’ll need your </a:t>
            </a:r>
            <a:r>
              <a:rPr lang="en-US" sz="8800" b="1" dirty="0">
                <a:latin typeface="+mn-lt"/>
              </a:rPr>
              <a:t>server username and password </a:t>
            </a:r>
            <a:r>
              <a:rPr lang="en-US" sz="8800" dirty="0">
                <a:latin typeface="+mn-lt"/>
              </a:rPr>
              <a:t>to copy the public key over to the server.</a:t>
            </a:r>
          </a:p>
          <a:p>
            <a:pPr marL="342900" indent="-342900">
              <a:lnSpc>
                <a:spcPct val="120000"/>
              </a:lnSpc>
              <a:spcBef>
                <a:spcPts val="0"/>
              </a:spcBef>
              <a:buFont typeface="Arial" panose="020B0604020202020204" pitchFamily="34" charset="0"/>
              <a:buChar char="•"/>
            </a:pPr>
            <a:r>
              <a:rPr lang="en-US" sz="8800" dirty="0">
                <a:latin typeface="+mn-lt"/>
              </a:rPr>
              <a:t>It’s important to remember which file is the public key! Your private key should never be transferred anywhere, unless you really know what you’re doing.</a:t>
            </a:r>
          </a:p>
          <a:p>
            <a:pPr>
              <a:spcBef>
                <a:spcPts val="300"/>
              </a:spcBef>
              <a:spcAft>
                <a:spcPts val="300"/>
              </a:spcAft>
            </a:pPr>
            <a:endParaRPr lang="en-CA" dirty="0"/>
          </a:p>
        </p:txBody>
      </p:sp>
    </p:spTree>
    <p:extLst>
      <p:ext uri="{BB962C8B-B14F-4D97-AF65-F5344CB8AC3E}">
        <p14:creationId xmlns:p14="http://schemas.microsoft.com/office/powerpoint/2010/main" val="401241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Key Pairs</a:t>
            </a:r>
            <a:endParaRPr lang="en-CA" dirty="0"/>
          </a:p>
        </p:txBody>
      </p:sp>
      <p:sp>
        <p:nvSpPr>
          <p:cNvPr id="3" name="Text Placeholder 2"/>
          <p:cNvSpPr>
            <a:spLocks noGrp="1"/>
          </p:cNvSpPr>
          <p:nvPr>
            <p:ph type="body"/>
          </p:nvPr>
        </p:nvSpPr>
        <p:spPr>
          <a:xfrm>
            <a:off x="308419" y="1458096"/>
            <a:ext cx="9463785" cy="4212453"/>
          </a:xfrm>
        </p:spPr>
        <p:txBody>
          <a:bodyPr>
            <a:noAutofit/>
          </a:bodyPr>
          <a:lstStyle/>
          <a:p>
            <a:pPr marL="342900" indent="-342900">
              <a:lnSpc>
                <a:spcPct val="100000"/>
              </a:lnSpc>
              <a:spcBef>
                <a:spcPts val="300"/>
              </a:spcBef>
              <a:spcAft>
                <a:spcPts val="300"/>
              </a:spcAft>
              <a:buFont typeface="Arial" panose="020B0604020202020204" pitchFamily="34" charset="0"/>
              <a:buChar char="•"/>
            </a:pPr>
            <a:r>
              <a:rPr lang="en-US" sz="2400" dirty="0">
                <a:latin typeface="+mn-lt"/>
              </a:rPr>
              <a:t>This allows for faster, convenient login for users, but how does it help us as administrators?</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The method from the previous slide requires the user know the password for their remote account to install their key. If you’re worried about security, there’s a second method.</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As a </a:t>
            </a:r>
            <a:r>
              <a:rPr lang="en-US" sz="2400" dirty="0" err="1">
                <a:latin typeface="+mn-lt"/>
              </a:rPr>
              <a:t>sysadmin</a:t>
            </a:r>
            <a:r>
              <a:rPr lang="en-US" sz="2400" dirty="0">
                <a:latin typeface="+mn-lt"/>
              </a:rPr>
              <a:t>, you have the user generate their keys with </a:t>
            </a:r>
            <a:r>
              <a:rPr lang="en-US" sz="2400" b="1" dirty="0" err="1">
                <a:latin typeface="+mn-lt"/>
              </a:rPr>
              <a:t>ssh-keygen</a:t>
            </a:r>
            <a:r>
              <a:rPr lang="en-US" sz="2400" dirty="0">
                <a:latin typeface="+mn-lt"/>
              </a:rPr>
              <a:t>, and ask them to send you their public key. You can then install that key onto the remote user without ever needing to give them a password.</a:t>
            </a:r>
          </a:p>
          <a:p>
            <a:pPr marL="342900" indent="-342900">
              <a:lnSpc>
                <a:spcPct val="100000"/>
              </a:lnSpc>
              <a:spcBef>
                <a:spcPts val="300"/>
              </a:spcBef>
              <a:spcAft>
                <a:spcPts val="300"/>
              </a:spcAft>
              <a:buFont typeface="Arial" panose="020B0604020202020204" pitchFamily="34" charset="0"/>
              <a:buChar char="•"/>
            </a:pPr>
            <a:r>
              <a:rPr lang="en-US" sz="2400" dirty="0">
                <a:latin typeface="+mn-lt"/>
              </a:rPr>
              <a:t>Not only does this ensure only the right person is logging in to their account, but it also allows you to solve unauthorized access.</a:t>
            </a:r>
          </a:p>
          <a:p>
            <a:pPr>
              <a:lnSpc>
                <a:spcPct val="100000"/>
              </a:lnSpc>
              <a:spcBef>
                <a:spcPts val="300"/>
              </a:spcBef>
              <a:spcAft>
                <a:spcPts val="300"/>
              </a:spcAft>
            </a:pPr>
            <a:endParaRPr lang="en-CA" sz="1050" dirty="0"/>
          </a:p>
        </p:txBody>
      </p:sp>
    </p:spTree>
    <p:extLst>
      <p:ext uri="{BB962C8B-B14F-4D97-AF65-F5344CB8AC3E}">
        <p14:creationId xmlns:p14="http://schemas.microsoft.com/office/powerpoint/2010/main" val="312084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263611" y="1404244"/>
            <a:ext cx="4737034" cy="4050306"/>
          </a:xfrm>
        </p:spPr>
        <p:txBody>
          <a:bodyPr anchor="t" anchorCtr="0">
            <a:noAutofit/>
          </a:bodyPr>
          <a:lstStyle/>
          <a:p>
            <a:pPr marL="342900" indent="-342900">
              <a:lnSpc>
                <a:spcPct val="100000"/>
              </a:lnSpc>
              <a:spcBef>
                <a:spcPts val="0"/>
              </a:spcBef>
              <a:buFont typeface="Arial" panose="020B0604020202020204" pitchFamily="34" charset="0"/>
              <a:buChar char="•"/>
            </a:pPr>
            <a:r>
              <a:rPr lang="en-US" sz="1800" dirty="0">
                <a:latin typeface="+mn-lt"/>
              </a:rPr>
              <a:t>A common type of attack, </a:t>
            </a:r>
            <a:r>
              <a:rPr lang="en-US" sz="1800" b="1" dirty="0">
                <a:latin typeface="+mn-lt"/>
              </a:rPr>
              <a:t>ARP Poisoning </a:t>
            </a:r>
            <a:r>
              <a:rPr lang="en-US" sz="1800" dirty="0">
                <a:latin typeface="+mn-lt"/>
              </a:rPr>
              <a:t>(aka </a:t>
            </a:r>
            <a:r>
              <a:rPr lang="en-US" sz="1800" b="1" dirty="0">
                <a:latin typeface="+mn-lt"/>
              </a:rPr>
              <a:t>DNS spoofing</a:t>
            </a:r>
            <a:r>
              <a:rPr lang="en-US" sz="1800" dirty="0">
                <a:latin typeface="+mn-lt"/>
              </a:rPr>
              <a:t>, a form of man-in-the-middle attack), can be used to redirect packets to a third destination while maintaining the illusion that the connection is secure.</a:t>
            </a:r>
          </a:p>
          <a:p>
            <a:pPr marL="342900" indent="-342900">
              <a:lnSpc>
                <a:spcPct val="100000"/>
              </a:lnSpc>
              <a:spcBef>
                <a:spcPts val="0"/>
              </a:spcBef>
              <a:buFont typeface="Arial" panose="020B0604020202020204" pitchFamily="34" charset="0"/>
              <a:buChar char="•"/>
            </a:pPr>
            <a:r>
              <a:rPr lang="en-US" sz="1800" dirty="0">
                <a:latin typeface="+mn-lt"/>
              </a:rPr>
              <a:t>If you ever see a warning message like this one when you try to connect via SSH, it could be a sign of a serious security breach.</a:t>
            </a:r>
          </a:p>
          <a:p>
            <a:pPr marL="342900" indent="-342900">
              <a:lnSpc>
                <a:spcPct val="100000"/>
              </a:lnSpc>
              <a:spcBef>
                <a:spcPts val="0"/>
              </a:spcBef>
              <a:buFont typeface="Arial" panose="020B0604020202020204" pitchFamily="34" charset="0"/>
              <a:buChar char="•"/>
            </a:pPr>
            <a:r>
              <a:rPr lang="en-US" sz="1800" dirty="0">
                <a:latin typeface="+mn-lt"/>
              </a:rPr>
              <a:t>This can also happen if the server OS has been reinstalled, so investigate further.</a:t>
            </a:r>
          </a:p>
          <a:p>
            <a:pPr marL="342900" indent="-342900">
              <a:lnSpc>
                <a:spcPct val="100000"/>
              </a:lnSpc>
              <a:spcBef>
                <a:spcPts val="0"/>
              </a:spcBef>
              <a:buFont typeface="Arial" panose="020B0604020202020204" pitchFamily="34" charset="0"/>
              <a:buChar char="•"/>
            </a:pPr>
            <a:r>
              <a:rPr lang="en-US" sz="1800" b="1" dirty="0">
                <a:latin typeface="+mn-lt"/>
              </a:rPr>
              <a:t>Tip: </a:t>
            </a:r>
            <a:r>
              <a:rPr lang="en-US" sz="1800" dirty="0">
                <a:latin typeface="+mn-lt"/>
              </a:rPr>
              <a:t>If you have reinstalled a VM/OS, you can get rid of this message by deleting the host key entry inside </a:t>
            </a:r>
            <a:r>
              <a:rPr lang="en-US" sz="1800" b="1" dirty="0">
                <a:latin typeface="+mn-lt"/>
              </a:rPr>
              <a:t>~/.</a:t>
            </a:r>
            <a:r>
              <a:rPr lang="en-US" sz="1800" b="1" dirty="0" err="1">
                <a:latin typeface="+mn-lt"/>
              </a:rPr>
              <a:t>ssh</a:t>
            </a:r>
            <a:r>
              <a:rPr lang="en-US" sz="1800" b="1" dirty="0">
                <a:latin typeface="+mn-lt"/>
              </a:rPr>
              <a:t>/</a:t>
            </a:r>
            <a:r>
              <a:rPr lang="en-US" sz="1800" b="1" dirty="0" err="1">
                <a:latin typeface="+mn-lt"/>
              </a:rPr>
              <a:t>known_hosts</a:t>
            </a:r>
            <a:endParaRPr lang="en-US" sz="1800" b="1" dirty="0">
              <a:latin typeface="+mn-lt"/>
            </a:endParaRPr>
          </a:p>
          <a:p>
            <a:pPr>
              <a:spcBef>
                <a:spcPts val="0"/>
              </a:spcBef>
            </a:pPr>
            <a:endParaRPr lang="en-CA" sz="1000" dirty="0"/>
          </a:p>
        </p:txBody>
      </p:sp>
      <p:sp>
        <p:nvSpPr>
          <p:cNvPr id="4" name="Title 3"/>
          <p:cNvSpPr>
            <a:spLocks noGrp="1"/>
          </p:cNvSpPr>
          <p:nvPr>
            <p:ph type="title"/>
          </p:nvPr>
        </p:nvSpPr>
        <p:spPr>
          <a:xfrm>
            <a:off x="504000" y="216000"/>
            <a:ext cx="7019640" cy="935640"/>
          </a:xfrm>
        </p:spPr>
        <p:txBody>
          <a:bodyPr/>
          <a:lstStyle/>
          <a:p>
            <a:r>
              <a:rPr lang="en-US" dirty="0"/>
              <a:t>ARP Poisoning</a:t>
            </a:r>
            <a:endParaRPr lang="en-CA" dirty="0"/>
          </a:p>
        </p:txBody>
      </p:sp>
      <p:pic>
        <p:nvPicPr>
          <p:cNvPr id="7" name="Content Placeholder 5">
            <a:extLst>
              <a:ext uri="{FF2B5EF4-FFF2-40B4-BE49-F238E27FC236}">
                <a16:creationId xmlns:a16="http://schemas.microsoft.com/office/drawing/2014/main" id="{A3CBCE9B-D8CE-6541-87AD-B2BAE867CC08}"/>
              </a:ext>
            </a:extLst>
          </p:cNvPr>
          <p:cNvPicPr>
            <a:picLocks noGrp="1" noChangeAspect="1"/>
          </p:cNvPicPr>
          <p:nvPr/>
        </p:nvPicPr>
        <p:blipFill>
          <a:blip r:embed="rId3"/>
          <a:stretch>
            <a:fillRect/>
          </a:stretch>
        </p:blipFill>
        <p:spPr>
          <a:xfrm>
            <a:off x="5079980" y="1672282"/>
            <a:ext cx="4887320" cy="3185002"/>
          </a:xfrm>
          <a:prstGeom prst="rect">
            <a:avLst/>
          </a:prstGeom>
        </p:spPr>
      </p:pic>
    </p:spTree>
    <p:extLst>
      <p:ext uri="{BB962C8B-B14F-4D97-AF65-F5344CB8AC3E}">
        <p14:creationId xmlns:p14="http://schemas.microsoft.com/office/powerpoint/2010/main" val="427407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p:nvPr>
        </p:nvSpPr>
        <p:spPr>
          <a:xfrm>
            <a:off x="372194" y="1451676"/>
            <a:ext cx="9381405" cy="4002874"/>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In addition to CLI access, we can run graphical Linux (X window) applications over the network (between machines).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Some GUI applications are known to be insecure when run this way. Instead of running them directly, we can call them via SSH, through what’s called an </a:t>
            </a:r>
            <a:r>
              <a:rPr lang="en-US" sz="9600" b="1" dirty="0">
                <a:latin typeface="+mn-lt"/>
              </a:rPr>
              <a:t>SSH tunnel</a:t>
            </a:r>
            <a:r>
              <a:rPr lang="en-US" sz="9600" dirty="0">
                <a:latin typeface="+mn-lt"/>
              </a:rPr>
              <a: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Using SSH, we can establish a secure, encrypted tunnel, and send the graphical information through that. For all practical purposes, this makes the information unreadable by third parties.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We’re going to use </a:t>
            </a:r>
            <a:r>
              <a:rPr lang="en-US" sz="9600" dirty="0" err="1">
                <a:latin typeface="+mn-lt"/>
              </a:rPr>
              <a:t>gEdit</a:t>
            </a:r>
            <a:r>
              <a:rPr lang="en-US" sz="9600" dirty="0">
                <a:latin typeface="+mn-lt"/>
              </a:rPr>
              <a:t> for our example GUI application.</a:t>
            </a:r>
          </a:p>
          <a:p>
            <a:endParaRPr lang="en-CA" dirty="0"/>
          </a:p>
        </p:txBody>
      </p:sp>
      <p:sp>
        <p:nvSpPr>
          <p:cNvPr id="5" name="Title 4"/>
          <p:cNvSpPr>
            <a:spLocks noGrp="1"/>
          </p:cNvSpPr>
          <p:nvPr>
            <p:ph type="title"/>
          </p:nvPr>
        </p:nvSpPr>
        <p:spPr/>
        <p:txBody>
          <a:bodyPr/>
          <a:lstStyle/>
          <a:p>
            <a:r>
              <a:rPr lang="en-US" dirty="0"/>
              <a:t>SSH Tunneling</a:t>
            </a:r>
            <a:endParaRPr lang="en-CA" dirty="0"/>
          </a:p>
        </p:txBody>
      </p:sp>
    </p:spTree>
    <p:extLst>
      <p:ext uri="{BB962C8B-B14F-4D97-AF65-F5344CB8AC3E}">
        <p14:creationId xmlns:p14="http://schemas.microsoft.com/office/powerpoint/2010/main" val="18506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SSH Tunnel</a:t>
            </a:r>
            <a:endParaRPr lang="en-CA" dirty="0"/>
          </a:p>
        </p:txBody>
      </p:sp>
      <p:sp>
        <p:nvSpPr>
          <p:cNvPr id="3" name="Text Placeholder 2"/>
          <p:cNvSpPr>
            <a:spLocks noGrp="1"/>
          </p:cNvSpPr>
          <p:nvPr>
            <p:ph type="body"/>
          </p:nvPr>
        </p:nvSpPr>
        <p:spPr>
          <a:xfrm>
            <a:off x="337252" y="1425146"/>
            <a:ext cx="9406119" cy="4128257"/>
          </a:xfrm>
        </p:spPr>
        <p:txBody>
          <a:bodyPr>
            <a:noAutofit/>
          </a:bodyPr>
          <a:lstStyle/>
          <a:p>
            <a:pPr marL="365760" indent="-342900">
              <a:lnSpc>
                <a:spcPct val="100000"/>
              </a:lnSpc>
              <a:spcBef>
                <a:spcPts val="300"/>
              </a:spcBef>
              <a:spcAft>
                <a:spcPts val="300"/>
              </a:spcAft>
              <a:buFont typeface="Arial" panose="020B0604020202020204" pitchFamily="34" charset="0"/>
              <a:buChar char="•"/>
            </a:pPr>
            <a:r>
              <a:rPr lang="en-US" sz="2000" dirty="0">
                <a:latin typeface="+mn-lt"/>
              </a:rPr>
              <a:t>To do this, we must first create the tunnel:</a:t>
            </a:r>
          </a:p>
          <a:p>
            <a:pPr marL="22860" lvl="1" algn="l" rtl="0">
              <a:spcBef>
                <a:spcPts val="300"/>
              </a:spcBef>
              <a:spcAft>
                <a:spcPts val="300"/>
              </a:spcAft>
            </a:pP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ssh</a:t>
            </a:r>
            <a:r>
              <a:rPr lang="en-US" sz="2000" b="1" kern="1200" dirty="0">
                <a:solidFill>
                  <a:schemeClr val="tx1"/>
                </a:solidFill>
                <a:latin typeface="Courier New" panose="02070309020205020404" pitchFamily="49" charset="0"/>
                <a:ea typeface="+mj-ea"/>
                <a:cs typeface="Courier New" panose="02070309020205020404" pitchFamily="49" charset="0"/>
              </a:rPr>
              <a:t> -X -C </a:t>
            </a:r>
            <a:r>
              <a:rPr lang="en-US" sz="2000"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000" b="1" kern="1200" dirty="0">
                <a:solidFill>
                  <a:schemeClr val="tx1"/>
                </a:solidFill>
                <a:latin typeface="Courier New" panose="02070309020205020404" pitchFamily="49" charset="0"/>
                <a:ea typeface="+mj-ea"/>
                <a:cs typeface="Courier New" panose="02070309020205020404" pitchFamily="49" charset="0"/>
              </a:rPr>
              <a:t> (or IP)</a:t>
            </a:r>
          </a:p>
          <a:p>
            <a:pPr marL="1260475" lvl="2" indent="-342900" algn="l" rtl="0">
              <a:spcBef>
                <a:spcPts val="300"/>
              </a:spcBef>
              <a:spcAft>
                <a:spcPts val="300"/>
              </a:spcAft>
              <a:buFont typeface="Wingdings" panose="05000000000000000000" pitchFamily="2" charset="2"/>
              <a:buChar char="§"/>
            </a:pPr>
            <a:r>
              <a:rPr lang="en-US" sz="2000" b="1" kern="1200" dirty="0">
                <a:solidFill>
                  <a:schemeClr val="tx1"/>
                </a:solidFill>
                <a:latin typeface="+mn-lt"/>
                <a:ea typeface="+mj-ea"/>
                <a:cs typeface="+mj-cs"/>
              </a:rPr>
              <a:t>-X</a:t>
            </a:r>
            <a:r>
              <a:rPr lang="en-US" sz="2000" kern="1200" dirty="0">
                <a:solidFill>
                  <a:schemeClr val="tx1"/>
                </a:solidFill>
                <a:latin typeface="+mn-lt"/>
                <a:ea typeface="+mj-ea"/>
                <a:cs typeface="+mj-cs"/>
              </a:rPr>
              <a:t>: enables the forwarding of X window information</a:t>
            </a:r>
          </a:p>
          <a:p>
            <a:pPr marL="1260475" lvl="2" indent="-342900" algn="l" rtl="0">
              <a:spcBef>
                <a:spcPts val="300"/>
              </a:spcBef>
              <a:spcAft>
                <a:spcPts val="300"/>
              </a:spcAft>
              <a:buFont typeface="Wingdings" panose="05000000000000000000" pitchFamily="2" charset="2"/>
              <a:buChar char="§"/>
            </a:pPr>
            <a:r>
              <a:rPr lang="en-US" sz="2000" b="1" kern="1200" dirty="0">
                <a:solidFill>
                  <a:schemeClr val="tx1"/>
                </a:solidFill>
                <a:latin typeface="+mn-lt"/>
                <a:ea typeface="+mj-ea"/>
                <a:cs typeface="+mj-cs"/>
              </a:rPr>
              <a:t>-C</a:t>
            </a:r>
            <a:r>
              <a:rPr lang="en-US" sz="2000" kern="1200" dirty="0">
                <a:solidFill>
                  <a:schemeClr val="tx1"/>
                </a:solidFill>
                <a:latin typeface="+mn-lt"/>
                <a:ea typeface="+mj-ea"/>
                <a:cs typeface="+mj-cs"/>
              </a:rPr>
              <a:t>: enables compression for better performance</a:t>
            </a:r>
          </a:p>
          <a:p>
            <a:pPr marL="365760" indent="-342900">
              <a:lnSpc>
                <a:spcPct val="100000"/>
              </a:lnSpc>
              <a:spcBef>
                <a:spcPts val="300"/>
              </a:spcBef>
              <a:spcAft>
                <a:spcPts val="300"/>
              </a:spcAft>
              <a:buFont typeface="Arial" panose="020B0604020202020204" pitchFamily="34" charset="0"/>
              <a:buChar char="•"/>
            </a:pPr>
            <a:r>
              <a:rPr lang="en-US" sz="2000" dirty="0">
                <a:latin typeface="+mn-lt"/>
              </a:rPr>
              <a:t>Once you’re logged in, call the graphical application from the command line, and it’ll pop up on your computer from the server.</a:t>
            </a:r>
          </a:p>
          <a:p>
            <a:pPr marL="365760" indent="-342900">
              <a:lnSpc>
                <a:spcPct val="100000"/>
              </a:lnSpc>
              <a:spcBef>
                <a:spcPts val="300"/>
              </a:spcBef>
              <a:spcAft>
                <a:spcPts val="300"/>
              </a:spcAft>
              <a:buFont typeface="Arial" panose="020B0604020202020204" pitchFamily="34" charset="0"/>
              <a:buChar char="•"/>
            </a:pPr>
            <a:r>
              <a:rPr lang="en-US" sz="2000" dirty="0">
                <a:latin typeface="+mn-lt"/>
              </a:rPr>
              <a:t>You can also do this all as one command:</a:t>
            </a:r>
          </a:p>
          <a:p>
            <a:pPr marL="22860" lvl="1" algn="l" rtl="0">
              <a:spcBef>
                <a:spcPts val="300"/>
              </a:spcBef>
              <a:spcAft>
                <a:spcPts val="300"/>
              </a:spcAft>
            </a:pP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ssh</a:t>
            </a:r>
            <a:r>
              <a:rPr lang="en-US" sz="2000" b="1" kern="1200" dirty="0">
                <a:solidFill>
                  <a:schemeClr val="tx1"/>
                </a:solidFill>
                <a:latin typeface="Courier New" panose="02070309020205020404" pitchFamily="49" charset="0"/>
                <a:ea typeface="+mj-ea"/>
                <a:cs typeface="Courier New" panose="02070309020205020404" pitchFamily="49" charset="0"/>
              </a:rPr>
              <a:t> -X -C </a:t>
            </a:r>
            <a:r>
              <a:rPr lang="en-US" sz="2000" b="1" kern="1200" dirty="0" err="1">
                <a:solidFill>
                  <a:schemeClr val="tx1"/>
                </a:solidFill>
                <a:latin typeface="Courier New" panose="02070309020205020404" pitchFamily="49" charset="0"/>
                <a:ea typeface="+mj-ea"/>
                <a:cs typeface="Courier New" panose="02070309020205020404" pitchFamily="49" charset="0"/>
              </a:rPr>
              <a:t>yourUsername@servername</a:t>
            </a:r>
            <a:r>
              <a:rPr lang="en-US" sz="2000" b="1" kern="1200" dirty="0">
                <a:solidFill>
                  <a:schemeClr val="tx1"/>
                </a:solidFill>
                <a:latin typeface="Courier New" panose="02070309020205020404" pitchFamily="49" charset="0"/>
                <a:ea typeface="+mj-ea"/>
                <a:cs typeface="Courier New" panose="02070309020205020404" pitchFamily="49" charset="0"/>
              </a:rPr>
              <a:t> </a:t>
            </a:r>
            <a:r>
              <a:rPr lang="en-US" sz="2000" b="1" kern="1200" dirty="0" err="1">
                <a:solidFill>
                  <a:schemeClr val="tx1"/>
                </a:solidFill>
                <a:latin typeface="Courier New" panose="02070309020205020404" pitchFamily="49" charset="0"/>
                <a:ea typeface="+mj-ea"/>
                <a:cs typeface="Courier New" panose="02070309020205020404" pitchFamily="49" charset="0"/>
              </a:rPr>
              <a:t>gedit</a:t>
            </a:r>
            <a:endParaRPr lang="en-US" sz="2000" b="1" kern="1200" dirty="0">
              <a:solidFill>
                <a:schemeClr val="tx1"/>
              </a:solidFill>
              <a:latin typeface="Courier New" panose="02070309020205020404" pitchFamily="49" charset="0"/>
              <a:ea typeface="+mj-ea"/>
              <a:cs typeface="Courier New" panose="02070309020205020404" pitchFamily="49" charset="0"/>
            </a:endParaRPr>
          </a:p>
          <a:p>
            <a:pPr marL="365760" indent="-342900">
              <a:lnSpc>
                <a:spcPct val="100000"/>
              </a:lnSpc>
              <a:spcBef>
                <a:spcPts val="300"/>
              </a:spcBef>
              <a:spcAft>
                <a:spcPts val="300"/>
              </a:spcAft>
              <a:buFont typeface="Arial" panose="020B0604020202020204" pitchFamily="34" charset="0"/>
              <a:buChar char="•"/>
            </a:pPr>
            <a:r>
              <a:rPr lang="en-US" sz="2000" dirty="0">
                <a:latin typeface="+mn-lt"/>
              </a:rPr>
              <a:t>Obviously, the above only works if it’s in the server’s PATH search variable (aka you can call the program from anywhere on the system). Otherwise, use absolute pathing to call the app. (</a:t>
            </a:r>
            <a:r>
              <a:rPr lang="en-US" sz="2000">
                <a:latin typeface="+mn-lt"/>
              </a:rPr>
              <a:t>e.g. /</a:t>
            </a:r>
            <a:r>
              <a:rPr lang="en-US" sz="2000" dirty="0" err="1">
                <a:latin typeface="+mn-lt"/>
              </a:rPr>
              <a:t>usr</a:t>
            </a:r>
            <a:r>
              <a:rPr lang="en-US" sz="2000" dirty="0">
                <a:latin typeface="+mn-lt"/>
              </a:rPr>
              <a:t>/bin/</a:t>
            </a:r>
            <a:r>
              <a:rPr lang="en-US" sz="2000" dirty="0" err="1">
                <a:latin typeface="+mn-lt"/>
              </a:rPr>
              <a:t>gedit</a:t>
            </a:r>
            <a:r>
              <a:rPr lang="en-US" sz="2000" dirty="0">
                <a:latin typeface="+mn-lt"/>
              </a:rPr>
              <a:t>)</a:t>
            </a:r>
            <a:endParaRPr lang="en-CA" sz="1000" dirty="0"/>
          </a:p>
        </p:txBody>
      </p:sp>
    </p:spTree>
    <p:extLst>
      <p:ext uri="{BB962C8B-B14F-4D97-AF65-F5344CB8AC3E}">
        <p14:creationId xmlns:p14="http://schemas.microsoft.com/office/powerpoint/2010/main" val="174546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421621" y="1606378"/>
            <a:ext cx="9101319" cy="3509318"/>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have learned how to configure the SSHD service.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While this will directly help protect your networks, the techniques you started to learn here will also apply to many other services you work with.</a:t>
            </a:r>
            <a:endParaRPr lang="en-CA" sz="2400"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504000" y="1688757"/>
            <a:ext cx="9249599" cy="363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will learn the basic concepts of configuring a service on Linux.</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We will use the SSHD service because it is one you are already familiar with from the client side.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Most of the concepts that we see here will be applied to numerous services you work with throughout your career.</a:t>
            </a:r>
            <a:endParaRPr lang="en-CA"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Administration</a:t>
            </a:r>
            <a:endParaRPr lang="en-CA" dirty="0"/>
          </a:p>
        </p:txBody>
      </p:sp>
      <p:sp>
        <p:nvSpPr>
          <p:cNvPr id="3" name="Text Placeholder 2"/>
          <p:cNvSpPr>
            <a:spLocks noGrp="1"/>
          </p:cNvSpPr>
          <p:nvPr>
            <p:ph type="body"/>
          </p:nvPr>
        </p:nvSpPr>
        <p:spPr>
          <a:xfrm>
            <a:off x="559674" y="1534054"/>
            <a:ext cx="8961275" cy="4011112"/>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As system administrators, one of our primary jobs is </a:t>
            </a:r>
            <a:r>
              <a:rPr lang="en-US" sz="2400" b="1" dirty="0">
                <a:latin typeface="+mn-lt"/>
              </a:rPr>
              <a:t>setting up a network</a:t>
            </a:r>
            <a:r>
              <a:rPr lang="en-US" sz="2400" dirty="0">
                <a:latin typeface="+mn-lt"/>
              </a:rPr>
              <a:t>, as discussed in our previous lecture and covered in Lab 6.</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However, once it’s set up, we must </a:t>
            </a:r>
            <a:r>
              <a:rPr lang="en-US" sz="2400" b="1" dirty="0">
                <a:latin typeface="+mn-lt"/>
              </a:rPr>
              <a:t>maintain that network, and any computers or services </a:t>
            </a:r>
            <a:r>
              <a:rPr lang="en-US" sz="2400" dirty="0">
                <a:latin typeface="+mn-lt"/>
              </a:rPr>
              <a:t>that are a part of it. </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Network maintenance includes </a:t>
            </a:r>
            <a:r>
              <a:rPr lang="en-US" sz="2400" b="1" dirty="0">
                <a:latin typeface="+mn-lt"/>
              </a:rPr>
              <a:t>troubleshooting, fixing connection issues, and maintaining network security</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275969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a Network</a:t>
            </a:r>
            <a:endParaRPr lang="en-CA" dirty="0"/>
          </a:p>
        </p:txBody>
      </p:sp>
      <p:sp>
        <p:nvSpPr>
          <p:cNvPr id="3" name="Text Placeholder 2"/>
          <p:cNvSpPr>
            <a:spLocks noGrp="1"/>
          </p:cNvSpPr>
          <p:nvPr>
            <p:ph type="body"/>
          </p:nvPr>
        </p:nvSpPr>
        <p:spPr>
          <a:xfrm>
            <a:off x="372194" y="1501102"/>
            <a:ext cx="9167222" cy="387820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System administrators need to protect, or ”harden”, their networks from penetration by unauthorized computer users.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Whether it be from hackers, corporate espionage, or scams, we have to be smart about what we expose to the Internet.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Hardening a computer system can range from:</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Running an IDS (Intrusion Detection System)</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Monitoring and flagging suspicious activity</a:t>
            </a:r>
          </a:p>
          <a:p>
            <a:pPr marL="684213" lvl="1" indent="-342900" algn="l">
              <a:buFont typeface="Wingdings" panose="05000000000000000000" pitchFamily="2" charset="2"/>
              <a:buChar char="§"/>
            </a:pPr>
            <a:r>
              <a:rPr lang="en-US" sz="2400" kern="1200" dirty="0">
                <a:solidFill>
                  <a:schemeClr val="tx1"/>
                </a:solidFill>
                <a:latin typeface="+mn-lt"/>
                <a:ea typeface="+mj-ea"/>
                <a:cs typeface="+mj-cs"/>
              </a:rPr>
              <a:t>Implementing security policies like running firewalls or setting locked screensavers on workstations</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379218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SSH?</a:t>
            </a:r>
            <a:endParaRPr lang="en-CA" dirty="0"/>
          </a:p>
        </p:txBody>
      </p:sp>
      <p:sp>
        <p:nvSpPr>
          <p:cNvPr id="3" name="Text Placeholder 2"/>
          <p:cNvSpPr>
            <a:spLocks noGrp="1"/>
          </p:cNvSpPr>
          <p:nvPr>
            <p:ph type="body"/>
          </p:nvPr>
        </p:nvSpPr>
        <p:spPr>
          <a:xfrm>
            <a:off x="380432" y="1418724"/>
            <a:ext cx="9576625" cy="4134679"/>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In Lab 7, we focus on SSH in order to help secure your Linux network.</a:t>
            </a:r>
          </a:p>
          <a:p>
            <a:pPr marL="342900" indent="-342900">
              <a:lnSpc>
                <a:spcPct val="120000"/>
              </a:lnSpc>
              <a:spcBef>
                <a:spcPts val="600"/>
              </a:spcBef>
              <a:spcAft>
                <a:spcPts val="600"/>
              </a:spcAft>
              <a:buFont typeface="Arial" panose="020B0604020202020204" pitchFamily="34" charset="0"/>
              <a:buChar char="•"/>
            </a:pPr>
            <a:r>
              <a:rPr lang="en-US" sz="9600" b="1" dirty="0">
                <a:latin typeface="+mn-lt"/>
              </a:rPr>
              <a:t>Secure Shell (SSH) </a:t>
            </a:r>
            <a:r>
              <a:rPr lang="en-US" sz="9600" dirty="0">
                <a:latin typeface="+mn-lt"/>
              </a:rPr>
              <a:t>is a cryptographic network protocol for running unsecure services over a secure tunnel. Basically, it allows you to run things remotely. Using SSH, you can use another computer to run a program from one of your Linux machines.</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The most common use of SSH is for remote login. This gives you access to the CLI on a computer or VM without needing to be physically (or virtually) present.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In ULI101, you used SSH to login to Matrix.</a:t>
            </a:r>
          </a:p>
          <a:p>
            <a:endParaRPr lang="en-CA" dirty="0"/>
          </a:p>
        </p:txBody>
      </p:sp>
    </p:spTree>
    <p:extLst>
      <p:ext uri="{BB962C8B-B14F-4D97-AF65-F5344CB8AC3E}">
        <p14:creationId xmlns:p14="http://schemas.microsoft.com/office/powerpoint/2010/main" val="172914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 Service</a:t>
            </a:r>
            <a:endParaRPr lang="en-CA" dirty="0"/>
          </a:p>
        </p:txBody>
      </p:sp>
      <p:sp>
        <p:nvSpPr>
          <p:cNvPr id="3" name="Text Placeholder 2"/>
          <p:cNvSpPr>
            <a:spLocks noGrp="1"/>
          </p:cNvSpPr>
          <p:nvPr>
            <p:ph type="body"/>
          </p:nvPr>
        </p:nvSpPr>
        <p:spPr>
          <a:xfrm>
            <a:off x="568411" y="1509340"/>
            <a:ext cx="9028669" cy="3787589"/>
          </a:xfrm>
        </p:spPr>
        <p:txBody>
          <a:bodyPr>
            <a:normAutofit fontScale="32500" lnSpcReduction="20000"/>
          </a:bodyPr>
          <a:lstStyle/>
          <a:p>
            <a:pPr marL="342900" indent="-342900">
              <a:lnSpc>
                <a:spcPct val="120000"/>
              </a:lnSpc>
              <a:spcBef>
                <a:spcPts val="600"/>
              </a:spcBef>
              <a:spcAft>
                <a:spcPts val="600"/>
              </a:spcAft>
              <a:buFont typeface="Arial" panose="020B0604020202020204" pitchFamily="34" charset="0"/>
              <a:buChar char="•"/>
            </a:pPr>
            <a:r>
              <a:rPr lang="en-US" sz="7400" dirty="0">
                <a:latin typeface="+mn-lt"/>
              </a:rPr>
              <a:t>When accessing resources over a network, you typically need two things:</a:t>
            </a:r>
          </a:p>
          <a:p>
            <a:pPr marL="857250" lvl="2" indent="-511175" algn="l" rtl="0">
              <a:lnSpc>
                <a:spcPct val="120000"/>
              </a:lnSpc>
              <a:spcBef>
                <a:spcPts val="600"/>
              </a:spcBef>
              <a:spcAft>
                <a:spcPts val="600"/>
              </a:spcAft>
              <a:buFont typeface="Wingdings" panose="05000000000000000000" pitchFamily="2" charset="2"/>
              <a:buChar char="§"/>
            </a:pPr>
            <a:r>
              <a:rPr lang="en-US" sz="7400" kern="1200" dirty="0">
                <a:solidFill>
                  <a:schemeClr val="tx1"/>
                </a:solidFill>
                <a:latin typeface="+mn-lt"/>
                <a:ea typeface="+mj-ea"/>
                <a:cs typeface="+mj-cs"/>
              </a:rPr>
              <a:t>Client</a:t>
            </a:r>
          </a:p>
          <a:p>
            <a:pPr marL="857250" lvl="2" indent="-511175" algn="l" rtl="0">
              <a:lnSpc>
                <a:spcPct val="120000"/>
              </a:lnSpc>
              <a:spcBef>
                <a:spcPts val="600"/>
              </a:spcBef>
              <a:spcAft>
                <a:spcPts val="600"/>
              </a:spcAft>
              <a:buFont typeface="Wingdings" panose="05000000000000000000" pitchFamily="2" charset="2"/>
              <a:buChar char="§"/>
            </a:pPr>
            <a:r>
              <a:rPr lang="en-US" sz="7400" kern="1200" dirty="0">
                <a:solidFill>
                  <a:schemeClr val="tx1"/>
                </a:solidFill>
                <a:latin typeface="+mn-lt"/>
                <a:ea typeface="+mj-ea"/>
                <a:cs typeface="+mj-cs"/>
              </a:rPr>
              <a:t>Host (</a:t>
            </a:r>
            <a:r>
              <a:rPr lang="en-US" sz="7400" kern="1200" dirty="0" err="1">
                <a:solidFill>
                  <a:schemeClr val="tx1"/>
                </a:solidFill>
                <a:latin typeface="+mn-lt"/>
                <a:ea typeface="+mj-ea"/>
                <a:cs typeface="+mj-cs"/>
              </a:rPr>
              <a:t>i</a:t>
            </a:r>
            <a:r>
              <a:rPr lang="az-Latn-AZ" sz="7400" kern="1200" dirty="0">
                <a:solidFill>
                  <a:schemeClr val="tx1"/>
                </a:solidFill>
                <a:latin typeface="+mn-lt"/>
                <a:ea typeface="+mj-ea"/>
                <a:cs typeface="+mj-cs"/>
              </a:rPr>
              <a:t>.</a:t>
            </a:r>
            <a:r>
              <a:rPr lang="en-US" sz="7400" kern="1200" dirty="0">
                <a:solidFill>
                  <a:schemeClr val="tx1"/>
                </a:solidFill>
                <a:latin typeface="+mn-lt"/>
                <a:ea typeface="+mj-ea"/>
                <a:cs typeface="+mj-cs"/>
              </a:rPr>
              <a:t>e. Server)</a:t>
            </a:r>
          </a:p>
          <a:p>
            <a:pPr marL="342900" indent="-342900">
              <a:lnSpc>
                <a:spcPct val="120000"/>
              </a:lnSpc>
              <a:spcBef>
                <a:spcPts val="600"/>
              </a:spcBef>
              <a:spcAft>
                <a:spcPts val="600"/>
              </a:spcAft>
              <a:buFont typeface="Arial" panose="020B0604020202020204" pitchFamily="34" charset="0"/>
              <a:buChar char="•"/>
            </a:pPr>
            <a:r>
              <a:rPr lang="en-US" sz="7400" dirty="0">
                <a:latin typeface="+mn-lt"/>
              </a:rPr>
              <a:t>In ULI101, you were the client, connecting to Matrix, the host/server.</a:t>
            </a:r>
          </a:p>
          <a:p>
            <a:pPr marL="342900" indent="-342900">
              <a:lnSpc>
                <a:spcPct val="120000"/>
              </a:lnSpc>
              <a:spcBef>
                <a:spcPts val="600"/>
              </a:spcBef>
              <a:spcAft>
                <a:spcPts val="600"/>
              </a:spcAft>
              <a:buFont typeface="Arial" panose="020B0604020202020204" pitchFamily="34" charset="0"/>
              <a:buChar char="•"/>
            </a:pPr>
            <a:r>
              <a:rPr lang="en-US" sz="7400" dirty="0">
                <a:latin typeface="+mn-lt"/>
              </a:rPr>
              <a:t>For Lab 7, we’re going to set up an SSH server ourselves.</a:t>
            </a:r>
          </a:p>
          <a:p>
            <a:endParaRPr lang="en-CA" dirty="0"/>
          </a:p>
        </p:txBody>
      </p:sp>
    </p:spTree>
    <p:extLst>
      <p:ext uri="{BB962C8B-B14F-4D97-AF65-F5344CB8AC3E}">
        <p14:creationId xmlns:p14="http://schemas.microsoft.com/office/powerpoint/2010/main" val="239625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SSHD</a:t>
            </a:r>
            <a:endParaRPr lang="en-CA" dirty="0"/>
          </a:p>
        </p:txBody>
      </p:sp>
      <p:sp>
        <p:nvSpPr>
          <p:cNvPr id="3" name="Text Placeholder 2"/>
          <p:cNvSpPr>
            <a:spLocks noGrp="1"/>
          </p:cNvSpPr>
          <p:nvPr>
            <p:ph type="body"/>
          </p:nvPr>
        </p:nvSpPr>
        <p:spPr>
          <a:xfrm>
            <a:off x="395415" y="1418724"/>
            <a:ext cx="9300519" cy="4035825"/>
          </a:xfrm>
        </p:spPr>
        <p:txBody>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 CentOS, we use </a:t>
            </a:r>
            <a:r>
              <a:rPr lang="en-US" sz="2400" dirty="0" err="1">
                <a:latin typeface="+mn-lt"/>
              </a:rPr>
              <a:t>OpenSSH</a:t>
            </a:r>
            <a:r>
              <a:rPr lang="en-US" sz="2400" dirty="0">
                <a:latin typeface="+mn-lt"/>
              </a:rPr>
              <a:t>-Server. Once installed, you can interact with it </a:t>
            </a:r>
            <a:r>
              <a:rPr lang="en-US" sz="2400">
                <a:latin typeface="+mn-lt"/>
              </a:rPr>
              <a:t>via its </a:t>
            </a:r>
            <a:r>
              <a:rPr lang="en-US" sz="2400" dirty="0" err="1">
                <a:latin typeface="+mn-lt"/>
              </a:rPr>
              <a:t>systemd</a:t>
            </a:r>
            <a:r>
              <a:rPr lang="en-US" sz="2400" dirty="0">
                <a:latin typeface="+mn-lt"/>
              </a:rPr>
              <a:t> name, </a:t>
            </a:r>
            <a:r>
              <a:rPr lang="en-US" sz="2400" b="1" dirty="0" err="1">
                <a:latin typeface="+mn-lt"/>
              </a:rPr>
              <a:t>sshd</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The SSH service is usually installed by default. To check, we can run our rpm command:</a:t>
            </a:r>
          </a:p>
          <a:p>
            <a:pPr marL="341313" lvl="2" algn="l" rtl="0">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rpm -</a:t>
            </a:r>
            <a:r>
              <a:rPr lang="en-US" sz="2400" kern="1200" dirty="0" err="1">
                <a:solidFill>
                  <a:schemeClr val="tx1"/>
                </a:solidFill>
                <a:latin typeface="Courier New" panose="02070309020205020404" pitchFamily="49" charset="0"/>
                <a:ea typeface="+mj-ea"/>
                <a:cs typeface="Courier New" panose="02070309020205020404" pitchFamily="49" charset="0"/>
              </a:rPr>
              <a:t>qa</a:t>
            </a:r>
            <a:r>
              <a:rPr lang="en-US" sz="2400" kern="1200" dirty="0">
                <a:solidFill>
                  <a:schemeClr val="tx1"/>
                </a:solidFill>
                <a:latin typeface="Courier New" panose="02070309020205020404" pitchFamily="49" charset="0"/>
                <a:ea typeface="+mj-ea"/>
                <a:cs typeface="Courier New" panose="02070309020205020404" pitchFamily="49" charset="0"/>
              </a:rPr>
              <a:t> | grep </a:t>
            </a:r>
            <a:r>
              <a:rPr lang="en-US" sz="2400" kern="1200" dirty="0" err="1">
                <a:solidFill>
                  <a:schemeClr val="tx1"/>
                </a:solidFill>
                <a:latin typeface="Courier New" panose="02070309020205020404" pitchFamily="49" charset="0"/>
                <a:ea typeface="+mj-ea"/>
                <a:cs typeface="Courier New" panose="02070309020205020404" pitchFamily="49" charset="0"/>
              </a:rPr>
              <a:t>ssh</a:t>
            </a:r>
            <a:endParaRPr lang="en-US" sz="2400" kern="1200" dirty="0">
              <a:solidFill>
                <a:schemeClr val="tx1"/>
              </a:solidFill>
              <a:latin typeface="Courier New" panose="02070309020205020404" pitchFamily="49" charset="0"/>
              <a:ea typeface="+mj-ea"/>
              <a:cs typeface="Courier New" panose="02070309020205020404" pitchFamily="49" charset="0"/>
            </a:endParaRPr>
          </a:p>
          <a:p>
            <a:pPr marL="341313" lvl="3" algn="l" rtl="0">
              <a:spcBef>
                <a:spcPts val="600"/>
              </a:spcBef>
              <a:spcAft>
                <a:spcPts val="600"/>
              </a:spcAft>
            </a:pPr>
            <a:r>
              <a:rPr lang="en-US" sz="2400" kern="1200" dirty="0">
                <a:solidFill>
                  <a:schemeClr val="tx1"/>
                </a:solidFill>
                <a:latin typeface="+mn-lt"/>
                <a:ea typeface="+mj-ea"/>
                <a:cs typeface="+mj-cs"/>
              </a:rPr>
              <a:t>or</a:t>
            </a:r>
          </a:p>
          <a:p>
            <a:pPr marL="341313" lvl="2" algn="l" rtl="0">
              <a:spcBef>
                <a:spcPts val="600"/>
              </a:spcBef>
              <a:spcAft>
                <a:spcPts val="600"/>
              </a:spcAft>
            </a:pPr>
            <a:r>
              <a:rPr lang="en-US" sz="2400" kern="1200" dirty="0">
                <a:solidFill>
                  <a:schemeClr val="tx1"/>
                </a:solidFill>
                <a:latin typeface="Courier New" panose="02070309020205020404" pitchFamily="49" charset="0"/>
                <a:ea typeface="+mj-ea"/>
                <a:cs typeface="Courier New" panose="02070309020205020404" pitchFamily="49" charset="0"/>
              </a:rPr>
              <a:t>	yum info </a:t>
            </a:r>
            <a:r>
              <a:rPr lang="en-US" sz="2400" kern="1200" dirty="0" err="1">
                <a:solidFill>
                  <a:schemeClr val="tx1"/>
                </a:solidFill>
                <a:latin typeface="Courier New" panose="02070309020205020404" pitchFamily="49" charset="0"/>
                <a:ea typeface="+mj-ea"/>
                <a:cs typeface="Courier New" panose="02070309020205020404" pitchFamily="49" charset="0"/>
              </a:rPr>
              <a:t>openssh</a:t>
            </a:r>
            <a:r>
              <a:rPr lang="en-US" sz="2400" kern="1200" dirty="0">
                <a:solidFill>
                  <a:schemeClr val="tx1"/>
                </a:solidFill>
                <a:latin typeface="Courier New" panose="02070309020205020404" pitchFamily="49" charset="0"/>
                <a:ea typeface="+mj-ea"/>
                <a:cs typeface="Courier New" panose="02070309020205020404" pitchFamily="49" charset="0"/>
              </a:rPr>
              <a:t>-server</a:t>
            </a:r>
          </a:p>
          <a:p>
            <a:endParaRPr lang="en-CA" dirty="0"/>
          </a:p>
        </p:txBody>
      </p:sp>
    </p:spTree>
    <p:extLst>
      <p:ext uri="{BB962C8B-B14F-4D97-AF65-F5344CB8AC3E}">
        <p14:creationId xmlns:p14="http://schemas.microsoft.com/office/powerpoint/2010/main" val="26518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SSHD</a:t>
            </a:r>
            <a:endParaRPr lang="en-CA" dirty="0"/>
          </a:p>
        </p:txBody>
      </p:sp>
      <p:sp>
        <p:nvSpPr>
          <p:cNvPr id="3" name="Text Placeholder 2"/>
          <p:cNvSpPr>
            <a:spLocks noGrp="1"/>
          </p:cNvSpPr>
          <p:nvPr>
            <p:ph type="body"/>
          </p:nvPr>
        </p:nvSpPr>
        <p:spPr>
          <a:xfrm>
            <a:off x="504000" y="1394010"/>
            <a:ext cx="9307266" cy="4174768"/>
          </a:xfrm>
        </p:spPr>
        <p:txBody>
          <a:bodyPr>
            <a:normAutofit fontScale="25000" lnSpcReduction="20000"/>
          </a:bodyPr>
          <a:lstStyle/>
          <a:p>
            <a:pPr marL="342900" indent="-342900">
              <a:lnSpc>
                <a:spcPct val="120000"/>
              </a:lnSpc>
              <a:spcBef>
                <a:spcPts val="300"/>
              </a:spcBef>
              <a:spcAft>
                <a:spcPts val="300"/>
              </a:spcAft>
              <a:buFont typeface="Arial" panose="020B0604020202020204" pitchFamily="34" charset="0"/>
              <a:buChar char="•"/>
            </a:pPr>
            <a:r>
              <a:rPr lang="en-US" sz="9600" dirty="0">
                <a:latin typeface="+mn-lt"/>
              </a:rPr>
              <a:t>The SSH server has a configuration file we’ll be working with:</a:t>
            </a:r>
          </a:p>
          <a:p>
            <a:pPr lvl="1" algn="l" rtl="0">
              <a:lnSpc>
                <a:spcPct val="120000"/>
              </a:lnSpc>
              <a:spcBef>
                <a:spcPts val="300"/>
              </a:spcBef>
              <a:spcAft>
                <a:spcPts val="300"/>
              </a:spcAft>
            </a:pPr>
            <a:r>
              <a:rPr lang="en-US" sz="9600" kern="1200" dirty="0">
                <a:solidFill>
                  <a:schemeClr val="tx1"/>
                </a:solidFill>
                <a:latin typeface="+mn-lt"/>
                <a:ea typeface="+mj-ea"/>
                <a:cs typeface="+mj-cs"/>
              </a:rPr>
              <a:t>	</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etc</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ssh</a:t>
            </a:r>
            <a:r>
              <a:rPr lang="en-US" sz="9600" b="1" kern="1200" dirty="0">
                <a:solidFill>
                  <a:schemeClr val="tx1"/>
                </a:solidFill>
                <a:latin typeface="+mn-lt"/>
                <a:ea typeface="+mj-ea"/>
                <a:cs typeface="+mj-cs"/>
              </a:rPr>
              <a:t>/</a:t>
            </a:r>
            <a:r>
              <a:rPr lang="en-US" sz="9600" b="1" kern="1200" dirty="0" err="1">
                <a:solidFill>
                  <a:schemeClr val="tx1"/>
                </a:solidFill>
                <a:latin typeface="+mn-lt"/>
                <a:ea typeface="+mj-ea"/>
                <a:cs typeface="+mj-cs"/>
              </a:rPr>
              <a:t>sshd_config</a:t>
            </a:r>
            <a:endParaRPr lang="en-US" sz="9600" b="1" kern="1200" dirty="0">
              <a:solidFill>
                <a:schemeClr val="tx1"/>
              </a:solidFill>
              <a:latin typeface="+mn-lt"/>
              <a:ea typeface="+mj-ea"/>
              <a:cs typeface="+mj-cs"/>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You can use </a:t>
            </a:r>
            <a:r>
              <a:rPr lang="en-US" sz="9600" b="1" dirty="0">
                <a:latin typeface="+mn-lt"/>
              </a:rPr>
              <a:t>vi</a:t>
            </a:r>
            <a:r>
              <a:rPr lang="en-US" sz="9600" dirty="0">
                <a:latin typeface="+mn-lt"/>
              </a:rPr>
              <a:t> to modify this file and change the configuration. Any modifications you make won’t take effect until you restart the SSH server:</a:t>
            </a:r>
          </a:p>
          <a:p>
            <a:pPr marL="857250" lvl="1" indent="-401638" algn="l" rtl="0">
              <a:lnSpc>
                <a:spcPct val="120000"/>
              </a:lnSpc>
              <a:spcBef>
                <a:spcPts val="300"/>
              </a:spcBef>
              <a:spcAft>
                <a:spcPts val="3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systemctl</a:t>
            </a:r>
            <a:r>
              <a:rPr lang="en-US" sz="9600" b="1" kern="1200" dirty="0">
                <a:solidFill>
                  <a:schemeClr val="tx1"/>
                </a:solidFill>
                <a:latin typeface="Courier New" panose="02070309020205020404" pitchFamily="49" charset="0"/>
                <a:ea typeface="+mj-ea"/>
                <a:cs typeface="Courier New" panose="02070309020205020404" pitchFamily="49" charset="0"/>
              </a:rPr>
              <a:t> restart </a:t>
            </a:r>
            <a:r>
              <a:rPr lang="en-US" sz="9600" b="1" kern="1200" dirty="0" err="1">
                <a:solidFill>
                  <a:schemeClr val="tx1"/>
                </a:solidFill>
                <a:latin typeface="Courier New" panose="02070309020205020404" pitchFamily="49" charset="0"/>
                <a:ea typeface="+mj-ea"/>
                <a:cs typeface="Courier New" panose="02070309020205020404" pitchFamily="49" charset="0"/>
              </a:rPr>
              <a:t>sshd</a:t>
            </a:r>
            <a:r>
              <a:rPr lang="en-US" sz="9600" b="1" kern="1200" dirty="0">
                <a:solidFill>
                  <a:schemeClr val="tx1"/>
                </a:solidFill>
                <a:latin typeface="Courier New" panose="02070309020205020404" pitchFamily="49" charset="0"/>
                <a:ea typeface="+mj-ea"/>
                <a:cs typeface="Courier New" panose="02070309020205020404" pitchFamily="49" charset="0"/>
              </a:rPr>
              <a:t> - </a:t>
            </a:r>
            <a:r>
              <a:rPr lang="en-US" sz="9600" kern="1200" dirty="0">
                <a:solidFill>
                  <a:schemeClr val="tx1"/>
                </a:solidFill>
                <a:latin typeface="+mn-lt"/>
                <a:ea typeface="+mj-ea"/>
                <a:cs typeface="+mj-cs"/>
              </a:rPr>
              <a:t>restart SSH</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857250" lvl="1" indent="-401638" algn="l" rtl="0">
              <a:lnSpc>
                <a:spcPct val="120000"/>
              </a:lnSpc>
              <a:spcBef>
                <a:spcPts val="300"/>
              </a:spcBef>
              <a:spcAft>
                <a:spcPts val="3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systemctl</a:t>
            </a:r>
            <a:r>
              <a:rPr lang="en-US" sz="9600" b="1" kern="1200" dirty="0">
                <a:solidFill>
                  <a:schemeClr val="tx1"/>
                </a:solidFill>
                <a:latin typeface="Courier New" panose="02070309020205020404" pitchFamily="49" charset="0"/>
                <a:ea typeface="+mj-ea"/>
                <a:cs typeface="Courier New" panose="02070309020205020404" pitchFamily="49" charset="0"/>
              </a:rPr>
              <a:t> status </a:t>
            </a:r>
            <a:r>
              <a:rPr lang="en-US" sz="9600" b="1" kern="1200" dirty="0" err="1">
                <a:solidFill>
                  <a:schemeClr val="tx1"/>
                </a:solidFill>
                <a:latin typeface="Courier New" panose="02070309020205020404" pitchFamily="49" charset="0"/>
                <a:ea typeface="+mj-ea"/>
                <a:cs typeface="Courier New" panose="02070309020205020404" pitchFamily="49" charset="0"/>
              </a:rPr>
              <a:t>sshd</a:t>
            </a:r>
            <a:r>
              <a:rPr lang="en-US" sz="9600" b="1" kern="1200" dirty="0">
                <a:solidFill>
                  <a:schemeClr val="tx1"/>
                </a:solidFill>
                <a:latin typeface="Courier New" panose="02070309020205020404" pitchFamily="49" charset="0"/>
                <a:ea typeface="+mj-ea"/>
                <a:cs typeface="Courier New" panose="02070309020205020404" pitchFamily="49" charset="0"/>
              </a:rPr>
              <a:t> - </a:t>
            </a:r>
            <a:r>
              <a:rPr lang="en-US" sz="9600" kern="1200" dirty="0">
                <a:solidFill>
                  <a:schemeClr val="tx1"/>
                </a:solidFill>
                <a:latin typeface="+mn-lt"/>
                <a:ea typeface="+mj-ea"/>
                <a:cs typeface="+mj-cs"/>
              </a:rPr>
              <a:t>status of SSH Server</a:t>
            </a:r>
            <a:endParaRPr lang="en-US" sz="9600" b="1" kern="1200" dirty="0">
              <a:solidFill>
                <a:schemeClr val="tx1"/>
              </a:solidFill>
              <a:latin typeface="Courier New" panose="02070309020205020404" pitchFamily="49" charset="0"/>
              <a:ea typeface="+mj-ea"/>
              <a:cs typeface="Courier New" panose="02070309020205020404" pitchFamily="49" charset="0"/>
            </a:endParaRPr>
          </a:p>
          <a:p>
            <a:pPr marL="342900" indent="-342900">
              <a:lnSpc>
                <a:spcPct val="120000"/>
              </a:lnSpc>
              <a:spcBef>
                <a:spcPts val="300"/>
              </a:spcBef>
              <a:spcAft>
                <a:spcPts val="300"/>
              </a:spcAft>
              <a:buFont typeface="Arial" panose="020B0604020202020204" pitchFamily="34" charset="0"/>
              <a:buChar char="•"/>
            </a:pPr>
            <a:r>
              <a:rPr lang="en-US" sz="9600" dirty="0">
                <a:latin typeface="+mn-lt"/>
              </a:rPr>
              <a:t>If you restart the server after making changes and it fails, double-check your </a:t>
            </a:r>
            <a:r>
              <a:rPr lang="en-US" sz="9600" b="1" dirty="0" err="1">
                <a:latin typeface="+mn-lt"/>
              </a:rPr>
              <a:t>sshd_config</a:t>
            </a:r>
            <a:r>
              <a:rPr lang="en-US" sz="9600" b="1" dirty="0">
                <a:latin typeface="+mn-lt"/>
              </a:rPr>
              <a:t> </a:t>
            </a:r>
            <a:r>
              <a:rPr lang="en-US" sz="9600" dirty="0">
                <a:latin typeface="+mn-lt"/>
              </a:rPr>
              <a:t>file for typos. This is the most common problem, and should be the first thing you look for.</a:t>
            </a:r>
          </a:p>
          <a:p>
            <a:pPr>
              <a:spcBef>
                <a:spcPts val="300"/>
              </a:spcBef>
              <a:spcAft>
                <a:spcPts val="300"/>
              </a:spcAft>
            </a:pPr>
            <a:endParaRPr lang="en-CA" dirty="0"/>
          </a:p>
        </p:txBody>
      </p:sp>
    </p:spTree>
    <p:extLst>
      <p:ext uri="{BB962C8B-B14F-4D97-AF65-F5344CB8AC3E}">
        <p14:creationId xmlns:p14="http://schemas.microsoft.com/office/powerpoint/2010/main" val="397538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Hardening SSHD</a:t>
            </a:r>
            <a:endParaRPr lang="en-CA" dirty="0"/>
          </a:p>
        </p:txBody>
      </p:sp>
      <p:sp>
        <p:nvSpPr>
          <p:cNvPr id="3" name="Text Placeholder 2"/>
          <p:cNvSpPr>
            <a:spLocks noGrp="1"/>
          </p:cNvSpPr>
          <p:nvPr>
            <p:ph type="body"/>
          </p:nvPr>
        </p:nvSpPr>
        <p:spPr>
          <a:xfrm>
            <a:off x="372194" y="1589902"/>
            <a:ext cx="9381406" cy="3805881"/>
          </a:xfrm>
        </p:spPr>
        <p:txBody>
          <a:bodyPr>
            <a:normAutofit fontScale="25000" lnSpcReduction="20000"/>
          </a:bodyPr>
          <a:lstStyle/>
          <a:p>
            <a:pPr marL="342900" indent="-342900">
              <a:lnSpc>
                <a:spcPct val="120000"/>
              </a:lnSpc>
              <a:spcBef>
                <a:spcPts val="600"/>
              </a:spcBef>
              <a:spcAft>
                <a:spcPts val="600"/>
              </a:spcAft>
              <a:buFont typeface="Arial" panose="020B0604020202020204" pitchFamily="34" charset="0"/>
              <a:buChar char="•"/>
            </a:pPr>
            <a:r>
              <a:rPr lang="en-US" sz="9600" dirty="0">
                <a:latin typeface="+mn-lt"/>
              </a:rPr>
              <a:t>When we start up the SSH server, we’re opening access to the computer’s CLI via the network (including the Internet).</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While </a:t>
            </a:r>
            <a:r>
              <a:rPr lang="en-US" sz="9600" dirty="0" err="1">
                <a:latin typeface="+mn-lt"/>
              </a:rPr>
              <a:t>sshd</a:t>
            </a:r>
            <a:r>
              <a:rPr lang="en-US" sz="9600" dirty="0">
                <a:latin typeface="+mn-lt"/>
              </a:rPr>
              <a:t> comes with certain default security measures, your typical hacker will know these defaults and use that to try and break in.</a:t>
            </a:r>
          </a:p>
          <a:p>
            <a:pPr marL="342900" indent="-342900">
              <a:lnSpc>
                <a:spcPct val="120000"/>
              </a:lnSpc>
              <a:spcBef>
                <a:spcPts val="600"/>
              </a:spcBef>
              <a:spcAft>
                <a:spcPts val="600"/>
              </a:spcAft>
              <a:buFont typeface="Arial" panose="020B0604020202020204" pitchFamily="34" charset="0"/>
              <a:buChar char="•"/>
            </a:pPr>
            <a:r>
              <a:rPr lang="en-US" sz="9600" dirty="0">
                <a:latin typeface="+mn-lt"/>
              </a:rPr>
              <a:t>There are a couple of settings we’ll change to help harden our service:</a:t>
            </a:r>
          </a:p>
          <a:p>
            <a:pPr marL="798513" lvl="1" indent="-344488" algn="l" rtl="0">
              <a:lnSpc>
                <a:spcPct val="120000"/>
              </a:lnSpc>
              <a:spcBef>
                <a:spcPts val="600"/>
              </a:spcBef>
              <a:spcAft>
                <a:spcPts val="6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PermitRootLogin</a:t>
            </a:r>
            <a:r>
              <a:rPr lang="en-US" sz="9600" b="1" kern="1200" dirty="0">
                <a:solidFill>
                  <a:schemeClr val="tx1"/>
                </a:solidFill>
                <a:latin typeface="Courier New" panose="02070309020205020404" pitchFamily="49" charset="0"/>
                <a:ea typeface="+mj-ea"/>
                <a:cs typeface="Courier New" panose="02070309020205020404" pitchFamily="49" charset="0"/>
              </a:rPr>
              <a:t>=no</a:t>
            </a:r>
          </a:p>
          <a:p>
            <a:pPr marL="798513" lvl="1" indent="-344488" algn="l" rtl="0">
              <a:lnSpc>
                <a:spcPct val="120000"/>
              </a:lnSpc>
              <a:spcBef>
                <a:spcPts val="600"/>
              </a:spcBef>
              <a:spcAft>
                <a:spcPts val="600"/>
              </a:spcAft>
              <a:buFont typeface="Wingdings" panose="05000000000000000000" pitchFamily="2" charset="2"/>
              <a:buChar char="§"/>
            </a:pPr>
            <a:r>
              <a:rPr lang="en-US" sz="9600" b="1" kern="1200" dirty="0" err="1">
                <a:solidFill>
                  <a:schemeClr val="tx1"/>
                </a:solidFill>
                <a:latin typeface="Courier New" panose="02070309020205020404" pitchFamily="49" charset="0"/>
                <a:ea typeface="+mj-ea"/>
                <a:cs typeface="Courier New" panose="02070309020205020404" pitchFamily="49" charset="0"/>
              </a:rPr>
              <a:t>AllowUsers</a:t>
            </a:r>
            <a:r>
              <a:rPr lang="en-US" sz="9600" b="1" kern="1200" dirty="0">
                <a:solidFill>
                  <a:schemeClr val="tx1"/>
                </a:solidFill>
                <a:latin typeface="Courier New" panose="02070309020205020404" pitchFamily="49" charset="0"/>
                <a:ea typeface="+mj-ea"/>
                <a:cs typeface="Courier New" panose="02070309020205020404" pitchFamily="49" charset="0"/>
              </a:rPr>
              <a:t> username1 username2 …</a:t>
            </a:r>
          </a:p>
          <a:p>
            <a:endParaRPr lang="en-CA" dirty="0"/>
          </a:p>
        </p:txBody>
      </p:sp>
    </p:spTree>
    <p:extLst>
      <p:ext uri="{BB962C8B-B14F-4D97-AF65-F5344CB8AC3E}">
        <p14:creationId xmlns:p14="http://schemas.microsoft.com/office/powerpoint/2010/main" val="172779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1336</Words>
  <Application>Microsoft Office PowerPoint</Application>
  <PresentationFormat>Custom</PresentationFormat>
  <Paragraphs>90</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Symbol</vt:lpstr>
      <vt:lpstr>Wingdings</vt:lpstr>
      <vt:lpstr>Office Theme</vt:lpstr>
      <vt:lpstr>Office Theme</vt:lpstr>
      <vt:lpstr>OPS245</vt:lpstr>
      <vt:lpstr>Introduction</vt:lpstr>
      <vt:lpstr>Network Administration</vt:lpstr>
      <vt:lpstr>Hardening a Network</vt:lpstr>
      <vt:lpstr>What is SSH?</vt:lpstr>
      <vt:lpstr>Accessing a Service</vt:lpstr>
      <vt:lpstr>SSHD</vt:lpstr>
      <vt:lpstr>Working with SSHD</vt:lpstr>
      <vt:lpstr>Hardening SSHD</vt:lpstr>
      <vt:lpstr>Public/Private Keys</vt:lpstr>
      <vt:lpstr>Public/Private Keys Cont.</vt:lpstr>
      <vt:lpstr>Creating Key Pairs</vt:lpstr>
      <vt:lpstr>Why Use Key Pairs</vt:lpstr>
      <vt:lpstr>ARP Poisoning</vt:lpstr>
      <vt:lpstr>SSH Tunneling</vt:lpstr>
      <vt:lpstr>Creating an SSH Tunnel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27</cp:revision>
  <dcterms:created xsi:type="dcterms:W3CDTF">2021-01-07T21:48:46Z</dcterms:created>
  <dcterms:modified xsi:type="dcterms:W3CDTF">2022-01-28T21:00:27Z</dcterms:modified>
  <dc:language>en-CA</dc:language>
</cp:coreProperties>
</file>