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96E80-CCEB-41E5-81E7-F3287767BC98}" v="7" dt="2024-01-02T20:29:13.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Carman" userId="S::jason.carman@senecapolytechnic.ca::1f74b0c8-6da4-4004-8dc4-296d09d1a81f" providerId="AD" clId="Web-{05196E80-CCEB-41E5-81E7-F3287767BC98}"/>
    <pc:docChg chg="modSld">
      <pc:chgData name="Jason Carman" userId="S::jason.carman@senecapolytechnic.ca::1f74b0c8-6da4-4004-8dc4-296d09d1a81f" providerId="AD" clId="Web-{05196E80-CCEB-41E5-81E7-F3287767BC98}" dt="2024-01-02T20:29:13.025" v="5" actId="20577"/>
      <pc:docMkLst>
        <pc:docMk/>
      </pc:docMkLst>
      <pc:sldChg chg="modSp">
        <pc:chgData name="Jason Carman" userId="S::jason.carman@senecapolytechnic.ca::1f74b0c8-6da4-4004-8dc4-296d09d1a81f" providerId="AD" clId="Web-{05196E80-CCEB-41E5-81E7-F3287767BC98}" dt="2024-01-02T20:29:13.025" v="5" actId="20577"/>
        <pc:sldMkLst>
          <pc:docMk/>
          <pc:sldMk cId="0" sldId="259"/>
        </pc:sldMkLst>
        <pc:spChg chg="mod">
          <ac:chgData name="Jason Carman" userId="S::jason.carman@senecapolytechnic.ca::1f74b0c8-6da4-4004-8dc4-296d09d1a81f" providerId="AD" clId="Web-{05196E80-CCEB-41E5-81E7-F3287767BC98}" dt="2024-01-02T20:29:13.025" v="5" actId="20577"/>
          <ac:spMkLst>
            <pc:docMk/>
            <pc:sldMk cId="0" sldId="259"/>
            <ac:spMk id="8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OSL740</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rPr>
              <a:t>Installing Linux</a:t>
            </a:r>
          </a:p>
        </p:txBody>
      </p:sp>
      <p:pic>
        <p:nvPicPr>
          <p:cNvPr id="4" name="Picture 3" descr="This work by Peter Callaghan is licensed under a Creative Commons Attribution-NonCommercial-ShareAlike 4.0 International License.">
            <a:hlinkClick r:id="rId2"/>
            <a:extLst>
              <a:ext uri="{FF2B5EF4-FFF2-40B4-BE49-F238E27FC236}">
                <a16:creationId xmlns:a16="http://schemas.microsoft.com/office/drawing/2014/main" id="{350DD89D-6692-4136-91D0-BAF9CD1E7050}"/>
              </a:ext>
            </a:extLst>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Partitions</a:t>
            </a:r>
          </a:p>
        </p:txBody>
      </p:sp>
      <p:sp>
        <p:nvSpPr>
          <p:cNvPr id="97"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a few important factors when creating partitions: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Mount Point – What directory this partition will be mounted to (e.g. /, /home).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Size – You need enough space to store OS files or data on the partition.  The lab will tell you exactly how big each partition should be.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File System Type – There are several different file system types with their own features and advantages.  The lab will tell you which types to use.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Networking and Hostname</a:t>
            </a:r>
          </a:p>
        </p:txBody>
      </p:sp>
      <p:sp>
        <p:nvSpPr>
          <p:cNvPr id="99"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While these can both be changed later, setting them now is easy and saves time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now, we will use the hostname to know which machine we are on, but it is also used when machines are communicating with each other (e.g. an email server knowing who to address the mail from).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Network options allow you to choose how your machine will get its IP address, and how it will reach other machines.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Root Password</a:t>
            </a:r>
          </a:p>
        </p:txBody>
      </p:sp>
      <p:sp>
        <p:nvSpPr>
          <p:cNvPr id="101" name="TextShape 2"/>
          <p:cNvSpPr txBox="1"/>
          <p:nvPr/>
        </p:nvSpPr>
        <p:spPr>
          <a:xfrm>
            <a:off x="504000" y="1368000"/>
            <a:ext cx="9071640" cy="430255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you have set the other options and told the machine to start installing, it will change to a separate screen with options to set a root password and create initial user(s).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root (system admin) password allows anyone who has it to do </a:t>
            </a:r>
            <a:r>
              <a:rPr lang="en-CA" sz="3200" b="1" strike="noStrike" spc="-1" dirty="0">
                <a:solidFill>
                  <a:srgbClr val="000000"/>
                </a:solidFill>
                <a:uFill>
                  <a:solidFill>
                    <a:srgbClr val="FFFFFF"/>
                  </a:solidFill>
                </a:uFill>
                <a:latin typeface="Arial"/>
              </a:rPr>
              <a:t>anything</a:t>
            </a:r>
            <a:r>
              <a:rPr lang="en-CA" sz="3200" b="0" strike="noStrike" spc="-1" dirty="0">
                <a:solidFill>
                  <a:srgbClr val="000000"/>
                </a:solidFill>
                <a:uFill>
                  <a:solidFill>
                    <a:srgbClr val="FFFFFF"/>
                  </a:solidFill>
                </a:uFill>
                <a:latin typeface="Arial"/>
              </a:rPr>
              <a:t> to the machine.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Pick something secure, and don’t share it with anyone.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will not log in as this user except when absolutely necessary.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 lab 3 you will learn how to reset this password if it is lost.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an Initial User</a:t>
            </a:r>
          </a:p>
        </p:txBody>
      </p:sp>
      <p:sp>
        <p:nvSpPr>
          <p:cNvPr id="103"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You can also create one or more initial users on your machine.</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These are typically less privileged and represent normal users.</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Give them a full name, a login name, and pick a password for them.</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There is a checkbox that determines if this user is permitted to perform administrative (root-like) tasks.  Most of the time, this would not be checked.</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But our first user will be an administrator, </a:t>
            </a:r>
            <a:r>
              <a:rPr lang="en-CA" sz="2400" b="1" u="sng" strike="noStrike" spc="-1" dirty="0">
                <a:solidFill>
                  <a:srgbClr val="000000"/>
                </a:solidFill>
                <a:uFill>
                  <a:solidFill>
                    <a:srgbClr val="FFFFFF"/>
                  </a:solidFill>
                </a:uFill>
                <a:latin typeface="Arial"/>
              </a:rPr>
              <a:t>so make sure to check that box.</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Post-installation Tasks</a:t>
            </a:r>
          </a:p>
        </p:txBody>
      </p:sp>
      <p:sp>
        <p:nvSpPr>
          <p:cNvPr id="105"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the machine finishes installing, there are several common tasks to make the machine ready for use.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Turning off timed screensavers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Testing Internet Connectivity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Updating</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Accessing Administrative Rights (if this user is an admin)</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Creating a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Summary</a:t>
            </a:r>
            <a:endParaRPr lang="en-CA" sz="3570" b="0" strike="noStrike" spc="-1">
              <a:solidFill>
                <a:srgbClr val="000000"/>
              </a:solidFill>
              <a:uFill>
                <a:solidFill>
                  <a:srgbClr val="FFFFFF"/>
                </a:solidFill>
              </a:uFill>
              <a:latin typeface="Arial"/>
            </a:endParaRPr>
          </a:p>
        </p:txBody>
      </p:sp>
      <p:sp>
        <p:nvSpPr>
          <p:cNvPr id="107"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(and the accompanying demonstrations) you have learned how to install a linux machine using an interactive method.</a:t>
            </a:r>
          </a:p>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You have also learned about some common tasks performed immediately after installation.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Next Class</a:t>
            </a:r>
          </a:p>
        </p:txBody>
      </p:sp>
      <p:sp>
        <p:nvSpPr>
          <p:cNvPr id="10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the next lesson you will learn </a:t>
            </a:r>
            <a:r>
              <a:rPr lang="en-CA" sz="3200" b="0" strike="noStrike" spc="-1">
                <a:solidFill>
                  <a:srgbClr val="000000"/>
                </a:solidFill>
                <a:uFill>
                  <a:solidFill>
                    <a:srgbClr val="FFFFFF"/>
                  </a:solidFill>
                </a:uFill>
                <a:latin typeface="Arial"/>
              </a:rPr>
              <a:t>to write </a:t>
            </a:r>
            <a:r>
              <a:rPr lang="en-CA" sz="3200" b="0" strike="noStrike" spc="-1" dirty="0">
                <a:solidFill>
                  <a:srgbClr val="000000"/>
                </a:solidFill>
                <a:uFill>
                  <a:solidFill>
                    <a:srgbClr val="FFFFFF"/>
                  </a:solidFill>
                </a:uFill>
                <a:latin typeface="Arial"/>
              </a:rPr>
              <a:t>a simple Python script to generate a Linux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you will learn to install a Linux System</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Several different installation methods</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Main steps involved</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Post 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Virtual Machines</a:t>
            </a:r>
          </a:p>
        </p:txBody>
      </p:sp>
      <p:sp>
        <p:nvSpPr>
          <p:cNvPr id="83" name="TextShape 2"/>
          <p:cNvSpPr txBox="1"/>
          <p:nvPr/>
        </p:nvSpPr>
        <p:spPr>
          <a:xfrm>
            <a:off x="504000" y="1368000"/>
            <a:ext cx="9071640" cy="328788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In order to save money and resources while learning to install, manage, and connect Linux machines to form networks we will use Virtual Machines (VMs).</a:t>
            </a:r>
          </a:p>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installation methods we use on the VMs still apply to installing directly onto hardware (bare-metal).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Installing Linux</a:t>
            </a:r>
          </a:p>
        </p:txBody>
      </p:sp>
      <p:sp>
        <p:nvSpPr>
          <p:cNvPr id="85" name="TextShape 2"/>
          <p:cNvSpPr txBox="1"/>
          <p:nvPr/>
        </p:nvSpPr>
        <p:spPr>
          <a:xfrm>
            <a:off x="504000" y="1368000"/>
            <a:ext cx="9071640" cy="4196554"/>
          </a:xfrm>
          <a:prstGeom prst="rect">
            <a:avLst/>
          </a:prstGeom>
          <a:noFill/>
          <a:ln>
            <a:noFill/>
          </a:ln>
        </p:spPr>
        <p:txBody>
          <a:bodyPr lIns="0" tIns="0" rIns="0" bIns="0" anchor="t">
            <a:normAutofit fontScale="92500"/>
          </a:bodyPr>
          <a:lstStyle/>
          <a:p>
            <a:pPr marL="431800" indent="-32385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1 you will install 1 </a:t>
            </a:r>
            <a:r>
              <a:rPr lang="en-CA" sz="3200" spc="-1">
                <a:solidFill>
                  <a:srgbClr val="000000"/>
                </a:solidFill>
                <a:uFill>
                  <a:solidFill>
                    <a:srgbClr val="FFFFFF"/>
                  </a:solidFill>
                </a:uFill>
                <a:latin typeface="Arial"/>
              </a:rPr>
              <a:t>Debian</a:t>
            </a:r>
            <a:r>
              <a:rPr lang="en-CA" sz="3200" b="0" strike="noStrike" spc="-1" dirty="0">
                <a:solidFill>
                  <a:srgbClr val="000000"/>
                </a:solidFill>
                <a:uFill>
                  <a:solidFill>
                    <a:srgbClr val="FFFFFF"/>
                  </a:solidFill>
                </a:uFill>
                <a:latin typeface="Arial"/>
              </a:rPr>
              <a:t> system into a virtual environment hosted on a Windows machine using software called VMWare Workstation.</a:t>
            </a:r>
            <a:endParaRPr lang="en-US"/>
          </a:p>
          <a:p>
            <a:pPr marL="431800" indent="-32385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2 you will install 3 more VMs onto the machine you installed in lab 1 using software called KVM.</a:t>
            </a:r>
          </a:p>
          <a:p>
            <a:pPr marL="431800" indent="-32385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will use all 4 of these machines to learn and practice the skills taught in this course.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Main Installation Steps</a:t>
            </a:r>
          </a:p>
        </p:txBody>
      </p:sp>
      <p:sp>
        <p:nvSpPr>
          <p:cNvPr id="87"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major steps in any installation are: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Boot the installation image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Select configuration options (e.g. time-zone, installed software, hostname, network address).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Create/Define Partitions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 root password &amp; initial user accounts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Post-installation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Boot the Installation Image</a:t>
            </a:r>
          </a:p>
        </p:txBody>
      </p:sp>
      <p:sp>
        <p:nvSpPr>
          <p:cNvPr id="8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You can boot and install Linux in several different ways: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Installation DVD (or USB key)</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Network Install</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Download Linux install image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86768" y="121320"/>
            <a:ext cx="7225415" cy="1246680"/>
          </a:xfrm>
          <a:prstGeom prst="rect">
            <a:avLst/>
          </a:prstGeom>
          <a:noFill/>
          <a:ln>
            <a:noFill/>
          </a:ln>
        </p:spPr>
        <p:txBody>
          <a:bodyPr lIns="0" tIns="0" rIns="0" bIns="0" anchor="ctr"/>
          <a:lstStyle/>
          <a:p>
            <a:pPr algn="ctr"/>
            <a:r>
              <a:rPr lang="en-CA" sz="4400" b="0" strike="noStrike" spc="-1" dirty="0">
                <a:solidFill>
                  <a:srgbClr val="000000"/>
                </a:solidFill>
                <a:uFill>
                  <a:solidFill>
                    <a:srgbClr val="FFFFFF"/>
                  </a:solidFill>
                </a:uFill>
                <a:latin typeface="Arial"/>
              </a:rPr>
              <a:t>Select Configuration Options</a:t>
            </a:r>
          </a:p>
        </p:txBody>
      </p:sp>
      <p:sp>
        <p:nvSpPr>
          <p:cNvPr id="91"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After the install image boots, it will run a program that will prompt the installer for information about how to configure this Linux system.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is done with a graphical menu indicating options that may be configured (and indicates which things </a:t>
            </a:r>
            <a:r>
              <a:rPr lang="en-CA" sz="3200" b="1" strike="noStrike" spc="-1" dirty="0">
                <a:solidFill>
                  <a:srgbClr val="000000"/>
                </a:solidFill>
                <a:uFill>
                  <a:solidFill>
                    <a:srgbClr val="FFFFFF"/>
                  </a:solidFill>
                </a:uFill>
                <a:latin typeface="Arial"/>
              </a:rPr>
              <a:t>must</a:t>
            </a:r>
            <a:r>
              <a:rPr lang="en-CA" sz="3200" b="0" strike="noStrike" spc="-1" dirty="0">
                <a:solidFill>
                  <a:srgbClr val="000000"/>
                </a:solidFill>
                <a:uFill>
                  <a:solidFill>
                    <a:srgbClr val="FFFFFF"/>
                  </a:solidFill>
                </a:uFill>
                <a:latin typeface="Arial"/>
              </a:rPr>
              <a:t> be configured before continuing)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 y="0"/>
            <a:ext cx="7674708" cy="1246680"/>
          </a:xfrm>
          <a:prstGeom prst="rect">
            <a:avLst/>
          </a:prstGeom>
          <a:noFill/>
          <a:ln>
            <a:noFill/>
          </a:ln>
        </p:spPr>
        <p:txBody>
          <a:bodyPr lIns="0" tIns="0" rIns="0" bIns="0" anchor="ctr"/>
          <a:lstStyle/>
          <a:p>
            <a:pPr algn="ctr"/>
            <a:r>
              <a:rPr lang="en-CA" sz="4200" b="0" strike="noStrike" spc="-1" dirty="0">
                <a:solidFill>
                  <a:srgbClr val="000000"/>
                </a:solidFill>
                <a:uFill>
                  <a:solidFill>
                    <a:srgbClr val="FFFFFF"/>
                  </a:solidFill>
                </a:uFill>
                <a:latin typeface="Arial"/>
              </a:rPr>
              <a:t>Common Configuration Options</a:t>
            </a:r>
          </a:p>
        </p:txBody>
      </p:sp>
      <p:sp>
        <p:nvSpPr>
          <p:cNvPr id="93" name="TextShape 2"/>
          <p:cNvSpPr txBox="1"/>
          <p:nvPr/>
        </p:nvSpPr>
        <p:spPr>
          <a:xfrm>
            <a:off x="504000" y="1368000"/>
            <a:ext cx="9071640" cy="422000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Date/Time – allows the user to set the time-zone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Software Selection – allows the user to choose which type of server is being installed and which software to install now.</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Software can also be installed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Network/Hostname – allows the user to set the name of this machine, and configure how it will communicate with other machines.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Make sure to set the interface to ‘ON’.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Create/Define Partitions</a:t>
            </a:r>
          </a:p>
        </p:txBody>
      </p:sp>
      <p:sp>
        <p:nvSpPr>
          <p:cNvPr id="95" name="TextShape 2"/>
          <p:cNvSpPr txBox="1"/>
          <p:nvPr/>
        </p:nvSpPr>
        <p:spPr>
          <a:xfrm>
            <a:off x="449292" y="1446152"/>
            <a:ext cx="9319938" cy="4086551"/>
          </a:xfrm>
          <a:prstGeom prst="rect">
            <a:avLst/>
          </a:prstGeom>
          <a:noFill/>
          <a:ln>
            <a:noFill/>
          </a:ln>
        </p:spPr>
        <p:txBody>
          <a:bodyPr lIns="0" tIns="0" rIns="0" bIns="0">
            <a:normAutofit fontScale="85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By default Linux can automatically create partitions for you based on how a typical server will be used.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will not meet our needs.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Many administrators prefer to customize their partition layout.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This leads better use of system resources and increased security.</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example, create a separate partition for the Linux OS (/), data stored be regular users (/home), virtual machine images (/var/lib/</a:t>
            </a:r>
            <a:r>
              <a:rPr lang="en-CA" sz="3200" b="0" strike="noStrike" spc="-1" dirty="0" err="1">
                <a:solidFill>
                  <a:srgbClr val="000000"/>
                </a:solidFill>
                <a:uFill>
                  <a:solidFill>
                    <a:srgbClr val="FFFFFF"/>
                  </a:solidFill>
                </a:uFill>
                <a:latin typeface="Arial"/>
              </a:rPr>
              <a:t>libvirt</a:t>
            </a:r>
            <a:r>
              <a:rPr lang="en-CA" sz="3200" b="0" strike="noStrike" spc="-1" dirty="0">
                <a:solidFill>
                  <a:srgbClr val="000000"/>
                </a:solidFill>
                <a:uFill>
                  <a:solidFill>
                    <a:srgbClr val="FFFFFF"/>
                  </a:solidFill>
                </a:uFill>
                <a:latin typeface="Arial"/>
              </a:rPr>
              <a:t>/images), and virtual memory (/swap)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10caacb-b95b-4725-aa24-bc89bdc630be">
      <Terms xmlns="http://schemas.microsoft.com/office/infopath/2007/PartnerControls"/>
    </lcf76f155ced4ddcb4097134ff3c332f>
    <TaxCatchAll xmlns="7127244f-425d-47e9-ac84-f3130e19f0c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63C3818C603C4E8FACEDDCB496AECF" ma:contentTypeVersion="9" ma:contentTypeDescription="Create a new document." ma:contentTypeScope="" ma:versionID="a06f37d012f27ac6faeab03c4b554419">
  <xsd:schema xmlns:xsd="http://www.w3.org/2001/XMLSchema" xmlns:xs="http://www.w3.org/2001/XMLSchema" xmlns:p="http://schemas.microsoft.com/office/2006/metadata/properties" xmlns:ns2="c10caacb-b95b-4725-aa24-bc89bdc630be" xmlns:ns3="7127244f-425d-47e9-ac84-f3130e19f0cb" targetNamespace="http://schemas.microsoft.com/office/2006/metadata/properties" ma:root="true" ma:fieldsID="e2e4d438ce7bda7458c7c9e4f06908ff" ns2:_="" ns3:_="">
    <xsd:import namespace="c10caacb-b95b-4725-aa24-bc89bdc630be"/>
    <xsd:import namespace="7127244f-425d-47e9-ac84-f3130e19f0c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0caacb-b95b-4725-aa24-bc89bdc63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68e675e-7f51-40c4-b007-fcb928a1bb5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7244f-425d-47e9-ac84-f3130e19f0c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99bf807-153c-4f33-8b51-d0637107e922}" ma:internalName="TaxCatchAll" ma:showField="CatchAllData" ma:web="7127244f-425d-47e9-ac84-f3130e19f0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EFCD04-BEEA-4D31-8BE7-17BE6C713A0E}">
  <ds:schemaRefs>
    <ds:schemaRef ds:uri="http://schemas.microsoft.com/office/2006/metadata/properties"/>
    <ds:schemaRef ds:uri="http://schemas.microsoft.com/office/infopath/2007/PartnerControls"/>
    <ds:schemaRef ds:uri="c10caacb-b95b-4725-aa24-bc89bdc630be"/>
    <ds:schemaRef ds:uri="7127244f-425d-47e9-ac84-f3130e19f0cb"/>
  </ds:schemaRefs>
</ds:datastoreItem>
</file>

<file path=customXml/itemProps2.xml><?xml version="1.0" encoding="utf-8"?>
<ds:datastoreItem xmlns:ds="http://schemas.openxmlformats.org/officeDocument/2006/customXml" ds:itemID="{D6329E54-372D-4463-8BE3-7C180B9402A0}">
  <ds:schemaRefs>
    <ds:schemaRef ds:uri="http://schemas.microsoft.com/sharepoint/v3/contenttype/forms"/>
  </ds:schemaRefs>
</ds:datastoreItem>
</file>

<file path=customXml/itemProps3.xml><?xml version="1.0" encoding="utf-8"?>
<ds:datastoreItem xmlns:ds="http://schemas.openxmlformats.org/officeDocument/2006/customXml" ds:itemID="{7D19563D-69EB-4EC6-A706-8FA1FF4CEA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0caacb-b95b-4725-aa24-bc89bdc630be"/>
    <ds:schemaRef ds:uri="7127244f-425d-47e9-ac84-f3130e19f0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TotalTime>
  <Words>906</Words>
  <Application>Microsoft Office PowerPoint</Application>
  <PresentationFormat>Custom</PresentationFormat>
  <Paragraphs>74</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17</cp:revision>
  <dcterms:created xsi:type="dcterms:W3CDTF">2021-01-07T21:48:46Z</dcterms:created>
  <dcterms:modified xsi:type="dcterms:W3CDTF">2024-01-02T20:29:20Z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0x010100B163C3818C603C4E8FACEDDCB496AECF</vt:lpwstr>
  </property>
  <property fmtid="{D5CDD505-2E9C-101B-9397-08002B2CF9AE}" pid="3" name="MediaServiceImageTags">
    <vt:lpwstr/>
  </property>
</Properties>
</file>