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6" r:id="rId4"/>
    <p:sldId id="268" r:id="rId5"/>
    <p:sldId id="269" r:id="rId6"/>
    <p:sldId id="270" r:id="rId7"/>
    <p:sldId id="271" r:id="rId8"/>
    <p:sldId id="272" r:id="rId9"/>
    <p:sldId id="275" r:id="rId10"/>
    <p:sldId id="276" r:id="rId11"/>
    <p:sldId id="273" r:id="rId12"/>
    <p:sldId id="274" r:id="rId13"/>
    <p:sldId id="281" r:id="rId14"/>
    <p:sldId id="277" r:id="rId15"/>
    <p:sldId id="278" r:id="rId16"/>
    <p:sldId id="279" r:id="rId17"/>
    <p:sldId id="280" r:id="rId18"/>
    <p:sldId id="267" r:id="rId19"/>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6" autoAdjust="0"/>
    <p:restoredTop sz="94320" autoAdjust="0"/>
  </p:normalViewPr>
  <p:slideViewPr>
    <p:cSldViewPr snapToGrid="0">
      <p:cViewPr varScale="1">
        <p:scale>
          <a:sx n="86" d="100"/>
          <a:sy n="86" d="100"/>
        </p:scale>
        <p:origin x="509" y="8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3"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48"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504000" y="1368000"/>
            <a:ext cx="9071640" cy="328788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2"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504000" y="136800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6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0" name="PlaceHolder 5"/>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72" name="PlaceHolder 2"/>
          <p:cNvSpPr>
            <a:spLocks noGrp="1"/>
          </p:cNvSpPr>
          <p:nvPr>
            <p:ph type="body"/>
          </p:nvPr>
        </p:nvSpPr>
        <p:spPr>
          <a:xfrm>
            <a:off x="5040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3" name="PlaceHolder 3"/>
          <p:cNvSpPr>
            <a:spLocks noGrp="1"/>
          </p:cNvSpPr>
          <p:nvPr>
            <p:ph type="body"/>
          </p:nvPr>
        </p:nvSpPr>
        <p:spPr>
          <a:xfrm>
            <a:off x="357120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4" name="PlaceHolder 4"/>
          <p:cNvSpPr>
            <a:spLocks noGrp="1"/>
          </p:cNvSpPr>
          <p:nvPr>
            <p:ph type="body"/>
          </p:nvPr>
        </p:nvSpPr>
        <p:spPr>
          <a:xfrm>
            <a:off x="6638040" y="136800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5" name="PlaceHolder 5"/>
          <p:cNvSpPr>
            <a:spLocks noGrp="1"/>
          </p:cNvSpPr>
          <p:nvPr>
            <p:ph type="body"/>
          </p:nvPr>
        </p:nvSpPr>
        <p:spPr>
          <a:xfrm>
            <a:off x="663804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6" name="PlaceHolder 6"/>
          <p:cNvSpPr>
            <a:spLocks noGrp="1"/>
          </p:cNvSpPr>
          <p:nvPr>
            <p:ph type="body"/>
          </p:nvPr>
        </p:nvSpPr>
        <p:spPr>
          <a:xfrm>
            <a:off x="35712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77" name="PlaceHolder 7"/>
          <p:cNvSpPr>
            <a:spLocks noGrp="1"/>
          </p:cNvSpPr>
          <p:nvPr>
            <p:ph type="body"/>
          </p:nvPr>
        </p:nvSpPr>
        <p:spPr>
          <a:xfrm>
            <a:off x="504000" y="3085560"/>
            <a:ext cx="292068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504000" y="1368000"/>
            <a:ext cx="907164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16000"/>
            <a:ext cx="7019640" cy="4338360"/>
          </a:xfrm>
          <a:prstGeom prst="rect">
            <a:avLst/>
          </a:prstGeom>
        </p:spPr>
        <p:txBody>
          <a:bodyPr lIns="0" tIns="0" rIns="0" bIns="0" anchor="ctr"/>
          <a:lstStyle/>
          <a:p>
            <a:pPr algn="ctr"/>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50400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515268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504000" y="1368000"/>
            <a:ext cx="4426920" cy="328788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5152680" y="308556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16000"/>
            <a:ext cx="7019640" cy="935640"/>
          </a:xfrm>
          <a:prstGeom prst="rect">
            <a:avLst/>
          </a:prstGeom>
        </p:spPr>
        <p:txBody>
          <a:bodyPr lIns="0" tIns="0" rIns="0" bIns="0" anchor="ctr"/>
          <a:lstStyle/>
          <a:p>
            <a:pPr algn="ctr"/>
            <a:endParaRPr lang="en-CA"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50400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5152680" y="1368000"/>
            <a:ext cx="442692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504000" y="3085560"/>
            <a:ext cx="9071640" cy="1568160"/>
          </a:xfrm>
          <a:prstGeom prst="rect">
            <a:avLst/>
          </a:prstGeom>
        </p:spPr>
        <p:txBody>
          <a:bodyPr lIns="0" tIns="0" rIns="0" bIns="0">
            <a:normAutofit/>
          </a:bodyPr>
          <a:lstStyle/>
          <a:p>
            <a:endParaRPr lang="en-CA"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58320" y="81000"/>
            <a:ext cx="7794000" cy="1205280"/>
          </a:xfrm>
          <a:prstGeom prst="rect">
            <a:avLst/>
          </a:prstGeom>
          <a:ln>
            <a:noFill/>
          </a:ln>
        </p:spPr>
      </p:pic>
      <p:sp>
        <p:nvSpPr>
          <p:cNvPr id="4"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2" name="PlaceHolder 2"/>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58320" y="81000"/>
            <a:ext cx="7794000" cy="1205280"/>
          </a:xfrm>
          <a:prstGeom prst="rect">
            <a:avLst/>
          </a:prstGeom>
          <a:ln>
            <a:noFill/>
          </a:ln>
        </p:spPr>
      </p:pic>
      <p:sp>
        <p:nvSpPr>
          <p:cNvPr id="40" name="PlaceHolder 1"/>
          <p:cNvSpPr>
            <a:spLocks noGrp="1"/>
          </p:cNvSpPr>
          <p:nvPr>
            <p:ph type="title"/>
          </p:nvPr>
        </p:nvSpPr>
        <p:spPr>
          <a:xfrm>
            <a:off x="504000" y="216000"/>
            <a:ext cx="7019640" cy="935640"/>
          </a:xfrm>
          <a:prstGeom prst="rect">
            <a:avLst/>
          </a:prstGeom>
        </p:spPr>
        <p:txBody>
          <a:bodyPr lIns="0" tIns="0" rIns="0" bIns="0" anchor="ctr"/>
          <a:lstStyle/>
          <a:p>
            <a:r>
              <a:rPr lang="en-CA" sz="1800" b="0" strike="noStrike" spc="-1">
                <a:solidFill>
                  <a:srgbClr val="000000"/>
                </a:solidFill>
                <a:uFill>
                  <a:solidFill>
                    <a:srgbClr val="FFFFFF"/>
                  </a:solidFill>
                </a:uFill>
                <a:latin typeface="Arial"/>
              </a:rPr>
              <a:t>Click to edit the title text format</a:t>
            </a:r>
          </a:p>
        </p:txBody>
      </p:sp>
      <p:sp>
        <p:nvSpPr>
          <p:cNvPr id="41" name="PlaceHolder 2"/>
          <p:cNvSpPr>
            <a:spLocks noGrp="1"/>
          </p:cNvSpPr>
          <p:nvPr>
            <p:ph type="body"/>
          </p:nvPr>
        </p:nvSpPr>
        <p:spPr>
          <a:xfrm>
            <a:off x="504000" y="1368000"/>
            <a:ext cx="9071640" cy="32878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CA" sz="18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CA"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descr="This work by Peter Callaghan is licensed under a Creative Commons Attribution-NonCommercial-ShareAlike 4.0 International License.">
            <a:hlinkClick r:id="rId2"/>
          </p:cNvPr>
          <p:cNvPicPr/>
          <p:nvPr/>
        </p:nvPicPr>
        <p:blipFill>
          <a:blip r:embed="rId3"/>
          <a:stretch/>
        </p:blipFill>
        <p:spPr>
          <a:xfrm>
            <a:off x="9318865" y="0"/>
            <a:ext cx="761760" cy="142560"/>
          </a:xfrm>
          <a:prstGeom prst="rect">
            <a:avLst/>
          </a:prstGeom>
          <a:ln>
            <a:noFill/>
          </a:ln>
        </p:spPr>
      </p:pic>
      <p:sp>
        <p:nvSpPr>
          <p:cNvPr id="2" name="Title 1"/>
          <p:cNvSpPr>
            <a:spLocks noGrp="1"/>
          </p:cNvSpPr>
          <p:nvPr>
            <p:ph type="title"/>
          </p:nvPr>
        </p:nvSpPr>
        <p:spPr>
          <a:xfrm>
            <a:off x="504000" y="142560"/>
            <a:ext cx="7019640" cy="935640"/>
          </a:xfrm>
        </p:spPr>
        <p:txBody>
          <a:bodyPr/>
          <a:lstStyle/>
          <a:p>
            <a:r>
              <a:rPr lang="en-CA" sz="4400" b="0" strike="noStrike" spc="-1">
                <a:solidFill>
                  <a:srgbClr val="FFFFFF"/>
                </a:solidFill>
                <a:uFill>
                  <a:solidFill>
                    <a:srgbClr val="FFFFFF"/>
                  </a:solidFill>
                </a:uFill>
                <a:latin typeface="Arial"/>
                <a:ea typeface="DejaVu Sans"/>
              </a:rPr>
              <a:t>OSL740</a:t>
            </a:r>
            <a:endParaRPr lang="en-CA" dirty="0"/>
          </a:p>
        </p:txBody>
      </p:sp>
      <p:sp>
        <p:nvSpPr>
          <p:cNvPr id="3" name="Subtitle 2"/>
          <p:cNvSpPr>
            <a:spLocks noGrp="1"/>
          </p:cNvSpPr>
          <p:nvPr>
            <p:ph type="subTitle"/>
          </p:nvPr>
        </p:nvSpPr>
        <p:spPr>
          <a:xfrm>
            <a:off x="504000" y="1356302"/>
            <a:ext cx="9071640" cy="3287880"/>
          </a:xfrm>
        </p:spPr>
        <p:txBody>
          <a:bodyPr/>
          <a:lstStyle/>
          <a:p>
            <a:pPr marL="0" indent="0" algn="ctr">
              <a:buNone/>
            </a:pPr>
            <a:r>
              <a:rPr lang="en-US" dirty="0"/>
              <a:t>Python Scripting</a:t>
            </a:r>
          </a:p>
          <a:p>
            <a:pPr marL="0" indent="0" algn="ctr">
              <a:buNone/>
            </a:pPr>
            <a:r>
              <a:rPr lang="en-US" dirty="0">
                <a:latin typeface="+mj-lt"/>
              </a:rPr>
              <a:t>Part </a:t>
            </a:r>
            <a:r>
              <a:rPr lang="en-US" dirty="0"/>
              <a:t>5</a:t>
            </a:r>
            <a:endParaRPr lang="en-CA"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353728" y="1435199"/>
            <a:ext cx="9373167" cy="3935871"/>
          </a:xfrm>
        </p:spPr>
        <p:txBody>
          <a:bodyPr/>
          <a:lstStyle/>
          <a:p>
            <a:pPr marL="571500" indent="-360000">
              <a:lnSpc>
                <a:spcPct val="100000"/>
              </a:lnSpc>
              <a:spcBef>
                <a:spcPts val="600"/>
              </a:spcBef>
              <a:spcAft>
                <a:spcPts val="600"/>
              </a:spcAft>
              <a:buFont typeface="Arial" panose="020B0604020202020204" pitchFamily="34" charset="0"/>
              <a:buChar char="•"/>
            </a:pPr>
            <a:r>
              <a:rPr lang="en-US" sz="3200" dirty="0"/>
              <a:t>One way to get around relying on your user to get the data for your arguments in the correct order is to use options instead.</a:t>
            </a:r>
          </a:p>
          <a:p>
            <a:pPr marL="571500" indent="-360000">
              <a:lnSpc>
                <a:spcPct val="100000"/>
              </a:lnSpc>
              <a:spcBef>
                <a:spcPts val="600"/>
              </a:spcBef>
              <a:spcAft>
                <a:spcPts val="600"/>
              </a:spcAft>
              <a:buFont typeface="Arial" panose="020B0604020202020204" pitchFamily="34" charset="0"/>
              <a:buChar char="•"/>
            </a:pPr>
            <a:r>
              <a:rPr lang="en-US" sz="3200" dirty="0"/>
              <a:t>If your argument name starts with a </a:t>
            </a:r>
            <a:r>
              <a:rPr lang="en-US" sz="3200" b="1" dirty="0"/>
              <a:t>–</a:t>
            </a:r>
            <a:r>
              <a:rPr lang="en-US" sz="3200" dirty="0"/>
              <a:t> or </a:t>
            </a:r>
            <a:r>
              <a:rPr lang="en-US" sz="3200" b="1" dirty="0"/>
              <a:t>--</a:t>
            </a:r>
            <a:r>
              <a:rPr lang="en-US" sz="3200" dirty="0"/>
              <a:t> it becomes an option (e.g.</a:t>
            </a:r>
            <a:r>
              <a:rPr lang="en-US" sz="3200" b="1" dirty="0"/>
              <a:t> -u </a:t>
            </a:r>
            <a:r>
              <a:rPr lang="en-US" sz="3200" dirty="0"/>
              <a:t>or </a:t>
            </a:r>
            <a:r>
              <a:rPr lang="en-US" sz="3200" b="1" dirty="0"/>
              <a:t>--user</a:t>
            </a:r>
            <a:r>
              <a:rPr lang="en-US" sz="3200" dirty="0"/>
              <a:t>).</a:t>
            </a:r>
          </a:p>
          <a:p>
            <a:pPr marL="571500" indent="-360000">
              <a:lnSpc>
                <a:spcPct val="100000"/>
              </a:lnSpc>
              <a:spcBef>
                <a:spcPts val="600"/>
              </a:spcBef>
              <a:spcAft>
                <a:spcPts val="600"/>
              </a:spcAft>
              <a:buFont typeface="Arial" panose="020B0604020202020204" pitchFamily="34" charset="0"/>
              <a:buChar char="•"/>
            </a:pPr>
            <a:r>
              <a:rPr lang="en-US" sz="3200" dirty="0"/>
              <a:t>The user can then call it explicitly by using that option (e.g. </a:t>
            </a:r>
            <a:r>
              <a:rPr lang="en-US" sz="3200" b="1" dirty="0"/>
              <a:t>--user </a:t>
            </a:r>
            <a:r>
              <a:rPr lang="en-US" sz="3200" b="1" dirty="0" err="1"/>
              <a:t>anne.admin</a:t>
            </a:r>
            <a:r>
              <a:rPr lang="en-US" sz="3200" dirty="0"/>
              <a:t>).</a:t>
            </a:r>
            <a:endParaRPr lang="en-CA" sz="3200" dirty="0"/>
          </a:p>
        </p:txBody>
      </p:sp>
      <p:sp>
        <p:nvSpPr>
          <p:cNvPr id="2" name="Title 1"/>
          <p:cNvSpPr>
            <a:spLocks noGrp="1"/>
          </p:cNvSpPr>
          <p:nvPr>
            <p:ph type="title"/>
          </p:nvPr>
        </p:nvSpPr>
        <p:spPr/>
        <p:txBody>
          <a:bodyPr/>
          <a:lstStyle/>
          <a:p>
            <a:r>
              <a:rPr lang="en-US" dirty="0"/>
              <a:t>Describing Options</a:t>
            </a:r>
            <a:endParaRPr lang="en-CA" dirty="0"/>
          </a:p>
        </p:txBody>
      </p:sp>
    </p:spTree>
    <p:extLst>
      <p:ext uri="{BB962C8B-B14F-4D97-AF65-F5344CB8AC3E}">
        <p14:creationId xmlns:p14="http://schemas.microsoft.com/office/powerpoint/2010/main" val="206651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396907" y="1468152"/>
            <a:ext cx="9356693" cy="3986398"/>
          </a:xfrm>
        </p:spPr>
        <p:txBody>
          <a:bodyPr>
            <a:normAutofit fontScale="25000" lnSpcReduction="20000"/>
          </a:bodyPr>
          <a:lstStyle/>
          <a:p>
            <a:pPr marL="285750" lvl="1" indent="-285750">
              <a:lnSpc>
                <a:spcPct val="120000"/>
              </a:lnSpc>
              <a:spcBef>
                <a:spcPts val="600"/>
              </a:spcBef>
              <a:spcAft>
                <a:spcPts val="600"/>
              </a:spcAft>
              <a:buFont typeface="Arial" panose="020B0604020202020204" pitchFamily="34" charset="0"/>
              <a:buChar char="•"/>
            </a:pPr>
            <a:r>
              <a:rPr lang="en-US" sz="8800" dirty="0">
                <a:latin typeface="+mn-lt"/>
              </a:rPr>
              <a:t>To do this with your options, add an extra field to the </a:t>
            </a:r>
            <a:r>
              <a:rPr lang="en-US" sz="8800" dirty="0" err="1">
                <a:latin typeface="+mn-lt"/>
              </a:rPr>
              <a:t>add_argument</a:t>
            </a:r>
            <a:r>
              <a:rPr lang="en-US" sz="8800" dirty="0">
                <a:latin typeface="+mn-lt"/>
              </a:rPr>
              <a:t> line with </a:t>
            </a:r>
            <a:r>
              <a:rPr lang="en-US" sz="8800" dirty="0">
                <a:latin typeface="Courier New" panose="02070309020205020404" pitchFamily="49" charset="0"/>
                <a:cs typeface="Courier New" panose="02070309020205020404" pitchFamily="49" charset="0"/>
              </a:rPr>
              <a:t>action=‘</a:t>
            </a:r>
            <a:r>
              <a:rPr lang="en-US" sz="8800" dirty="0" err="1">
                <a:latin typeface="Courier New" panose="02070309020205020404" pitchFamily="49" charset="0"/>
                <a:cs typeface="Courier New" panose="02070309020205020404" pitchFamily="49" charset="0"/>
              </a:rPr>
              <a:t>store_true</a:t>
            </a:r>
            <a:r>
              <a:rPr lang="en-US" sz="8800" dirty="0">
                <a:latin typeface="Courier New" panose="02070309020205020404" pitchFamily="49" charset="0"/>
                <a:cs typeface="Courier New" panose="02070309020205020404" pitchFamily="49" charset="0"/>
              </a:rPr>
              <a:t>’</a:t>
            </a:r>
            <a:r>
              <a:rPr lang="en-US" sz="8800" dirty="0">
                <a:latin typeface="+mn-lt"/>
              </a:rPr>
              <a:t>).</a:t>
            </a:r>
          </a:p>
          <a:p>
            <a:pPr marL="285750" lvl="1" indent="-285750">
              <a:lnSpc>
                <a:spcPct val="120000"/>
              </a:lnSpc>
              <a:spcBef>
                <a:spcPts val="600"/>
              </a:spcBef>
              <a:spcAft>
                <a:spcPts val="600"/>
              </a:spcAft>
              <a:buFont typeface="Arial" panose="020B0604020202020204" pitchFamily="34" charset="0"/>
              <a:buChar char="•"/>
            </a:pPr>
            <a:r>
              <a:rPr lang="en-US" sz="8800" dirty="0">
                <a:latin typeface="+mn-lt"/>
              </a:rPr>
              <a:t>You have also seen options in commands you’ve used that don’t take arguments (e.g. </a:t>
            </a:r>
            <a:r>
              <a:rPr lang="en-US" sz="8800" b="1" dirty="0">
                <a:latin typeface="+mn-lt"/>
              </a:rPr>
              <a:t>-v </a:t>
            </a:r>
            <a:r>
              <a:rPr lang="en-US" sz="8800" dirty="0">
                <a:latin typeface="+mn-lt"/>
              </a:rPr>
              <a:t>for </a:t>
            </a:r>
            <a:r>
              <a:rPr lang="en-US" sz="8800" b="1" dirty="0">
                <a:latin typeface="+mn-lt"/>
              </a:rPr>
              <a:t>tar</a:t>
            </a:r>
            <a:r>
              <a:rPr lang="en-US" sz="8800" dirty="0">
                <a:latin typeface="+mn-lt"/>
              </a:rPr>
              <a:t>, </a:t>
            </a:r>
            <a:r>
              <a:rPr lang="en-US" sz="8800" b="1" dirty="0">
                <a:latin typeface="+mn-lt"/>
              </a:rPr>
              <a:t>-a </a:t>
            </a:r>
            <a:r>
              <a:rPr lang="en-US" sz="8800" dirty="0">
                <a:latin typeface="+mn-lt"/>
              </a:rPr>
              <a:t>for </a:t>
            </a:r>
            <a:r>
              <a:rPr lang="en-US" sz="8800" b="1" dirty="0">
                <a:latin typeface="+mn-lt"/>
              </a:rPr>
              <a:t>ls</a:t>
            </a:r>
            <a:r>
              <a:rPr lang="en-US" sz="8800" dirty="0">
                <a:latin typeface="+mn-lt"/>
              </a:rPr>
              <a:t>), they just modify how the command works.</a:t>
            </a:r>
          </a:p>
          <a:p>
            <a:pPr marL="285750" lvl="1" indent="-285750">
              <a:lnSpc>
                <a:spcPct val="120000"/>
              </a:lnSpc>
              <a:spcBef>
                <a:spcPts val="600"/>
              </a:spcBef>
              <a:spcAft>
                <a:spcPts val="600"/>
              </a:spcAft>
              <a:buFont typeface="Arial" panose="020B0604020202020204" pitchFamily="34" charset="0"/>
              <a:buChar char="•"/>
            </a:pPr>
            <a:r>
              <a:rPr lang="en-US" sz="8800" dirty="0">
                <a:latin typeface="+mn-lt"/>
              </a:rPr>
              <a:t>This turns the variable into a Boolean, and stores the value TRUE in it, instead of reading the next word from </a:t>
            </a:r>
            <a:r>
              <a:rPr lang="en-US" sz="8900" dirty="0">
                <a:latin typeface="+mn-lt"/>
              </a:rPr>
              <a:t>the command line.</a:t>
            </a:r>
          </a:p>
          <a:p>
            <a:pPr marL="285750" lvl="1" indent="-285750">
              <a:lnSpc>
                <a:spcPct val="120000"/>
              </a:lnSpc>
              <a:spcBef>
                <a:spcPts val="600"/>
              </a:spcBef>
              <a:spcAft>
                <a:spcPts val="600"/>
              </a:spcAft>
              <a:buFont typeface="Arial" panose="020B0604020202020204" pitchFamily="34" charset="0"/>
              <a:buChar char="•"/>
            </a:pPr>
            <a:r>
              <a:rPr lang="en-US" sz="8900" dirty="0" err="1">
                <a:latin typeface="+mn-lt"/>
              </a:rPr>
              <a:t>E.g</a:t>
            </a:r>
            <a:r>
              <a:rPr lang="en-US" sz="8900" dirty="0">
                <a:latin typeface="+mn-lt"/>
              </a:rPr>
              <a:t>:  </a:t>
            </a:r>
          </a:p>
          <a:p>
            <a:pPr lvl="1">
              <a:lnSpc>
                <a:spcPct val="120000"/>
              </a:lnSpc>
              <a:spcBef>
                <a:spcPts val="600"/>
              </a:spcBef>
              <a:spcAft>
                <a:spcPts val="600"/>
              </a:spcAft>
            </a:pPr>
            <a:r>
              <a:rPr lang="en-US" sz="8900" spc="-150" dirty="0">
                <a:latin typeface="Courier New" panose="02070309020205020404" pitchFamily="49" charset="0"/>
                <a:cs typeface="Courier New" panose="02070309020205020404" pitchFamily="49" charset="0"/>
              </a:rPr>
              <a:t>   </a:t>
            </a:r>
            <a:r>
              <a:rPr lang="en-US" sz="8900" spc="-150" dirty="0" err="1">
                <a:latin typeface="Courier New" panose="02070309020205020404" pitchFamily="49" charset="0"/>
                <a:cs typeface="Courier New" panose="02070309020205020404" pitchFamily="49" charset="0"/>
              </a:rPr>
              <a:t>parser.add_argument</a:t>
            </a:r>
            <a:r>
              <a:rPr lang="en-US" sz="8900" spc="-150" dirty="0">
                <a:latin typeface="Courier New" panose="02070309020205020404" pitchFamily="49" charset="0"/>
                <a:cs typeface="Courier New" panose="02070309020205020404" pitchFamily="49" charset="0"/>
              </a:rPr>
              <a:t>(‘-p’,’--</a:t>
            </a:r>
            <a:r>
              <a:rPr lang="en-US" sz="8900" spc="-150" dirty="0" err="1">
                <a:latin typeface="Courier New" panose="02070309020205020404" pitchFamily="49" charset="0"/>
                <a:cs typeface="Courier New" panose="02070309020205020404" pitchFamily="49" charset="0"/>
              </a:rPr>
              <a:t>pepperoni’,action</a:t>
            </a:r>
            <a:r>
              <a:rPr lang="en-US" sz="8900" spc="-150" dirty="0">
                <a:latin typeface="Courier New" panose="02070309020205020404" pitchFamily="49" charset="0"/>
                <a:cs typeface="Courier New" panose="02070309020205020404" pitchFamily="49" charset="0"/>
              </a:rPr>
              <a:t>=‘</a:t>
            </a:r>
            <a:r>
              <a:rPr lang="en-US" sz="8900" spc="-150" dirty="0" err="1">
                <a:latin typeface="Courier New" panose="02070309020205020404" pitchFamily="49" charset="0"/>
                <a:cs typeface="Courier New" panose="02070309020205020404" pitchFamily="49" charset="0"/>
              </a:rPr>
              <a:t>store_true</a:t>
            </a:r>
            <a:r>
              <a:rPr lang="en-US" sz="8900" spc="-150" dirty="0">
                <a:latin typeface="Courier New" panose="02070309020205020404" pitchFamily="49" charset="0"/>
                <a:cs typeface="Courier New" panose="02070309020205020404" pitchFamily="49" charset="0"/>
              </a:rPr>
              <a:t>’)</a:t>
            </a:r>
            <a:endParaRPr lang="en-CA" sz="8900" spc="-1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Describing Options without Arguments</a:t>
            </a:r>
            <a:endParaRPr lang="en-CA" dirty="0"/>
          </a:p>
        </p:txBody>
      </p:sp>
    </p:spTree>
    <p:extLst>
      <p:ext uri="{BB962C8B-B14F-4D97-AF65-F5344CB8AC3E}">
        <p14:creationId xmlns:p14="http://schemas.microsoft.com/office/powerpoint/2010/main" val="96121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p:nvPr>
        </p:nvSpPr>
        <p:spPr>
          <a:xfrm>
            <a:off x="429858" y="1435200"/>
            <a:ext cx="9299027" cy="4019350"/>
          </a:xfrm>
        </p:spPr>
        <p:txBody>
          <a:bodyPr/>
          <a:lstStyle/>
          <a:p>
            <a:pPr marL="571500" indent="-360000">
              <a:lnSpc>
                <a:spcPct val="100000"/>
              </a:lnSpc>
              <a:spcBef>
                <a:spcPts val="600"/>
              </a:spcBef>
              <a:spcAft>
                <a:spcPts val="600"/>
              </a:spcAft>
              <a:buFont typeface="Arial" panose="020B0604020202020204" pitchFamily="34" charset="0"/>
              <a:buChar char="•"/>
            </a:pPr>
            <a:r>
              <a:rPr lang="en-US" sz="3000" dirty="0"/>
              <a:t>For your option to be truly ‘optional’, your script needs to work even if the user doesn’t select that option.</a:t>
            </a:r>
          </a:p>
          <a:p>
            <a:pPr marL="571500" indent="-360000">
              <a:lnSpc>
                <a:spcPct val="100000"/>
              </a:lnSpc>
              <a:spcBef>
                <a:spcPts val="600"/>
              </a:spcBef>
              <a:spcAft>
                <a:spcPts val="600"/>
              </a:spcAft>
              <a:buFont typeface="Arial" panose="020B0604020202020204" pitchFamily="34" charset="0"/>
              <a:buChar char="•"/>
            </a:pPr>
            <a:r>
              <a:rPr lang="en-US" sz="3000" dirty="0"/>
              <a:t>You can give your options a default values (that gets overridden if the user does pick this option).</a:t>
            </a:r>
          </a:p>
          <a:p>
            <a:pPr indent="-360000">
              <a:lnSpc>
                <a:spcPct val="100000"/>
              </a:lnSpc>
              <a:spcBef>
                <a:spcPts val="1200"/>
              </a:spcBef>
              <a:spcAft>
                <a:spcPts val="600"/>
              </a:spcAft>
            </a:pPr>
            <a:r>
              <a:rPr lang="en-US" sz="2500" spc="-150" dirty="0" err="1">
                <a:latin typeface="Courier New" panose="02070309020205020404" pitchFamily="49" charset="0"/>
                <a:cs typeface="Courier New" panose="02070309020205020404" pitchFamily="49" charset="0"/>
              </a:rPr>
              <a:t>parser.add_argument</a:t>
            </a:r>
            <a:r>
              <a:rPr lang="en-US" sz="2500" spc="-150" dirty="0">
                <a:latin typeface="Courier New" panose="02070309020205020404" pitchFamily="49" charset="0"/>
                <a:cs typeface="Courier New" panose="02070309020205020404" pitchFamily="49" charset="0"/>
              </a:rPr>
              <a:t>(‘-r’,’--</a:t>
            </a:r>
            <a:r>
              <a:rPr lang="en-US" sz="2500" spc="-150" dirty="0" err="1">
                <a:latin typeface="Courier New" panose="02070309020205020404" pitchFamily="49" charset="0"/>
                <a:cs typeface="Courier New" panose="02070309020205020404" pitchFamily="49" charset="0"/>
              </a:rPr>
              <a:t>crust’,default</a:t>
            </a:r>
            <a:r>
              <a:rPr lang="en-US" sz="2500" spc="-150" dirty="0">
                <a:latin typeface="Courier New" panose="02070309020205020404" pitchFamily="49" charset="0"/>
                <a:cs typeface="Courier New" panose="02070309020205020404" pitchFamily="49" charset="0"/>
              </a:rPr>
              <a:t>=‘regular’)</a:t>
            </a:r>
            <a:endParaRPr lang="en-CA" sz="2500" spc="-1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Default Values</a:t>
            </a:r>
            <a:endParaRPr lang="en-CA" dirty="0"/>
          </a:p>
        </p:txBody>
      </p:sp>
    </p:spTree>
    <p:extLst>
      <p:ext uri="{BB962C8B-B14F-4D97-AF65-F5344CB8AC3E}">
        <p14:creationId xmlns:p14="http://schemas.microsoft.com/office/powerpoint/2010/main" val="4232432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331004" y="1426961"/>
            <a:ext cx="9406119" cy="3919395"/>
          </a:xfrm>
        </p:spPr>
        <p:txBody>
          <a:bodyPr/>
          <a:lstStyle/>
          <a:p>
            <a:pPr marL="457200" indent="-360000">
              <a:lnSpc>
                <a:spcPct val="100000"/>
              </a:lnSpc>
              <a:spcBef>
                <a:spcPts val="1200"/>
              </a:spcBef>
              <a:spcAft>
                <a:spcPts val="1200"/>
              </a:spcAft>
              <a:buFont typeface="Arial" panose="020B0604020202020204" pitchFamily="34" charset="0"/>
              <a:buChar char="•"/>
            </a:pPr>
            <a:r>
              <a:rPr lang="en-US" sz="2800" dirty="0"/>
              <a:t>Once you have options that are truly optional (i.e. they are not required for your command to run), the next logical step is options that disagree with each other (e.g. the </a:t>
            </a:r>
            <a:r>
              <a:rPr lang="en-US" sz="2800" b="1" dirty="0"/>
              <a:t>-c </a:t>
            </a:r>
            <a:r>
              <a:rPr lang="en-US" sz="2800" dirty="0"/>
              <a:t>and </a:t>
            </a:r>
            <a:r>
              <a:rPr lang="en-US" sz="2800" b="1" dirty="0"/>
              <a:t>-x </a:t>
            </a:r>
            <a:r>
              <a:rPr lang="en-US" sz="2800" dirty="0"/>
              <a:t>options for </a:t>
            </a:r>
            <a:r>
              <a:rPr lang="en-US" sz="2800" b="1" dirty="0"/>
              <a:t>tar</a:t>
            </a:r>
            <a:r>
              <a:rPr lang="en-US" sz="2800" dirty="0"/>
              <a:t>).</a:t>
            </a:r>
          </a:p>
          <a:p>
            <a:pPr marL="457200" lvl="1" indent="-360000">
              <a:spcBef>
                <a:spcPts val="1200"/>
              </a:spcBef>
              <a:spcAft>
                <a:spcPts val="1200"/>
              </a:spcAft>
              <a:buFont typeface="Arial" panose="020B0604020202020204" pitchFamily="34" charset="0"/>
              <a:buChar char="•"/>
            </a:pPr>
            <a:r>
              <a:rPr lang="en-US" sz="2800" dirty="0"/>
              <a:t>These are sometimes called </a:t>
            </a:r>
            <a:r>
              <a:rPr lang="en-US" sz="2800" b="1" dirty="0"/>
              <a:t>mutually exclusive options</a:t>
            </a:r>
            <a:r>
              <a:rPr lang="en-US" sz="2800" dirty="0"/>
              <a:t>.  If you have one on the command line, you can’t also have the other in the same command.</a:t>
            </a:r>
            <a:endParaRPr lang="en-CA" sz="2800" dirty="0"/>
          </a:p>
        </p:txBody>
      </p:sp>
      <p:sp>
        <p:nvSpPr>
          <p:cNvPr id="2" name="Title 1"/>
          <p:cNvSpPr>
            <a:spLocks noGrp="1"/>
          </p:cNvSpPr>
          <p:nvPr>
            <p:ph type="title"/>
          </p:nvPr>
        </p:nvSpPr>
        <p:spPr/>
        <p:txBody>
          <a:bodyPr/>
          <a:lstStyle/>
          <a:p>
            <a:r>
              <a:rPr lang="en-US" dirty="0"/>
              <a:t>Mutually Exclusive Options</a:t>
            </a:r>
            <a:endParaRPr lang="en-CA" dirty="0"/>
          </a:p>
        </p:txBody>
      </p:sp>
    </p:spTree>
    <p:extLst>
      <p:ext uri="{BB962C8B-B14F-4D97-AF65-F5344CB8AC3E}">
        <p14:creationId xmlns:p14="http://schemas.microsoft.com/office/powerpoint/2010/main" val="108340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155274" y="1369296"/>
            <a:ext cx="9770076" cy="4166531"/>
          </a:xfrm>
        </p:spPr>
        <p:txBody>
          <a:bodyPr>
            <a:noAutofit/>
          </a:bodyPr>
          <a:lstStyle/>
          <a:p>
            <a:pPr marL="571500" indent="-360000">
              <a:lnSpc>
                <a:spcPct val="100000"/>
              </a:lnSpc>
              <a:spcBef>
                <a:spcPts val="300"/>
              </a:spcBef>
              <a:spcAft>
                <a:spcPts val="300"/>
              </a:spcAft>
              <a:buFont typeface="Arial" panose="020B0604020202020204" pitchFamily="34" charset="0"/>
              <a:buChar char="•"/>
            </a:pPr>
            <a:r>
              <a:rPr lang="en-US" sz="2200" dirty="0"/>
              <a:t>To add mutually exclusive options we need to place them in a </a:t>
            </a:r>
            <a:r>
              <a:rPr lang="en-US" sz="2200" dirty="0" err="1">
                <a:latin typeface="Courier New" panose="02070309020205020404" pitchFamily="49" charset="0"/>
                <a:cs typeface="Courier New" panose="02070309020205020404" pitchFamily="49" charset="0"/>
              </a:rPr>
              <a:t>mutually_exclusive_group</a:t>
            </a:r>
            <a:endParaRPr lang="en-US" sz="2200" dirty="0">
              <a:latin typeface="Courier New" panose="02070309020205020404" pitchFamily="49" charset="0"/>
              <a:cs typeface="Courier New" panose="02070309020205020404" pitchFamily="49" charset="0"/>
            </a:endParaRPr>
          </a:p>
          <a:p>
            <a:pPr indent="-360000">
              <a:lnSpc>
                <a:spcPct val="100000"/>
              </a:lnSpc>
              <a:spcBef>
                <a:spcPts val="300"/>
              </a:spcBef>
              <a:spcAft>
                <a:spcPts val="300"/>
              </a:spcAft>
            </a:pPr>
            <a:r>
              <a:rPr lang="en-US" sz="2200" dirty="0">
                <a:latin typeface="Courier New" panose="02070309020205020404" pitchFamily="49" charset="0"/>
                <a:cs typeface="Courier New" panose="02070309020205020404" pitchFamily="49" charset="0"/>
              </a:rPr>
              <a:t>	size = </a:t>
            </a:r>
            <a:r>
              <a:rPr lang="en-US" sz="2200" dirty="0" err="1">
                <a:latin typeface="Courier New" panose="02070309020205020404" pitchFamily="49" charset="0"/>
                <a:cs typeface="Courier New" panose="02070309020205020404" pitchFamily="49" charset="0"/>
              </a:rPr>
              <a:t>parser.add_mutually_exclusive_group</a:t>
            </a:r>
            <a:r>
              <a:rPr lang="en-US" sz="2200" dirty="0">
                <a:latin typeface="Courier New" panose="02070309020205020404" pitchFamily="49" charset="0"/>
                <a:cs typeface="Courier New" panose="02070309020205020404" pitchFamily="49" charset="0"/>
              </a:rPr>
              <a:t>()</a:t>
            </a:r>
          </a:p>
          <a:p>
            <a:pPr marL="571500" indent="-360000">
              <a:lnSpc>
                <a:spcPct val="100000"/>
              </a:lnSpc>
              <a:spcBef>
                <a:spcPts val="300"/>
              </a:spcBef>
              <a:spcAft>
                <a:spcPts val="300"/>
              </a:spcAft>
              <a:buFont typeface="Arial" panose="020B0604020202020204" pitchFamily="34" charset="0"/>
              <a:buChar char="•"/>
            </a:pPr>
            <a:r>
              <a:rPr lang="en-US" sz="2200" dirty="0"/>
              <a:t>Then add you mutually exclusive arguments to that group instead of directly to the </a:t>
            </a:r>
            <a:r>
              <a:rPr lang="en-US" sz="2200" dirty="0" err="1"/>
              <a:t>ArgumentParser</a:t>
            </a:r>
            <a:r>
              <a:rPr lang="en-US" sz="2200" dirty="0"/>
              <a:t>.</a:t>
            </a:r>
          </a:p>
          <a:p>
            <a:pPr indent="-360000">
              <a:lnSpc>
                <a:spcPct val="100000"/>
              </a:lnSpc>
              <a:spcBef>
                <a:spcPts val="300"/>
              </a:spcBef>
              <a:spcAft>
                <a:spcPts val="300"/>
              </a:spcAft>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size.add_argument</a:t>
            </a:r>
            <a:r>
              <a:rPr lang="en-US" sz="2200" dirty="0">
                <a:latin typeface="Courier New" panose="02070309020205020404" pitchFamily="49" charset="0"/>
                <a:cs typeface="Courier New" panose="02070309020205020404" pitchFamily="49" charset="0"/>
              </a:rPr>
              <a:t>(“-s”,”--</a:t>
            </a:r>
            <a:r>
              <a:rPr lang="en-US" sz="2200" dirty="0" err="1">
                <a:latin typeface="Courier New" panose="02070309020205020404" pitchFamily="49" charset="0"/>
                <a:cs typeface="Courier New" panose="02070309020205020404" pitchFamily="49" charset="0"/>
              </a:rPr>
              <a:t>small”,action</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store_true</a:t>
            </a:r>
            <a:r>
              <a:rPr lang="en-US" sz="2200" dirty="0">
                <a:latin typeface="Courier New" panose="02070309020205020404" pitchFamily="49" charset="0"/>
                <a:cs typeface="Courier New" panose="02070309020205020404" pitchFamily="49" charset="0"/>
              </a:rPr>
              <a:t>’)</a:t>
            </a:r>
          </a:p>
          <a:p>
            <a:pPr indent="-360000">
              <a:lnSpc>
                <a:spcPct val="100000"/>
              </a:lnSpc>
              <a:spcBef>
                <a:spcPts val="300"/>
              </a:spcBef>
              <a:spcAft>
                <a:spcPts val="300"/>
              </a:spcAft>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size.add_argument</a:t>
            </a:r>
            <a:r>
              <a:rPr lang="en-US" sz="2200" dirty="0">
                <a:latin typeface="Courier New" panose="02070309020205020404" pitchFamily="49" charset="0"/>
                <a:cs typeface="Courier New" panose="02070309020205020404" pitchFamily="49" charset="0"/>
              </a:rPr>
              <a:t>(“-m”,”--</a:t>
            </a:r>
            <a:r>
              <a:rPr lang="en-US" sz="2200" dirty="0" err="1">
                <a:latin typeface="Courier New" panose="02070309020205020404" pitchFamily="49" charset="0"/>
                <a:cs typeface="Courier New" panose="02070309020205020404" pitchFamily="49" charset="0"/>
              </a:rPr>
              <a:t>medium”,action</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store_true</a:t>
            </a:r>
            <a:r>
              <a:rPr lang="en-US" sz="2200" dirty="0">
                <a:latin typeface="Courier New" panose="02070309020205020404" pitchFamily="49" charset="0"/>
                <a:cs typeface="Courier New" panose="02070309020205020404" pitchFamily="49" charset="0"/>
              </a:rPr>
              <a:t>’)</a:t>
            </a:r>
            <a:endParaRPr lang="en-CA" sz="2200" dirty="0">
              <a:latin typeface="Courier New" panose="02070309020205020404" pitchFamily="49" charset="0"/>
              <a:cs typeface="Courier New" panose="02070309020205020404" pitchFamily="49" charset="0"/>
            </a:endParaRPr>
          </a:p>
          <a:p>
            <a:pPr indent="-360000">
              <a:lnSpc>
                <a:spcPct val="100000"/>
              </a:lnSpc>
              <a:spcBef>
                <a:spcPts val="300"/>
              </a:spcBef>
              <a:spcAft>
                <a:spcPts val="300"/>
              </a:spcAft>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size.add_argument</a:t>
            </a:r>
            <a:r>
              <a:rPr lang="en-US" sz="2200" dirty="0">
                <a:latin typeface="Courier New" panose="02070309020205020404" pitchFamily="49" charset="0"/>
                <a:cs typeface="Courier New" panose="02070309020205020404" pitchFamily="49" charset="0"/>
              </a:rPr>
              <a:t>(“-l”,”--</a:t>
            </a:r>
            <a:r>
              <a:rPr lang="en-US" sz="2200" dirty="0" err="1">
                <a:latin typeface="Courier New" panose="02070309020205020404" pitchFamily="49" charset="0"/>
                <a:cs typeface="Courier New" panose="02070309020205020404" pitchFamily="49" charset="0"/>
              </a:rPr>
              <a:t>large”,action</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store_true</a:t>
            </a:r>
            <a:r>
              <a:rPr lang="en-US" sz="2200" dirty="0">
                <a:latin typeface="Courier New" panose="02070309020205020404" pitchFamily="49" charset="0"/>
                <a:cs typeface="Courier New" panose="02070309020205020404" pitchFamily="49" charset="0"/>
              </a:rPr>
              <a:t>’)</a:t>
            </a:r>
          </a:p>
          <a:p>
            <a:pPr marL="571500" indent="-360000">
              <a:lnSpc>
                <a:spcPct val="100000"/>
              </a:lnSpc>
              <a:spcBef>
                <a:spcPts val="300"/>
              </a:spcBef>
              <a:spcAft>
                <a:spcPts val="300"/>
              </a:spcAft>
              <a:buFont typeface="Arial" panose="020B0604020202020204" pitchFamily="34" charset="0"/>
              <a:buChar char="•"/>
            </a:pPr>
            <a:r>
              <a:rPr lang="en-US" sz="2200" dirty="0">
                <a:cs typeface="Courier New" panose="02070309020205020404" pitchFamily="49" charset="0"/>
              </a:rPr>
              <a:t>You could potentially have multiple mutually exclusive groups, just give them different names.</a:t>
            </a:r>
            <a:endParaRPr lang="en-CA" sz="2200" dirty="0"/>
          </a:p>
        </p:txBody>
      </p:sp>
      <p:sp>
        <p:nvSpPr>
          <p:cNvPr id="2" name="Title 1"/>
          <p:cNvSpPr>
            <a:spLocks noGrp="1"/>
          </p:cNvSpPr>
          <p:nvPr>
            <p:ph type="title"/>
          </p:nvPr>
        </p:nvSpPr>
        <p:spPr/>
        <p:txBody>
          <a:bodyPr/>
          <a:lstStyle/>
          <a:p>
            <a:r>
              <a:rPr lang="en-US" dirty="0"/>
              <a:t>Adding Mutually Exclusive Options</a:t>
            </a:r>
            <a:endParaRPr lang="en-CA" dirty="0"/>
          </a:p>
        </p:txBody>
      </p:sp>
    </p:spTree>
    <p:extLst>
      <p:ext uri="{BB962C8B-B14F-4D97-AF65-F5344CB8AC3E}">
        <p14:creationId xmlns:p14="http://schemas.microsoft.com/office/powerpoint/2010/main" val="802367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413383" y="1426962"/>
            <a:ext cx="9480259" cy="4027587"/>
          </a:xfrm>
        </p:spPr>
        <p:txBody>
          <a:bodyPr>
            <a:noAutofit/>
          </a:bodyPr>
          <a:lstStyle/>
          <a:p>
            <a:pPr marL="457200" indent="-360000">
              <a:lnSpc>
                <a:spcPct val="100000"/>
              </a:lnSpc>
              <a:spcBef>
                <a:spcPts val="600"/>
              </a:spcBef>
              <a:spcAft>
                <a:spcPts val="600"/>
              </a:spcAft>
              <a:buFont typeface="Arial" panose="020B0604020202020204" pitchFamily="34" charset="0"/>
              <a:buChar char="•"/>
            </a:pPr>
            <a:r>
              <a:rPr lang="en-US" sz="2400" dirty="0"/>
              <a:t>Inevitably users will try to provide data that doesn’t make sense to our script.</a:t>
            </a:r>
          </a:p>
          <a:p>
            <a:pPr marL="457200" indent="-360000">
              <a:lnSpc>
                <a:spcPct val="100000"/>
              </a:lnSpc>
              <a:spcBef>
                <a:spcPts val="600"/>
              </a:spcBef>
              <a:spcAft>
                <a:spcPts val="600"/>
              </a:spcAft>
              <a:buFont typeface="Arial" panose="020B0604020202020204" pitchFamily="34" charset="0"/>
              <a:buChar char="•"/>
            </a:pPr>
            <a:r>
              <a:rPr lang="en-US" sz="2400" dirty="0"/>
              <a:t>We can reduce crashing (and complaints) by limiting the data type the user is allowed to provide to an argument or option.</a:t>
            </a:r>
          </a:p>
          <a:p>
            <a:pPr marL="457200" indent="-360000">
              <a:lnSpc>
                <a:spcPct val="100000"/>
              </a:lnSpc>
              <a:spcBef>
                <a:spcPts val="600"/>
              </a:spcBef>
              <a:spcAft>
                <a:spcPts val="600"/>
              </a:spcAft>
              <a:buFont typeface="Arial" panose="020B0604020202020204" pitchFamily="34" charset="0"/>
              <a:buChar char="•"/>
            </a:pPr>
            <a:r>
              <a:rPr lang="en-US" sz="2400" dirty="0"/>
              <a:t>Add the </a:t>
            </a:r>
            <a:r>
              <a:rPr lang="en-US" sz="2400" b="1" dirty="0"/>
              <a:t>type</a:t>
            </a:r>
            <a:r>
              <a:rPr lang="en-US" sz="2400" dirty="0"/>
              <a:t> field to the </a:t>
            </a:r>
            <a:r>
              <a:rPr lang="en-US" sz="2400" b="1" dirty="0" err="1"/>
              <a:t>add_argument</a:t>
            </a:r>
            <a:r>
              <a:rPr lang="en-US" sz="2400" b="1" dirty="0"/>
              <a:t> </a:t>
            </a:r>
            <a:r>
              <a:rPr lang="en-US" sz="2400" dirty="0"/>
              <a:t>entry. It will force the data to be that type (or immediately give an error message instead of crashing later).</a:t>
            </a:r>
          </a:p>
          <a:p>
            <a:pPr marL="457200" indent="-360000">
              <a:lnSpc>
                <a:spcPct val="100000"/>
              </a:lnSpc>
              <a:spcBef>
                <a:spcPts val="600"/>
              </a:spcBef>
              <a:spcAft>
                <a:spcPts val="600"/>
              </a:spcAft>
              <a:buFont typeface="Arial" panose="020B0604020202020204" pitchFamily="34" charset="0"/>
              <a:buChar char="•"/>
            </a:pPr>
            <a:r>
              <a:rPr lang="en-US" sz="2400" dirty="0"/>
              <a:t>E.g. </a:t>
            </a:r>
          </a:p>
          <a:p>
            <a:pPr indent="-360000">
              <a:lnSpc>
                <a:spcPct val="100000"/>
              </a:lnSpc>
              <a:spcBef>
                <a:spcPts val="600"/>
              </a:spcBef>
              <a:spcAft>
                <a:spcPts val="600"/>
              </a:spcAft>
            </a:pPr>
            <a:r>
              <a:rPr lang="en-US" sz="2400" spc="-150" dirty="0">
                <a:latin typeface="Courier New" panose="02070309020205020404" pitchFamily="49" charset="0"/>
                <a:cs typeface="Courier New" panose="02070309020205020404" pitchFamily="49" charset="0"/>
              </a:rPr>
              <a:t>	</a:t>
            </a:r>
            <a:r>
              <a:rPr lang="en-US" sz="2400" spc="-150" dirty="0" err="1">
                <a:latin typeface="Courier New" panose="02070309020205020404" pitchFamily="49" charset="0"/>
                <a:cs typeface="Courier New" panose="02070309020205020404" pitchFamily="49" charset="0"/>
              </a:rPr>
              <a:t>parser.add_argument</a:t>
            </a:r>
            <a:r>
              <a:rPr lang="en-US" sz="2400" spc="-150" dirty="0">
                <a:latin typeface="Courier New" panose="02070309020205020404" pitchFamily="49" charset="0"/>
                <a:cs typeface="Courier New" panose="02070309020205020404" pitchFamily="49" charset="0"/>
              </a:rPr>
              <a:t>(“-r”,”--</a:t>
            </a:r>
            <a:r>
              <a:rPr lang="en-US" sz="2400" spc="-150" dirty="0" err="1">
                <a:latin typeface="Courier New" panose="02070309020205020404" pitchFamily="49" charset="0"/>
                <a:cs typeface="Courier New" panose="02070309020205020404" pitchFamily="49" charset="0"/>
              </a:rPr>
              <a:t>room_number”,type</a:t>
            </a:r>
            <a:r>
              <a:rPr lang="en-US" sz="2400" spc="-150" dirty="0">
                <a:latin typeface="Courier New" panose="02070309020205020404" pitchFamily="49" charset="0"/>
                <a:cs typeface="Courier New" panose="02070309020205020404" pitchFamily="49" charset="0"/>
              </a:rPr>
              <a:t>=int)</a:t>
            </a:r>
            <a:endParaRPr lang="en-CA" sz="2400" spc="-1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Limiting the Data Provided</a:t>
            </a:r>
            <a:endParaRPr lang="en-CA" dirty="0"/>
          </a:p>
        </p:txBody>
      </p:sp>
    </p:spTree>
    <p:extLst>
      <p:ext uri="{BB962C8B-B14F-4D97-AF65-F5344CB8AC3E}">
        <p14:creationId xmlns:p14="http://schemas.microsoft.com/office/powerpoint/2010/main" val="294642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504000" y="1418724"/>
            <a:ext cx="9356692" cy="4035826"/>
          </a:xfrm>
        </p:spPr>
        <p:txBody>
          <a:bodyPr>
            <a:normAutofit/>
          </a:bodyPr>
          <a:lstStyle/>
          <a:p>
            <a:pPr marL="457200" indent="-457200">
              <a:lnSpc>
                <a:spcPct val="100000"/>
              </a:lnSpc>
              <a:buFont typeface="Arial" panose="020B0604020202020204" pitchFamily="34" charset="0"/>
              <a:buChar char="•"/>
            </a:pPr>
            <a:r>
              <a:rPr lang="en-US" sz="2800" dirty="0"/>
              <a:t>You can still rely on users to feed your scripts nonsensical data, even if you limit them to the correct variable type.</a:t>
            </a:r>
          </a:p>
          <a:p>
            <a:pPr marL="457200" indent="-457200">
              <a:lnSpc>
                <a:spcPct val="100000"/>
              </a:lnSpc>
              <a:buFont typeface="Arial" panose="020B0604020202020204" pitchFamily="34" charset="0"/>
              <a:buChar char="•"/>
            </a:pPr>
            <a:r>
              <a:rPr lang="en-US" sz="2800" dirty="0"/>
              <a:t>So, you can further limit the data a user can provide to your script by giving your argument a </a:t>
            </a:r>
            <a:r>
              <a:rPr lang="en-US" sz="2800" b="1" dirty="0"/>
              <a:t>list</a:t>
            </a:r>
            <a:r>
              <a:rPr lang="en-US" sz="2800" dirty="0"/>
              <a:t> of valid choices.</a:t>
            </a:r>
          </a:p>
          <a:p>
            <a:pPr marL="444500">
              <a:lnSpc>
                <a:spcPct val="100000"/>
              </a:lnSpc>
            </a:pPr>
            <a:r>
              <a:rPr lang="en-US" sz="2800" dirty="0" err="1">
                <a:latin typeface="Courier New" panose="02070309020205020404" pitchFamily="49" charset="0"/>
                <a:cs typeface="Courier New" panose="02070309020205020404" pitchFamily="49" charset="0"/>
              </a:rPr>
              <a:t>parser.add_argument</a:t>
            </a:r>
            <a:r>
              <a:rPr lang="en-US" sz="2800" dirty="0">
                <a:latin typeface="Courier New" panose="02070309020205020404" pitchFamily="49" charset="0"/>
                <a:cs typeface="Courier New" panose="02070309020205020404" pitchFamily="49" charset="0"/>
              </a:rPr>
              <a:t>(“-c”,”--cheese”, type=</a:t>
            </a:r>
            <a:r>
              <a:rPr lang="en-US" sz="2800">
                <a:latin typeface="Courier New" panose="02070309020205020404" pitchFamily="49" charset="0"/>
                <a:cs typeface="Courier New" panose="02070309020205020404" pitchFamily="49" charset="0"/>
              </a:rPr>
              <a:t>str,</a:t>
            </a:r>
            <a:r>
              <a:rPr lang="en-US" sz="2800" dirty="0" err="1">
                <a:latin typeface="Courier New" panose="02070309020205020404" pitchFamily="49" charset="0"/>
                <a:cs typeface="Courier New" panose="02070309020205020404" pitchFamily="49" charset="0"/>
              </a:rPr>
              <a:t>choices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none’,’standard</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extra’,’double</a:t>
            </a:r>
            <a:r>
              <a:rPr lang="en-US" sz="2800" dirty="0">
                <a:latin typeface="Courier New" panose="02070309020205020404" pitchFamily="49" charset="0"/>
                <a:cs typeface="Courier New" panose="02070309020205020404" pitchFamily="49" charset="0"/>
              </a:rPr>
              <a:t>’])</a:t>
            </a:r>
            <a:endParaRPr lang="en-CA" sz="28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Further Limiting the Data Provided</a:t>
            </a:r>
            <a:endParaRPr lang="en-CA" dirty="0"/>
          </a:p>
        </p:txBody>
      </p:sp>
    </p:spTree>
    <p:extLst>
      <p:ext uri="{BB962C8B-B14F-4D97-AF65-F5344CB8AC3E}">
        <p14:creationId xmlns:p14="http://schemas.microsoft.com/office/powerpoint/2010/main" val="3952791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endParaRPr lang="en-CA" dirty="0"/>
          </a:p>
        </p:txBody>
      </p:sp>
      <p:sp>
        <p:nvSpPr>
          <p:cNvPr id="5" name="Text Placeholder 4"/>
          <p:cNvSpPr>
            <a:spLocks noGrp="1"/>
          </p:cNvSpPr>
          <p:nvPr>
            <p:ph type="body"/>
          </p:nvPr>
        </p:nvSpPr>
        <p:spPr>
          <a:xfrm>
            <a:off x="427868" y="1558766"/>
            <a:ext cx="9224887" cy="3772216"/>
          </a:xfrm>
        </p:spPr>
        <p:txBody>
          <a:bodyPr/>
          <a:lstStyle/>
          <a:p>
            <a:pPr marL="457200" indent="-360000">
              <a:lnSpc>
                <a:spcPct val="100000"/>
              </a:lnSpc>
              <a:spcBef>
                <a:spcPts val="1200"/>
              </a:spcBef>
              <a:spcAft>
                <a:spcPts val="1200"/>
              </a:spcAft>
              <a:buFont typeface="Arial" panose="020B0604020202020204" pitchFamily="34" charset="0"/>
              <a:buChar char="•"/>
            </a:pPr>
            <a:r>
              <a:rPr lang="en-US" sz="2800" dirty="0"/>
              <a:t>In this lesson you have learned to use the </a:t>
            </a:r>
            <a:r>
              <a:rPr lang="en-US" sz="2800" b="1" dirty="0" err="1"/>
              <a:t>argparse</a:t>
            </a:r>
            <a:r>
              <a:rPr lang="en-US" sz="2800" dirty="0"/>
              <a:t> module to allow your python scripts to be given information on the command line.</a:t>
            </a:r>
          </a:p>
          <a:p>
            <a:pPr marL="457200" indent="-360000">
              <a:lnSpc>
                <a:spcPct val="100000"/>
              </a:lnSpc>
              <a:spcBef>
                <a:spcPts val="1200"/>
              </a:spcBef>
              <a:spcAft>
                <a:spcPts val="1200"/>
              </a:spcAft>
              <a:buFont typeface="Arial" panose="020B0604020202020204" pitchFamily="34" charset="0"/>
              <a:buChar char="•"/>
            </a:pPr>
            <a:r>
              <a:rPr lang="en-US" sz="2800" dirty="0"/>
              <a:t>This will allow commands that call the scripts you write to be written in advance, dramatically improving their usefulness for automation.</a:t>
            </a:r>
          </a:p>
          <a:p>
            <a:pPr marL="457200" indent="-360000">
              <a:lnSpc>
                <a:spcPct val="100000"/>
              </a:lnSpc>
              <a:spcBef>
                <a:spcPts val="1200"/>
              </a:spcBef>
              <a:spcAft>
                <a:spcPts val="1200"/>
              </a:spcAft>
              <a:buFont typeface="Arial" panose="020B0604020202020204" pitchFamily="34" charset="0"/>
              <a:buChar char="•"/>
            </a:pPr>
            <a:r>
              <a:rPr lang="en-US" sz="2800" dirty="0"/>
              <a:t>They could even be made part of other scripts.</a:t>
            </a:r>
            <a:endParaRPr lang="en-CA" sz="2800" dirty="0"/>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Outline</a:t>
            </a:r>
            <a:endParaRPr lang="en-CA" dirty="0"/>
          </a:p>
        </p:txBody>
      </p:sp>
      <p:sp>
        <p:nvSpPr>
          <p:cNvPr id="7" name="Text Placeholder 6"/>
          <p:cNvSpPr>
            <a:spLocks noGrp="1"/>
          </p:cNvSpPr>
          <p:nvPr>
            <p:ph type="body"/>
          </p:nvPr>
        </p:nvSpPr>
        <p:spPr>
          <a:xfrm>
            <a:off x="503999" y="1387367"/>
            <a:ext cx="9072625" cy="3687142"/>
          </a:xfrm>
        </p:spPr>
        <p:txBody>
          <a:bodyPr/>
          <a:lstStyle/>
          <a:p>
            <a:r>
              <a:rPr lang="en-US" sz="2800" dirty="0"/>
              <a:t>In this lesson you will learn about the </a:t>
            </a:r>
            <a:r>
              <a:rPr lang="en-US" sz="2800" b="1" dirty="0" err="1"/>
              <a:t>argparse</a:t>
            </a:r>
            <a:r>
              <a:rPr lang="en-US" sz="2800" dirty="0"/>
              <a:t> module.</a:t>
            </a:r>
          </a:p>
          <a:p>
            <a:r>
              <a:rPr lang="en-US" sz="2800" dirty="0"/>
              <a:t>Using it to provide information to your scripts from the command line instead of as a prompt.</a:t>
            </a:r>
          </a:p>
          <a:p>
            <a:pPr marL="457200" lvl="1" indent="-457200">
              <a:buFont typeface="Arial" panose="020B0604020202020204" pitchFamily="34" charset="0"/>
              <a:buChar char="•"/>
            </a:pPr>
            <a:r>
              <a:rPr lang="en-US" sz="2800" dirty="0"/>
              <a:t>Positional arguments</a:t>
            </a:r>
          </a:p>
          <a:p>
            <a:pPr marL="457200" lvl="1" indent="-457200">
              <a:buFont typeface="Arial" panose="020B0604020202020204" pitchFamily="34" charset="0"/>
              <a:buChar char="•"/>
            </a:pPr>
            <a:r>
              <a:rPr lang="en-US" sz="2800" dirty="0"/>
              <a:t>Options</a:t>
            </a:r>
          </a:p>
          <a:p>
            <a:pPr marL="457200" lvl="1" indent="-457200">
              <a:buFont typeface="Arial" panose="020B0604020202020204" pitchFamily="34" charset="0"/>
              <a:buChar char="•"/>
            </a:pPr>
            <a:r>
              <a:rPr lang="en-US" sz="2800" dirty="0"/>
              <a:t>Options without arguments</a:t>
            </a:r>
          </a:p>
          <a:p>
            <a:pPr marL="457200" lvl="1" indent="-457200">
              <a:buFont typeface="Arial" panose="020B0604020202020204" pitchFamily="34" charset="0"/>
              <a:buChar char="•"/>
            </a:pPr>
            <a:r>
              <a:rPr lang="en-US" sz="2800" dirty="0"/>
              <a:t>Options that can’t be used together</a:t>
            </a:r>
          </a:p>
          <a:p>
            <a:pPr marL="457200" lvl="1" indent="-457200">
              <a:buFont typeface="Arial" panose="020B0604020202020204" pitchFamily="34" charset="0"/>
              <a:buChar char="•"/>
            </a:pPr>
            <a:r>
              <a:rPr lang="en-US" sz="2800" dirty="0"/>
              <a:t>Limiting values for arguments</a:t>
            </a:r>
            <a:endParaRPr lang="en-CA"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CA" dirty="0"/>
          </a:p>
        </p:txBody>
      </p:sp>
      <p:sp>
        <p:nvSpPr>
          <p:cNvPr id="5" name="TextBox 4">
            <a:extLst>
              <a:ext uri="{FF2B5EF4-FFF2-40B4-BE49-F238E27FC236}">
                <a16:creationId xmlns:a16="http://schemas.microsoft.com/office/drawing/2014/main" id="{AE9F6B2A-D034-4BC7-AE27-85E7644572FF}"/>
              </a:ext>
            </a:extLst>
          </p:cNvPr>
          <p:cNvSpPr txBox="1"/>
          <p:nvPr/>
        </p:nvSpPr>
        <p:spPr>
          <a:xfrm>
            <a:off x="421727" y="1618916"/>
            <a:ext cx="9187355" cy="3785652"/>
          </a:xfrm>
          <a:prstGeom prst="rect">
            <a:avLst/>
          </a:prstGeom>
          <a:noFill/>
        </p:spPr>
        <p:txBody>
          <a:bodyPr wrap="square">
            <a:spAutoFit/>
          </a:bodyPr>
          <a:lstStyle/>
          <a:p>
            <a:pPr marL="342900" indent="-342900">
              <a:buFont typeface="Arial" panose="020B0604020202020204" pitchFamily="34" charset="0"/>
              <a:buChar char="•"/>
            </a:pPr>
            <a:r>
              <a:rPr lang="en-US" sz="2400" dirty="0"/>
              <a:t>All of the scripts you have written so far had a serious limitation (even if you didn’t notice it):</a:t>
            </a:r>
          </a:p>
          <a:p>
            <a:pPr marL="800100" lvl="1" indent="-342900">
              <a:buFont typeface="Arial" panose="020B0604020202020204" pitchFamily="34" charset="0"/>
              <a:buChar char="•"/>
            </a:pPr>
            <a:r>
              <a:rPr lang="en-US" sz="2400" dirty="0"/>
              <a:t>If you wanted any information from the user, you had to prompt them for it.</a:t>
            </a:r>
          </a:p>
          <a:p>
            <a:pPr marL="800100" lvl="1" indent="-342900">
              <a:buFont typeface="Arial" panose="020B0604020202020204" pitchFamily="34" charset="0"/>
              <a:buChar char="•"/>
            </a:pPr>
            <a:r>
              <a:rPr lang="en-US" sz="2400" dirty="0"/>
              <a:t>Imagine if other commands (e.g. </a:t>
            </a:r>
            <a:r>
              <a:rPr lang="en-US" sz="2400" b="1" dirty="0"/>
              <a:t>ls</a:t>
            </a:r>
            <a:r>
              <a:rPr lang="en-US" sz="2400" dirty="0"/>
              <a:t>) worked this way.</a:t>
            </a:r>
          </a:p>
          <a:p>
            <a:pPr marL="342900" indent="-342900">
              <a:buFont typeface="Arial" panose="020B0604020202020204" pitchFamily="34" charset="0"/>
              <a:buChar char="•"/>
            </a:pPr>
            <a:r>
              <a:rPr lang="en-US" sz="2400" dirty="0"/>
              <a:t>In order for commands to be useful for automation, we can’t rely on prompts like that.</a:t>
            </a:r>
          </a:p>
          <a:p>
            <a:pPr marL="800100" lvl="1" indent="-342900">
              <a:buFont typeface="Arial" panose="020B0604020202020204" pitchFamily="34" charset="0"/>
              <a:buChar char="•"/>
            </a:pPr>
            <a:r>
              <a:rPr lang="en-US" sz="2400" dirty="0"/>
              <a:t>Users need to be able to integrate any information into the command line so they can prepare the command in advance.</a:t>
            </a:r>
            <a:endParaRPr lang="en-CA" sz="2400" dirty="0"/>
          </a:p>
        </p:txBody>
      </p:sp>
    </p:spTree>
    <p:extLst>
      <p:ext uri="{BB962C8B-B14F-4D97-AF65-F5344CB8AC3E}">
        <p14:creationId xmlns:p14="http://schemas.microsoft.com/office/powerpoint/2010/main" val="193057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362110" y="1406296"/>
            <a:ext cx="9215441" cy="4048253"/>
          </a:xfrm>
        </p:spPr>
        <p:txBody>
          <a:bodyPr/>
          <a:lstStyle/>
          <a:p>
            <a:pPr marL="457200" indent="-457200">
              <a:buFont typeface="Arial" panose="020B0604020202020204" pitchFamily="34" charset="0"/>
              <a:buChar char="•"/>
            </a:pPr>
            <a:r>
              <a:rPr lang="en-US" sz="3200" dirty="0"/>
              <a:t>The </a:t>
            </a:r>
            <a:r>
              <a:rPr lang="en-US" sz="3200" b="1" dirty="0" err="1"/>
              <a:t>argparse</a:t>
            </a:r>
            <a:r>
              <a:rPr lang="en-US" sz="3200" dirty="0"/>
              <a:t> module allows you to add something called an </a:t>
            </a:r>
            <a:r>
              <a:rPr lang="en-US" sz="3200" b="1" dirty="0" err="1"/>
              <a:t>ArgumentParser</a:t>
            </a:r>
            <a:r>
              <a:rPr lang="en-US" sz="3200" dirty="0"/>
              <a:t> to your python script.</a:t>
            </a:r>
          </a:p>
          <a:p>
            <a:pPr marL="457200" indent="-457200">
              <a:buFont typeface="Arial" panose="020B0604020202020204" pitchFamily="34" charset="0"/>
              <a:buChar char="•"/>
            </a:pPr>
            <a:r>
              <a:rPr lang="en-US" sz="3200" dirty="0"/>
              <a:t>It will read through anything provided to your script on the command line (i.e. arguments and options).</a:t>
            </a:r>
          </a:p>
          <a:p>
            <a:pPr marL="457200" indent="-457200">
              <a:buFont typeface="Arial" panose="020B0604020202020204" pitchFamily="34" charset="0"/>
              <a:buChar char="•"/>
            </a:pPr>
            <a:r>
              <a:rPr lang="en-US" sz="3200" dirty="0"/>
              <a:t>You just need to tell it what options and arguments you expect, and what to do with them.</a:t>
            </a:r>
            <a:endParaRPr lang="en-CA" sz="3200" dirty="0"/>
          </a:p>
        </p:txBody>
      </p:sp>
      <p:sp>
        <p:nvSpPr>
          <p:cNvPr id="2" name="Title 1"/>
          <p:cNvSpPr>
            <a:spLocks noGrp="1"/>
          </p:cNvSpPr>
          <p:nvPr>
            <p:ph type="title"/>
          </p:nvPr>
        </p:nvSpPr>
        <p:spPr/>
        <p:txBody>
          <a:bodyPr/>
          <a:lstStyle/>
          <a:p>
            <a:r>
              <a:rPr lang="en-US" dirty="0"/>
              <a:t>The </a:t>
            </a:r>
            <a:r>
              <a:rPr lang="en-US" dirty="0" err="1"/>
              <a:t>argparse</a:t>
            </a:r>
            <a:r>
              <a:rPr lang="en-US" dirty="0"/>
              <a:t> Module</a:t>
            </a:r>
            <a:endParaRPr lang="en-CA" dirty="0"/>
          </a:p>
        </p:txBody>
      </p:sp>
    </p:spTree>
    <p:extLst>
      <p:ext uri="{BB962C8B-B14F-4D97-AF65-F5344CB8AC3E}">
        <p14:creationId xmlns:p14="http://schemas.microsoft.com/office/powerpoint/2010/main" val="224161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228175" y="1337448"/>
            <a:ext cx="9648993" cy="4333102"/>
          </a:xfrm>
        </p:spPr>
        <p:txBody>
          <a:bodyPr>
            <a:normAutofit fontScale="55000" lnSpcReduction="20000"/>
          </a:bodyPr>
          <a:lstStyle/>
          <a:p>
            <a:pPr marL="571500" indent="-360000">
              <a:lnSpc>
                <a:spcPct val="110000"/>
              </a:lnSpc>
              <a:spcBef>
                <a:spcPts val="300"/>
              </a:spcBef>
              <a:spcAft>
                <a:spcPts val="300"/>
              </a:spcAft>
              <a:buFont typeface="Arial" panose="020B0604020202020204" pitchFamily="34" charset="0"/>
              <a:buChar char="•"/>
            </a:pPr>
            <a:r>
              <a:rPr lang="en-US" dirty="0">
                <a:latin typeface="+mn-lt"/>
              </a:rPr>
              <a:t>The absolute minimum you need to add to your script to use the </a:t>
            </a:r>
            <a:r>
              <a:rPr lang="en-US" b="1" dirty="0" err="1">
                <a:latin typeface="+mn-lt"/>
              </a:rPr>
              <a:t>argparse</a:t>
            </a:r>
            <a:r>
              <a:rPr lang="en-US" dirty="0">
                <a:latin typeface="+mn-lt"/>
              </a:rPr>
              <a:t> module is:</a:t>
            </a:r>
          </a:p>
          <a:p>
            <a:pPr marL="247500">
              <a:lnSpc>
                <a:spcPct val="110000"/>
              </a:lnSpc>
              <a:spcBef>
                <a:spcPts val="300"/>
              </a:spcBef>
              <a:spcAft>
                <a:spcPts val="300"/>
              </a:spcAft>
            </a:pPr>
            <a:r>
              <a:rPr lang="en-US" dirty="0">
                <a:latin typeface="+mn-lt"/>
                <a:cs typeface="Courier New" panose="02070309020205020404" pitchFamily="49" charset="0"/>
              </a:rPr>
              <a:t>	</a:t>
            </a: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argparse</a:t>
            </a:r>
            <a:endParaRPr lang="en-US" dirty="0">
              <a:latin typeface="Courier New" panose="02070309020205020404" pitchFamily="49" charset="0"/>
              <a:cs typeface="Courier New" panose="02070309020205020404" pitchFamily="49" charset="0"/>
            </a:endParaRPr>
          </a:p>
          <a:p>
            <a:pPr marL="247500">
              <a:lnSpc>
                <a:spcPct val="110000"/>
              </a:lnSpc>
              <a:spcBef>
                <a:spcPts val="300"/>
              </a:spcBef>
              <a:spcAft>
                <a:spcPts val="300"/>
              </a:spcAft>
            </a:pPr>
            <a:r>
              <a:rPr lang="en-US" i="1" dirty="0">
                <a:latin typeface="Courier New" panose="02070309020205020404" pitchFamily="49" charset="0"/>
                <a:cs typeface="Courier New" panose="02070309020205020404" pitchFamily="49" charset="0"/>
              </a:rPr>
              <a:t>	variable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argparse.ArgumentParser</a:t>
            </a:r>
            <a:r>
              <a:rPr lang="en-US" dirty="0">
                <a:latin typeface="Courier New" panose="02070309020205020404" pitchFamily="49" charset="0"/>
                <a:cs typeface="Courier New" panose="02070309020205020404" pitchFamily="49" charset="0"/>
              </a:rPr>
              <a:t>()</a:t>
            </a:r>
          </a:p>
          <a:p>
            <a:pPr marL="247500">
              <a:lnSpc>
                <a:spcPct val="110000"/>
              </a:lnSpc>
              <a:spcBef>
                <a:spcPts val="300"/>
              </a:spcBef>
              <a:spcAft>
                <a:spcPts val="300"/>
              </a:spcAft>
            </a:pP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anothervariable</a:t>
            </a:r>
            <a:r>
              <a:rPr lang="en-US" dirty="0">
                <a:latin typeface="Courier New" panose="02070309020205020404" pitchFamily="49" charset="0"/>
                <a:cs typeface="Courier New" panose="02070309020205020404" pitchFamily="49" charset="0"/>
              </a:rPr>
              <a:t> = </a:t>
            </a:r>
            <a:r>
              <a:rPr lang="en-US" i="1" dirty="0" err="1">
                <a:latin typeface="Courier New" panose="02070309020205020404" pitchFamily="49" charset="0"/>
                <a:cs typeface="Courier New" panose="02070309020205020404" pitchFamily="49" charset="0"/>
              </a:rPr>
              <a:t>variable</a:t>
            </a:r>
            <a:r>
              <a:rPr lang="en-US" dirty="0" err="1">
                <a:latin typeface="Courier New" panose="02070309020205020404" pitchFamily="49" charset="0"/>
                <a:cs typeface="Courier New" panose="02070309020205020404" pitchFamily="49" charset="0"/>
              </a:rPr>
              <a:t>.parse_args</a:t>
            </a:r>
            <a:r>
              <a:rPr lang="en-US" dirty="0">
                <a:latin typeface="Courier New" panose="02070309020205020404" pitchFamily="49" charset="0"/>
                <a:cs typeface="Courier New" panose="02070309020205020404" pitchFamily="49" charset="0"/>
              </a:rPr>
              <a:t>()</a:t>
            </a:r>
          </a:p>
          <a:p>
            <a:pPr marL="571500" indent="-360000">
              <a:lnSpc>
                <a:spcPct val="110000"/>
              </a:lnSpc>
              <a:spcBef>
                <a:spcPts val="300"/>
              </a:spcBef>
              <a:spcAft>
                <a:spcPts val="300"/>
              </a:spcAft>
              <a:buFont typeface="Arial" panose="020B0604020202020204" pitchFamily="34" charset="0"/>
              <a:buChar char="•"/>
            </a:pPr>
            <a:r>
              <a:rPr lang="en-US" dirty="0">
                <a:latin typeface="+mn-lt"/>
              </a:rPr>
              <a:t>Of course you should call your </a:t>
            </a:r>
            <a:r>
              <a:rPr lang="en-US" dirty="0" err="1">
                <a:latin typeface="+mn-lt"/>
              </a:rPr>
              <a:t>ArgumentParser</a:t>
            </a:r>
            <a:r>
              <a:rPr lang="en-US" dirty="0">
                <a:latin typeface="+mn-lt"/>
              </a:rPr>
              <a:t> and the arguments it parses by better variable names than </a:t>
            </a:r>
            <a:r>
              <a:rPr lang="en-US" sz="4500" i="1" dirty="0">
                <a:latin typeface="+mn-lt"/>
              </a:rPr>
              <a:t>variable</a:t>
            </a:r>
            <a:r>
              <a:rPr lang="en-US" dirty="0">
                <a:latin typeface="+mn-lt"/>
              </a:rPr>
              <a:t> and </a:t>
            </a:r>
            <a:r>
              <a:rPr lang="en-US" i="1" dirty="0" err="1">
                <a:latin typeface="+mn-lt"/>
              </a:rPr>
              <a:t>anothervariable</a:t>
            </a:r>
            <a:r>
              <a:rPr lang="en-US" dirty="0">
                <a:latin typeface="+mn-lt"/>
              </a:rPr>
              <a:t>.</a:t>
            </a:r>
          </a:p>
          <a:p>
            <a:pPr marL="571500" indent="-360000">
              <a:lnSpc>
                <a:spcPct val="110000"/>
              </a:lnSpc>
              <a:spcBef>
                <a:spcPts val="300"/>
              </a:spcBef>
              <a:spcAft>
                <a:spcPts val="300"/>
              </a:spcAft>
              <a:buFont typeface="Arial" panose="020B0604020202020204" pitchFamily="34" charset="0"/>
              <a:buChar char="•"/>
            </a:pPr>
            <a:r>
              <a:rPr lang="en-US" dirty="0">
                <a:latin typeface="+mn-lt"/>
              </a:rPr>
              <a:t>The tutorial linked in the lab uses ‘parser’ and ‘</a:t>
            </a:r>
            <a:r>
              <a:rPr lang="en-US" dirty="0" err="1">
                <a:latin typeface="+mn-lt"/>
              </a:rPr>
              <a:t>args</a:t>
            </a:r>
            <a:r>
              <a:rPr lang="en-US" dirty="0">
                <a:latin typeface="+mn-lt"/>
              </a:rPr>
              <a:t>’ respectively. These seem like good, common-sense names, so we will use them throughout these slides.</a:t>
            </a:r>
            <a:endParaRPr lang="en-CA" dirty="0">
              <a:latin typeface="+mn-lt"/>
            </a:endParaRPr>
          </a:p>
        </p:txBody>
      </p:sp>
      <p:sp>
        <p:nvSpPr>
          <p:cNvPr id="2" name="Title 1"/>
          <p:cNvSpPr>
            <a:spLocks noGrp="1"/>
          </p:cNvSpPr>
          <p:nvPr>
            <p:ph type="title"/>
          </p:nvPr>
        </p:nvSpPr>
        <p:spPr/>
        <p:txBody>
          <a:bodyPr/>
          <a:lstStyle/>
          <a:p>
            <a:r>
              <a:rPr lang="en-US" dirty="0"/>
              <a:t>The Absolute Minimum</a:t>
            </a:r>
            <a:endParaRPr lang="en-CA" dirty="0"/>
          </a:p>
        </p:txBody>
      </p:sp>
    </p:spTree>
    <p:extLst>
      <p:ext uri="{BB962C8B-B14F-4D97-AF65-F5344CB8AC3E}">
        <p14:creationId xmlns:p14="http://schemas.microsoft.com/office/powerpoint/2010/main" val="148171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355719" y="1443438"/>
            <a:ext cx="9364930" cy="4011112"/>
          </a:xfrm>
        </p:spPr>
        <p:txBody>
          <a:bodyPr/>
          <a:lstStyle/>
          <a:p>
            <a:pPr marL="571500" indent="-571500">
              <a:lnSpc>
                <a:spcPct val="100000"/>
              </a:lnSpc>
              <a:buFont typeface="Arial" panose="020B0604020202020204" pitchFamily="34" charset="0"/>
              <a:buChar char="•"/>
            </a:pPr>
            <a:r>
              <a:rPr lang="en-US" sz="3200" dirty="0"/>
              <a:t>In the example on the previous slide we didn’t tell our </a:t>
            </a:r>
            <a:r>
              <a:rPr lang="en-US" sz="3200" dirty="0" err="1"/>
              <a:t>ArgumentParser</a:t>
            </a:r>
            <a:r>
              <a:rPr lang="en-US" sz="3200" dirty="0"/>
              <a:t> about any arguments it should parse, so it doesn’t have any.</a:t>
            </a:r>
          </a:p>
          <a:p>
            <a:pPr marL="571500" indent="-571500">
              <a:lnSpc>
                <a:spcPct val="100000"/>
              </a:lnSpc>
              <a:buFont typeface="Arial" panose="020B0604020202020204" pitchFamily="34" charset="0"/>
              <a:buChar char="•"/>
            </a:pPr>
            <a:r>
              <a:rPr lang="en-US" sz="3200" dirty="0"/>
              <a:t>The only thing it will do is add a --help option to our script to display usage information.</a:t>
            </a:r>
          </a:p>
          <a:p>
            <a:pPr marL="571500" indent="-571500">
              <a:lnSpc>
                <a:spcPct val="100000"/>
              </a:lnSpc>
              <a:buFont typeface="Arial" panose="020B0604020202020204" pitchFamily="34" charset="0"/>
              <a:buChar char="•"/>
            </a:pPr>
            <a:r>
              <a:rPr lang="en-US" sz="3200" dirty="0"/>
              <a:t>By default, the message is generic, but we will be able to add to it or modify it.</a:t>
            </a:r>
            <a:endParaRPr lang="en-CA" sz="3200" dirty="0"/>
          </a:p>
        </p:txBody>
      </p:sp>
      <p:sp>
        <p:nvSpPr>
          <p:cNvPr id="2" name="Title 1"/>
          <p:cNvSpPr>
            <a:spLocks noGrp="1"/>
          </p:cNvSpPr>
          <p:nvPr>
            <p:ph type="title"/>
          </p:nvPr>
        </p:nvSpPr>
        <p:spPr/>
        <p:txBody>
          <a:bodyPr/>
          <a:lstStyle/>
          <a:p>
            <a:r>
              <a:rPr lang="en-US" dirty="0"/>
              <a:t>Help Options from </a:t>
            </a:r>
            <a:r>
              <a:rPr lang="en-US" dirty="0" err="1"/>
              <a:t>Argparse</a:t>
            </a:r>
            <a:endParaRPr lang="en-CA" dirty="0"/>
          </a:p>
        </p:txBody>
      </p:sp>
    </p:spTree>
    <p:extLst>
      <p:ext uri="{BB962C8B-B14F-4D97-AF65-F5344CB8AC3E}">
        <p14:creationId xmlns:p14="http://schemas.microsoft.com/office/powerpoint/2010/main" val="401750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380432" y="1410486"/>
            <a:ext cx="9595590" cy="4044063"/>
          </a:xfrm>
        </p:spPr>
        <p:txBody>
          <a:bodyPr/>
          <a:lstStyle/>
          <a:p>
            <a:pPr marL="457200" indent="-457200">
              <a:lnSpc>
                <a:spcPct val="100000"/>
              </a:lnSpc>
              <a:spcBef>
                <a:spcPts val="600"/>
              </a:spcBef>
              <a:spcAft>
                <a:spcPts val="600"/>
              </a:spcAft>
              <a:buFont typeface="Arial" panose="020B0604020202020204" pitchFamily="34" charset="0"/>
              <a:buChar char="•"/>
            </a:pPr>
            <a:r>
              <a:rPr lang="en-US" sz="3200" dirty="0"/>
              <a:t>To add a positional argument to your script:</a:t>
            </a:r>
          </a:p>
          <a:p>
            <a:pPr>
              <a:lnSpc>
                <a:spcPct val="100000"/>
              </a:lnSpc>
              <a:spcBef>
                <a:spcPts val="600"/>
              </a:spcBef>
              <a:spcAft>
                <a:spcPts val="600"/>
              </a:spcAft>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parser.add_argument</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ArgumentName</a:t>
            </a:r>
            <a:r>
              <a:rPr lang="en-US" sz="3200" dirty="0">
                <a:latin typeface="Courier New" panose="02070309020205020404" pitchFamily="49" charset="0"/>
                <a:cs typeface="Courier New" panose="02070309020205020404" pitchFamily="49" charset="0"/>
              </a:rPr>
              <a:t>”)</a:t>
            </a:r>
          </a:p>
          <a:p>
            <a:pPr marL="457200" indent="-457200">
              <a:lnSpc>
                <a:spcPct val="100000"/>
              </a:lnSpc>
              <a:spcBef>
                <a:spcPts val="600"/>
              </a:spcBef>
              <a:spcAft>
                <a:spcPts val="600"/>
              </a:spcAft>
              <a:buFont typeface="Arial" panose="020B0604020202020204" pitchFamily="34" charset="0"/>
              <a:buChar char="•"/>
            </a:pPr>
            <a:r>
              <a:rPr lang="en-US" sz="3200" dirty="0"/>
              <a:t>Then, after calling </a:t>
            </a:r>
            <a:r>
              <a:rPr lang="en-US" sz="3200" b="1" dirty="0" err="1"/>
              <a:t>parse_args</a:t>
            </a:r>
            <a:r>
              <a:rPr lang="en-US" sz="3200" b="1" dirty="0"/>
              <a:t>() </a:t>
            </a:r>
            <a:r>
              <a:rPr lang="en-US" sz="3200" dirty="0"/>
              <a:t>the value the user provided will be stored in your arguments variable under the name you gave the argument (e.g. </a:t>
            </a:r>
            <a:r>
              <a:rPr lang="en-US" sz="3200" dirty="0" err="1"/>
              <a:t>args.ArgumentName</a:t>
            </a:r>
            <a:r>
              <a:rPr lang="en-US" sz="3200" dirty="0"/>
              <a:t>) for you to use in your script.</a:t>
            </a:r>
            <a:endParaRPr lang="en-CA" sz="3200" dirty="0"/>
          </a:p>
        </p:txBody>
      </p:sp>
      <p:sp>
        <p:nvSpPr>
          <p:cNvPr id="2" name="Title 1"/>
          <p:cNvSpPr>
            <a:spLocks noGrp="1"/>
          </p:cNvSpPr>
          <p:nvPr>
            <p:ph type="title"/>
          </p:nvPr>
        </p:nvSpPr>
        <p:spPr/>
        <p:txBody>
          <a:bodyPr/>
          <a:lstStyle/>
          <a:p>
            <a:r>
              <a:rPr lang="en-US" dirty="0"/>
              <a:t>Describing Positional Arguments </a:t>
            </a:r>
            <a:endParaRPr lang="en-CA" dirty="0"/>
          </a:p>
        </p:txBody>
      </p:sp>
    </p:spTree>
    <p:extLst>
      <p:ext uri="{BB962C8B-B14F-4D97-AF65-F5344CB8AC3E}">
        <p14:creationId xmlns:p14="http://schemas.microsoft.com/office/powerpoint/2010/main" val="33955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193090" y="1492865"/>
            <a:ext cx="9694444" cy="3961685"/>
          </a:xfrm>
        </p:spPr>
        <p:txBody>
          <a:bodyPr>
            <a:normAutofit fontScale="92500" lnSpcReduction="20000"/>
          </a:bodyPr>
          <a:lstStyle/>
          <a:p>
            <a:pPr marL="571500" indent="-360000">
              <a:lnSpc>
                <a:spcPct val="110000"/>
              </a:lnSpc>
              <a:buFont typeface="Arial" panose="020B0604020202020204" pitchFamily="34" charset="0"/>
              <a:buChar char="•"/>
            </a:pPr>
            <a:r>
              <a:rPr lang="en-US" sz="3500" dirty="0"/>
              <a:t>To customize the help message that will be displayed when the user calls your script with –h, add a </a:t>
            </a:r>
            <a:r>
              <a:rPr lang="en-US" sz="3500" dirty="0">
                <a:latin typeface="Courier New" panose="02070309020205020404" pitchFamily="49" charset="0"/>
                <a:cs typeface="Courier New" panose="02070309020205020404" pitchFamily="49" charset="0"/>
              </a:rPr>
              <a:t>help=“” </a:t>
            </a:r>
            <a:r>
              <a:rPr lang="en-US" sz="3500" dirty="0"/>
              <a:t>to the argument you add.</a:t>
            </a:r>
          </a:p>
          <a:p>
            <a:pPr marL="571500" indent="-360000">
              <a:lnSpc>
                <a:spcPct val="110000"/>
              </a:lnSpc>
              <a:buFont typeface="Arial" panose="020B0604020202020204" pitchFamily="34" charset="0"/>
              <a:buChar char="•"/>
            </a:pPr>
            <a:r>
              <a:rPr lang="en-US" sz="3500" dirty="0"/>
              <a:t>E.g.</a:t>
            </a:r>
          </a:p>
          <a:p>
            <a:pPr indent="-360000">
              <a:lnSpc>
                <a:spcPct val="110000"/>
              </a:lnSpc>
            </a:pPr>
            <a:r>
              <a:rPr lang="en-US" sz="3600" dirty="0">
                <a:latin typeface="Courier New" panose="02070309020205020404" pitchFamily="49" charset="0"/>
                <a:cs typeface="Courier New" panose="02070309020205020404" pitchFamily="49" charset="0"/>
              </a:rPr>
              <a:t>	</a:t>
            </a:r>
            <a:r>
              <a:rPr lang="en-US" sz="3600" dirty="0" err="1">
                <a:latin typeface="Courier New" panose="02070309020205020404" pitchFamily="49" charset="0"/>
                <a:cs typeface="Courier New" panose="02070309020205020404" pitchFamily="49" charset="0"/>
              </a:rPr>
              <a:t>parser.add_argument</a:t>
            </a:r>
            <a:r>
              <a:rPr lang="en-US" sz="3600" dirty="0">
                <a:latin typeface="Courier New" panose="02070309020205020404" pitchFamily="49" charset="0"/>
                <a:cs typeface="Courier New" panose="02070309020205020404" pitchFamily="49" charset="0"/>
              </a:rPr>
              <a:t>(“</a:t>
            </a:r>
            <a:r>
              <a:rPr lang="en-US" sz="3600" dirty="0" err="1">
                <a:latin typeface="Courier New" panose="02070309020205020404" pitchFamily="49" charset="0"/>
                <a:cs typeface="Courier New" panose="02070309020205020404" pitchFamily="49" charset="0"/>
              </a:rPr>
              <a:t>argumentName</a:t>
            </a:r>
            <a:r>
              <a:rPr lang="en-US" sz="3600" dirty="0">
                <a:latin typeface="Courier New" panose="02070309020205020404" pitchFamily="49" charset="0"/>
                <a:cs typeface="Courier New" panose="02070309020205020404" pitchFamily="49" charset="0"/>
              </a:rPr>
              <a:t>”,help=“Your custom error message.”)</a:t>
            </a:r>
          </a:p>
          <a:p>
            <a:pPr marL="571500" indent="-360000">
              <a:lnSpc>
                <a:spcPct val="110000"/>
              </a:lnSpc>
              <a:buFont typeface="Arial" panose="020B0604020202020204" pitchFamily="34" charset="0"/>
              <a:buChar char="•"/>
            </a:pPr>
            <a:r>
              <a:rPr lang="en-US" sz="3600" dirty="0"/>
              <a:t>Your help message should present the user with helpful information.</a:t>
            </a:r>
            <a:endParaRPr lang="en-CA" sz="3600" dirty="0"/>
          </a:p>
        </p:txBody>
      </p:sp>
      <p:sp>
        <p:nvSpPr>
          <p:cNvPr id="2" name="Title 1"/>
          <p:cNvSpPr>
            <a:spLocks noGrp="1"/>
          </p:cNvSpPr>
          <p:nvPr>
            <p:ph type="title"/>
          </p:nvPr>
        </p:nvSpPr>
        <p:spPr/>
        <p:txBody>
          <a:bodyPr/>
          <a:lstStyle/>
          <a:p>
            <a:r>
              <a:rPr lang="en-US" dirty="0"/>
              <a:t>Customizing the Help Message</a:t>
            </a:r>
            <a:endParaRPr lang="en-CA" dirty="0"/>
          </a:p>
        </p:txBody>
      </p:sp>
    </p:spTree>
    <p:extLst>
      <p:ext uri="{BB962C8B-B14F-4D97-AF65-F5344CB8AC3E}">
        <p14:creationId xmlns:p14="http://schemas.microsoft.com/office/powerpoint/2010/main" val="268177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314530" y="1623956"/>
            <a:ext cx="9331978" cy="3830594"/>
          </a:xfrm>
        </p:spPr>
        <p:txBody>
          <a:bodyPr/>
          <a:lstStyle/>
          <a:p>
            <a:pPr marL="457200" indent="-457200">
              <a:lnSpc>
                <a:spcPct val="100000"/>
              </a:lnSpc>
              <a:buFont typeface="Arial" panose="020B0604020202020204" pitchFamily="34" charset="0"/>
              <a:buChar char="•"/>
            </a:pPr>
            <a:r>
              <a:rPr lang="en-US" sz="3000" dirty="0"/>
              <a:t>If your script needs multiple arguments (e.g. commands like </a:t>
            </a:r>
            <a:r>
              <a:rPr lang="en-US" sz="3000" dirty="0" err="1"/>
              <a:t>cp</a:t>
            </a:r>
            <a:r>
              <a:rPr lang="en-US" sz="3000" dirty="0"/>
              <a:t>, </a:t>
            </a:r>
            <a:r>
              <a:rPr lang="en-US" sz="3000" dirty="0" err="1"/>
              <a:t>chmod</a:t>
            </a:r>
            <a:r>
              <a:rPr lang="en-US" sz="3000" dirty="0"/>
              <a:t>, </a:t>
            </a:r>
            <a:r>
              <a:rPr lang="en-US" sz="3000" dirty="0" err="1"/>
              <a:t>etc</a:t>
            </a:r>
            <a:r>
              <a:rPr lang="en-US" sz="3000" dirty="0"/>
              <a:t>) just use </a:t>
            </a:r>
            <a:r>
              <a:rPr lang="en-US" sz="3000" b="1" dirty="0" err="1"/>
              <a:t>add_argument</a:t>
            </a:r>
            <a:r>
              <a:rPr lang="en-US" sz="3000" b="1" dirty="0"/>
              <a:t> </a:t>
            </a:r>
            <a:r>
              <a:rPr lang="en-US" sz="3000" dirty="0"/>
              <a:t>multiple times (using a different argument name each time).</a:t>
            </a:r>
          </a:p>
          <a:p>
            <a:pPr marL="457200" indent="-457200">
              <a:lnSpc>
                <a:spcPct val="100000"/>
              </a:lnSpc>
              <a:buFont typeface="Arial" panose="020B0604020202020204" pitchFamily="34" charset="0"/>
              <a:buChar char="•"/>
            </a:pPr>
            <a:r>
              <a:rPr lang="en-US" sz="3000" dirty="0"/>
              <a:t>Note that this means the user must provide the data for those arguments in the same order you expect.</a:t>
            </a:r>
          </a:p>
          <a:p>
            <a:pPr marL="457200" lvl="1" indent="-457200">
              <a:buFont typeface="Arial" panose="020B0604020202020204" pitchFamily="34" charset="0"/>
              <a:buChar char="•"/>
            </a:pPr>
            <a:r>
              <a:rPr lang="en-US" sz="3000" kern="1200" dirty="0">
                <a:solidFill>
                  <a:schemeClr val="tx1"/>
                </a:solidFill>
                <a:latin typeface="+mj-lt"/>
                <a:ea typeface="+mj-ea"/>
                <a:cs typeface="+mj-cs"/>
              </a:rPr>
              <a:t>This is where those help strings become very important.</a:t>
            </a:r>
            <a:endParaRPr lang="en-CA" sz="3000" kern="1200" dirty="0">
              <a:solidFill>
                <a:schemeClr val="tx1"/>
              </a:solidFill>
              <a:latin typeface="+mj-lt"/>
              <a:ea typeface="+mj-ea"/>
              <a:cs typeface="+mj-cs"/>
            </a:endParaRPr>
          </a:p>
        </p:txBody>
      </p:sp>
      <p:sp>
        <p:nvSpPr>
          <p:cNvPr id="2" name="Title 1"/>
          <p:cNvSpPr>
            <a:spLocks noGrp="1"/>
          </p:cNvSpPr>
          <p:nvPr>
            <p:ph type="title"/>
          </p:nvPr>
        </p:nvSpPr>
        <p:spPr/>
        <p:txBody>
          <a:bodyPr/>
          <a:lstStyle/>
          <a:p>
            <a:r>
              <a:rPr lang="en-US" dirty="0"/>
              <a:t>Multiple Arguments</a:t>
            </a:r>
            <a:endParaRPr lang="en-CA" dirty="0"/>
          </a:p>
        </p:txBody>
      </p:sp>
    </p:spTree>
    <p:extLst>
      <p:ext uri="{BB962C8B-B14F-4D97-AF65-F5344CB8AC3E}">
        <p14:creationId xmlns:p14="http://schemas.microsoft.com/office/powerpoint/2010/main" val="4259877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TotalTime>
  <Words>1241</Words>
  <Application>Microsoft Office PowerPoint</Application>
  <PresentationFormat>Custom</PresentationFormat>
  <Paragraphs>84</Paragraphs>
  <Slides>17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Courier New</vt:lpstr>
      <vt:lpstr>Symbol</vt:lpstr>
      <vt:lpstr>Wingdings</vt:lpstr>
      <vt:lpstr>Office Theme</vt:lpstr>
      <vt:lpstr>Office Theme</vt:lpstr>
      <vt:lpstr>OSL740</vt:lpstr>
      <vt:lpstr>Outline</vt:lpstr>
      <vt:lpstr>Introduction</vt:lpstr>
      <vt:lpstr>The argparse Module</vt:lpstr>
      <vt:lpstr>The Absolute Minimum</vt:lpstr>
      <vt:lpstr>Help Options from Argparse</vt:lpstr>
      <vt:lpstr>Describing Positional Arguments </vt:lpstr>
      <vt:lpstr>Customizing the Help Message</vt:lpstr>
      <vt:lpstr>Multiple Arguments</vt:lpstr>
      <vt:lpstr>Describing Options</vt:lpstr>
      <vt:lpstr>Describing Options without Arguments</vt:lpstr>
      <vt:lpstr>Default Values</vt:lpstr>
      <vt:lpstr>Mutually Exclusive Options</vt:lpstr>
      <vt:lpstr>Adding Mutually Exclusive Options</vt:lpstr>
      <vt:lpstr>Limiting the Data Provided</vt:lpstr>
      <vt:lpstr>Further Limiting the Data Provided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subject/>
  <dc:creator>Peter Callaghan</dc:creator>
  <dc:description/>
  <cp:lastModifiedBy>Peter Callaghan</cp:lastModifiedBy>
  <cp:revision>30</cp:revision>
  <dcterms:created xsi:type="dcterms:W3CDTF">2021-01-07T21:48:46Z</dcterms:created>
  <dcterms:modified xsi:type="dcterms:W3CDTF">2022-01-18T21:02:26Z</dcterms:modified>
  <dc:language>en-CA</dc:language>
</cp:coreProperties>
</file>