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912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912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44520"/>
            <a:ext cx="292104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3640" cy="1204920"/>
          </a:xfrm>
          <a:prstGeom prst="rect">
            <a:avLst/>
          </a:prstGeom>
          <a:ln>
            <a:noFill/>
          </a:ln>
        </p:spPr>
      </p:pic>
      <p:sp>
        <p:nvSpPr>
          <p:cNvPr id="4" name="PlaceHolder 1"/>
          <p:cNvSpPr>
            <a:spLocks noGrp="1"/>
          </p:cNvSpPr>
          <p:nvPr>
            <p:ph type="title"/>
          </p:nvPr>
        </p:nvSpPr>
        <p:spPr>
          <a:xfrm>
            <a:off x="504000" y="216000"/>
            <a:ext cx="7019280" cy="93528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68000"/>
            <a:ext cx="9071280" cy="32875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3640" cy="120492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tIns="0" rIns="0" bIns="0" anchor="ctr"/>
          <a:lstStyle/>
          <a:p>
            <a:pPr algn="ctr"/>
            <a:r>
              <a:rPr lang="en-CA" sz="44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Virtual_machine"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04000" y="216000"/>
            <a:ext cx="7019280" cy="93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dirty="0">
                <a:solidFill>
                  <a:srgbClr val="FFFFFF"/>
                </a:solidFill>
                <a:uFill>
                  <a:solidFill>
                    <a:srgbClr val="FFFFFF"/>
                  </a:solidFill>
                </a:uFill>
                <a:latin typeface="Arial"/>
                <a:ea typeface="DejaVu Sans"/>
              </a:rPr>
              <a:t>OSL740</a:t>
            </a:r>
            <a:endParaRPr lang="en-CA" sz="3570" b="0" strike="noStrike" spc="-1" dirty="0">
              <a:solidFill>
                <a:srgbClr val="000000"/>
              </a:solidFill>
              <a:uFill>
                <a:solidFill>
                  <a:srgbClr val="FFFFFF"/>
                </a:solidFill>
              </a:uFill>
              <a:latin typeface="Arial"/>
            </a:endParaRPr>
          </a:p>
        </p:txBody>
      </p:sp>
      <p:sp>
        <p:nvSpPr>
          <p:cNvPr id="79" name="CustomShape 2"/>
          <p:cNvSpPr/>
          <p:nvPr/>
        </p:nvSpPr>
        <p:spPr>
          <a:xfrm>
            <a:off x="504000" y="1368000"/>
            <a:ext cx="9071280" cy="3287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CA" sz="3200" b="0" strike="noStrike" spc="-1">
                <a:solidFill>
                  <a:srgbClr val="000000"/>
                </a:solidFill>
                <a:uFill>
                  <a:solidFill>
                    <a:srgbClr val="FFFFFF"/>
                  </a:solidFill>
                </a:uFill>
                <a:latin typeface="Arial"/>
                <a:ea typeface="DejaVu Sans"/>
              </a:rPr>
              <a:t>Creating Virtual machines</a:t>
            </a:r>
            <a:endParaRPr lang="en-CA" sz="3200" b="0" strike="noStrike" spc="-1">
              <a:solidFill>
                <a:srgbClr val="000000"/>
              </a:solidFill>
              <a:uFill>
                <a:solidFill>
                  <a:srgbClr val="FFFFFF"/>
                </a:solidFill>
              </a:uFill>
              <a:latin typeface="Arial"/>
            </a:endParaRPr>
          </a:p>
        </p:txBody>
      </p:sp>
      <p:pic>
        <p:nvPicPr>
          <p:cNvPr id="4" name="Picture 3" descr="This work by Peter Callaghan is licensed under a Creative Commons Attribution-NonCommercial-ShareAlike 4.0 International License.">
            <a:hlinkClick r:id="rId2"/>
          </p:cNvPr>
          <p:cNvPicPr/>
          <p:nvPr/>
        </p:nvPicPr>
        <p:blipFill>
          <a:blip r:embed="rId3"/>
          <a:stretch/>
        </p:blipFill>
        <p:spPr>
          <a:xfrm>
            <a:off x="9318865" y="0"/>
            <a:ext cx="761760" cy="142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Creating a New VM</a:t>
            </a:r>
          </a:p>
        </p:txBody>
      </p:sp>
      <p:sp>
        <p:nvSpPr>
          <p:cNvPr id="97" name="TextShape 2"/>
          <p:cNvSpPr txBox="1"/>
          <p:nvPr/>
        </p:nvSpPr>
        <p:spPr>
          <a:xfrm>
            <a:off x="418031" y="1568877"/>
            <a:ext cx="9398092" cy="3933154"/>
          </a:xfrm>
          <a:prstGeom prst="rect">
            <a:avLst/>
          </a:prstGeom>
          <a:noFill/>
          <a:ln>
            <a:noFill/>
          </a:ln>
        </p:spPr>
        <p:txBody>
          <a:bodyPr lIns="0" tIns="0" rIns="0" bIns="0">
            <a:normAutofit fontScale="77500" lnSpcReduction="2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Follow the instructions in the lab to create all three virtual machines.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Note that you use different techniques for each one so you can learn different ways to install machines.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Read the instructions </a:t>
            </a:r>
            <a:r>
              <a:rPr lang="en-CA" sz="3200" b="1" strike="noStrike" spc="-1" dirty="0">
                <a:solidFill>
                  <a:srgbClr val="000000"/>
                </a:solidFill>
                <a:uFill>
                  <a:solidFill>
                    <a:srgbClr val="FFFFFF"/>
                  </a:solidFill>
                </a:uFill>
                <a:latin typeface="Arial"/>
              </a:rPr>
              <a:t>carefully</a:t>
            </a:r>
            <a:r>
              <a:rPr lang="en-CA" sz="3200" b="0" strike="noStrike" spc="-1" dirty="0">
                <a:solidFill>
                  <a:srgbClr val="000000"/>
                </a:solidFill>
                <a:uFill>
                  <a:solidFill>
                    <a:srgbClr val="FFFFFF"/>
                  </a:solidFill>
                </a:uFill>
                <a:latin typeface="Arial"/>
              </a:rPr>
              <a:t>!</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If you make a mistake you may need to wipe out the VM and start again:</a:t>
            </a:r>
          </a:p>
          <a:p>
            <a:pPr marL="1454400" lvl="2" indent="-457200">
              <a:spcBef>
                <a:spcPts val="1134"/>
              </a:spcBef>
              <a:buClr>
                <a:srgbClr val="000000"/>
              </a:buClr>
              <a:buSzPct val="75000"/>
              <a:buFont typeface="Wingdings" panose="05000000000000000000" pitchFamily="2" charset="2"/>
              <a:buChar char="ü"/>
            </a:pPr>
            <a:r>
              <a:rPr lang="en-CA" sz="2800" b="0" strike="noStrike" spc="-1" dirty="0">
                <a:solidFill>
                  <a:srgbClr val="000000"/>
                </a:solidFill>
                <a:uFill>
                  <a:solidFill>
                    <a:srgbClr val="FFFFFF"/>
                  </a:solidFill>
                </a:uFill>
                <a:latin typeface="Arial"/>
              </a:rPr>
              <a:t>Virtual Machine → Shutdown → Force Off</a:t>
            </a:r>
          </a:p>
          <a:p>
            <a:pPr marL="1454400" lvl="2" indent="-457200">
              <a:spcBef>
                <a:spcPts val="1134"/>
              </a:spcBef>
              <a:buClr>
                <a:srgbClr val="000000"/>
              </a:buClr>
              <a:buSzPct val="75000"/>
              <a:buFont typeface="Wingdings" panose="05000000000000000000" pitchFamily="2" charset="2"/>
              <a:buChar char="ü"/>
            </a:pPr>
            <a:r>
              <a:rPr lang="en-CA" sz="2800" b="0" strike="noStrike" spc="-1" dirty="0">
                <a:solidFill>
                  <a:srgbClr val="000000"/>
                </a:solidFill>
                <a:uFill>
                  <a:solidFill>
                    <a:srgbClr val="FFFFFF"/>
                  </a:solidFill>
                </a:uFill>
                <a:latin typeface="Arial"/>
              </a:rPr>
              <a:t>Then close the VM window, right click on the VM in Virtual Manager and select ‘Delete’</a:t>
            </a:r>
          </a:p>
          <a:p>
            <a:pPr marL="1808100" lvl="3" indent="-342900">
              <a:spcBef>
                <a:spcPts val="850"/>
              </a:spcBef>
              <a:buClr>
                <a:srgbClr val="000000"/>
              </a:buClr>
              <a:buSzPct val="45000"/>
              <a:buFont typeface="Wingdings" panose="05000000000000000000" pitchFamily="2" charset="2"/>
              <a:buChar char="ü"/>
            </a:pPr>
            <a:r>
              <a:rPr lang="en-CA" sz="2400" b="0" strike="noStrike" spc="-1" dirty="0">
                <a:solidFill>
                  <a:srgbClr val="000000"/>
                </a:solidFill>
                <a:uFill>
                  <a:solidFill>
                    <a:srgbClr val="FFFFFF"/>
                  </a:solidFill>
                </a:uFill>
                <a:latin typeface="Arial"/>
              </a:rPr>
              <a:t>Check the box to delete its assigned storage.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User Names on Machines</a:t>
            </a:r>
          </a:p>
        </p:txBody>
      </p:sp>
      <p:sp>
        <p:nvSpPr>
          <p:cNvPr id="99" name="TextShape 2"/>
          <p:cNvSpPr txBox="1"/>
          <p:nvPr/>
        </p:nvSpPr>
        <p:spPr>
          <a:xfrm>
            <a:off x="504000" y="1461476"/>
            <a:ext cx="9280862" cy="3982994"/>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order to simplify this course, you will use the same usernames and passwords on your host and all three VMs.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If you do not, the shell scripts will not work correctly until you fix the user accounts.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While you could do so with the </a:t>
            </a:r>
            <a:r>
              <a:rPr lang="en-CA" sz="2800" strike="noStrike" spc="-1" dirty="0" err="1">
                <a:solidFill>
                  <a:srgbClr val="000000"/>
                </a:solidFill>
                <a:uFill>
                  <a:solidFill>
                    <a:srgbClr val="FFFFFF"/>
                  </a:solidFill>
                </a:uFill>
                <a:latin typeface="Courier New" panose="02070309020205020404" pitchFamily="49" charset="0"/>
                <a:cs typeface="Courier New" panose="02070309020205020404" pitchFamily="49" charset="0"/>
              </a:rPr>
              <a:t>usermod</a:t>
            </a:r>
            <a:r>
              <a:rPr lang="en-CA" sz="2800" b="0" strike="noStrike" spc="-1" dirty="0">
                <a:solidFill>
                  <a:srgbClr val="000000"/>
                </a:solidFill>
                <a:uFill>
                  <a:solidFill>
                    <a:srgbClr val="FFFFFF"/>
                  </a:solidFill>
                </a:uFill>
                <a:latin typeface="Arial"/>
              </a:rPr>
              <a:t> command, for now it would be simpler to just delete the incorrect user and create a new one with </a:t>
            </a:r>
            <a:r>
              <a:rPr lang="en-CA" sz="2800" b="0" strike="noStrike" spc="-1" dirty="0" err="1">
                <a:solidFill>
                  <a:srgbClr val="000000"/>
                </a:solidFill>
                <a:uFill>
                  <a:solidFill>
                    <a:srgbClr val="FFFFFF"/>
                  </a:solidFill>
                </a:uFill>
                <a:latin typeface="Courier New" panose="02070309020205020404" pitchFamily="49" charset="0"/>
                <a:cs typeface="Courier New" panose="02070309020205020404" pitchFamily="49" charset="0"/>
              </a:rPr>
              <a:t>useradd</a:t>
            </a:r>
            <a:r>
              <a:rPr lang="en-CA" sz="2800" b="0" strike="noStrike" spc="-1" dirty="0">
                <a:solidFill>
                  <a:srgbClr val="000000"/>
                </a:solidFill>
                <a:uFill>
                  <a:solidFill>
                    <a:srgbClr val="FFFFFF"/>
                  </a:solidFill>
                </a:uFill>
                <a:latin typeface="Arial"/>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Post Install Tasks</a:t>
            </a:r>
          </a:p>
        </p:txBody>
      </p:sp>
      <p:sp>
        <p:nvSpPr>
          <p:cNvPr id="101" name="TextShape 2"/>
          <p:cNvSpPr txBox="1"/>
          <p:nvPr/>
        </p:nvSpPr>
        <p:spPr>
          <a:xfrm>
            <a:off x="504000" y="1508368"/>
            <a:ext cx="9304308" cy="3936102"/>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Just like your host machine, you will want to perform some post-installation tasks on the VMs.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Turn off the screen-saver (centos1 only)</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Test internet connectivity</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Get updates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Switch from </a:t>
            </a:r>
            <a:r>
              <a:rPr lang="en-CA" sz="2800" b="1" strike="noStrike" spc="-1" dirty="0" err="1">
                <a:solidFill>
                  <a:srgbClr val="000000"/>
                </a:solidFill>
                <a:uFill>
                  <a:solidFill>
                    <a:srgbClr val="FFFFFF"/>
                  </a:solidFill>
                </a:uFill>
                <a:latin typeface="Arial"/>
              </a:rPr>
              <a:t>firewalld</a:t>
            </a:r>
            <a:r>
              <a:rPr lang="en-CA" sz="2800" b="0" strike="noStrike" spc="-1" dirty="0">
                <a:solidFill>
                  <a:srgbClr val="000000"/>
                </a:solidFill>
                <a:uFill>
                  <a:solidFill>
                    <a:srgbClr val="FFFFFF"/>
                  </a:solidFill>
                </a:uFill>
                <a:latin typeface="Arial"/>
              </a:rPr>
              <a:t> to </a:t>
            </a:r>
            <a:r>
              <a:rPr lang="en-CA" sz="2800" b="1" strike="noStrike" spc="-1" dirty="0">
                <a:solidFill>
                  <a:srgbClr val="000000"/>
                </a:solidFill>
                <a:uFill>
                  <a:solidFill>
                    <a:srgbClr val="FFFFFF"/>
                  </a:solidFill>
                </a:uFill>
                <a:latin typeface="Arial"/>
              </a:rPr>
              <a:t>iptables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Set </a:t>
            </a:r>
            <a:r>
              <a:rPr lang="en-CA" sz="2800" b="0" strike="noStrike" spc="-1" dirty="0" err="1">
                <a:solidFill>
                  <a:srgbClr val="000000"/>
                </a:solidFill>
                <a:uFill>
                  <a:solidFill>
                    <a:srgbClr val="FFFFFF"/>
                  </a:solidFill>
                </a:uFill>
                <a:latin typeface="Arial"/>
              </a:rPr>
              <a:t>SELinux</a:t>
            </a:r>
            <a:r>
              <a:rPr lang="en-CA" sz="2800" b="0" strike="noStrike" spc="-1" dirty="0">
                <a:solidFill>
                  <a:srgbClr val="000000"/>
                </a:solidFill>
                <a:uFill>
                  <a:solidFill>
                    <a:srgbClr val="FFFFFF"/>
                  </a:solidFill>
                </a:uFill>
                <a:latin typeface="Arial"/>
              </a:rPr>
              <a:t> to </a:t>
            </a:r>
            <a:r>
              <a:rPr lang="en-CA" sz="2800" b="1" strike="noStrike" spc="-1" dirty="0">
                <a:solidFill>
                  <a:srgbClr val="000000"/>
                </a:solidFill>
                <a:uFill>
                  <a:solidFill>
                    <a:srgbClr val="FFFFFF"/>
                  </a:solidFill>
                </a:uFill>
                <a:latin typeface="Arial"/>
              </a:rPr>
              <a:t>permissive</a:t>
            </a:r>
            <a:r>
              <a:rPr lang="en-CA" sz="2800" b="0" strike="noStrike" spc="-1" dirty="0">
                <a:solidFill>
                  <a:srgbClr val="000000"/>
                </a:solidFill>
                <a:uFill>
                  <a:solidFill>
                    <a:srgbClr val="FFFFFF"/>
                  </a:solidFill>
                </a:uFill>
                <a:latin typeface="Arial"/>
              </a:rPr>
              <a:t> mode</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Now if only you had a script that could do this...</a:t>
            </a:r>
          </a:p>
          <a:p>
            <a:pPr marL="864000" lvl="1" indent="-324000">
              <a:spcBef>
                <a:spcPts val="1134"/>
              </a:spcBef>
              <a:buClr>
                <a:srgbClr val="000000"/>
              </a:buClr>
              <a:buSzPct val="75000"/>
              <a:buFont typeface="Symbol" charset="2"/>
              <a:buChar char=""/>
            </a:pPr>
            <a:endParaRPr lang="en-CA"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504000" y="216000"/>
            <a:ext cx="7019280" cy="93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ea typeface="DejaVu Sans"/>
              </a:rPr>
              <a:t>Summary</a:t>
            </a:r>
            <a:endParaRPr lang="en-CA" sz="3570" b="0" strike="noStrike" spc="-1">
              <a:solidFill>
                <a:srgbClr val="000000"/>
              </a:solidFill>
              <a:uFill>
                <a:solidFill>
                  <a:srgbClr val="FFFFFF"/>
                </a:solidFill>
              </a:uFill>
              <a:latin typeface="Arial"/>
            </a:endParaRPr>
          </a:p>
        </p:txBody>
      </p:sp>
      <p:sp>
        <p:nvSpPr>
          <p:cNvPr id="103" name="CustomShape 2"/>
          <p:cNvSpPr/>
          <p:nvPr/>
        </p:nvSpPr>
        <p:spPr>
          <a:xfrm>
            <a:off x="504000" y="1516184"/>
            <a:ext cx="9071280" cy="3139335"/>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gn="just">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In this lesson you have learned the basic concepts of virtual machines, as well as how to install them in a Linux environment.</a:t>
            </a:r>
            <a:endParaRPr lang="en-CA" sz="2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216000"/>
            <a:ext cx="7019280" cy="935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ea typeface="DejaVu Sans"/>
              </a:rPr>
              <a:t>Outline</a:t>
            </a:r>
            <a:endParaRPr lang="en-CA" sz="3570" b="0" strike="noStrike" spc="-1">
              <a:solidFill>
                <a:srgbClr val="000000"/>
              </a:solidFill>
              <a:uFill>
                <a:solidFill>
                  <a:srgbClr val="FFFFFF"/>
                </a:solidFill>
              </a:uFill>
              <a:latin typeface="Arial"/>
            </a:endParaRPr>
          </a:p>
        </p:txBody>
      </p:sp>
      <p:sp>
        <p:nvSpPr>
          <p:cNvPr id="81" name="CustomShape 2"/>
          <p:cNvSpPr/>
          <p:nvPr/>
        </p:nvSpPr>
        <p:spPr>
          <a:xfrm>
            <a:off x="504000" y="1484922"/>
            <a:ext cx="9071280" cy="3170597"/>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gn="just">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In this lesson you will learn about what a virtual machine is and how it is different from a regular machine.</a:t>
            </a:r>
            <a:endParaRPr lang="en-CA" sz="2600" b="0" strike="noStrike" spc="-1" dirty="0">
              <a:solidFill>
                <a:srgbClr val="000000"/>
              </a:solidFill>
              <a:uFill>
                <a:solidFill>
                  <a:srgbClr val="FFFFFF"/>
                </a:solidFill>
              </a:uFill>
              <a:latin typeface="Arial"/>
            </a:endParaRPr>
          </a:p>
          <a:p>
            <a:pPr marL="432000" indent="-323280">
              <a:lnSpc>
                <a:spcPct val="100000"/>
              </a:lnSpc>
              <a:spcAft>
                <a:spcPts val="1148"/>
              </a:spcAft>
              <a:buClr>
                <a:srgbClr val="000000"/>
              </a:buClr>
              <a:buSzPct val="45000"/>
              <a:buFont typeface="Wingdings" charset="2"/>
              <a:buChar char=""/>
            </a:pPr>
            <a:r>
              <a:rPr lang="en-CA" sz="2600" b="0" strike="noStrike" spc="-1" dirty="0">
                <a:solidFill>
                  <a:srgbClr val="000000"/>
                </a:solidFill>
                <a:uFill>
                  <a:solidFill>
                    <a:srgbClr val="FFFFFF"/>
                  </a:solidFill>
                </a:uFill>
                <a:latin typeface="Arial"/>
                <a:ea typeface="DejaVu Sans"/>
              </a:rPr>
              <a:t>You will also learn how to install virtual machines inside a Linux environment using KVM.</a:t>
            </a:r>
            <a:endParaRPr lang="en-CA" sz="2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What is a Virtual Machine</a:t>
            </a:r>
          </a:p>
        </p:txBody>
      </p:sp>
      <p:sp>
        <p:nvSpPr>
          <p:cNvPr id="83" name="TextShape 2"/>
          <p:cNvSpPr txBox="1"/>
          <p:nvPr/>
        </p:nvSpPr>
        <p:spPr>
          <a:xfrm>
            <a:off x="504000" y="1733000"/>
            <a:ext cx="9072000" cy="3288600"/>
          </a:xfrm>
          <a:prstGeom prst="rect">
            <a:avLst/>
          </a:prstGeom>
          <a:noFill/>
          <a:ln>
            <a:noFill/>
          </a:ln>
        </p:spPr>
        <p:txBody>
          <a:bodyPr lIns="0" tIns="0" rIns="0" bIns="0">
            <a:normAutofit fontScale="85000" lnSpcReduction="20000"/>
          </a:bodyPr>
          <a:lstStyle/>
          <a:p>
            <a:pPr marL="432000" indent="-324000" algn="just">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According to Wikipedia</a:t>
            </a:r>
          </a:p>
          <a:p>
            <a:pPr algn="just"/>
            <a:r>
              <a:rPr lang="en-CA" sz="3200" b="0" strike="noStrike" spc="-1" dirty="0">
                <a:solidFill>
                  <a:srgbClr val="000000"/>
                </a:solidFill>
                <a:uFill>
                  <a:solidFill>
                    <a:srgbClr val="FFFFFF"/>
                  </a:solidFill>
                </a:uFill>
                <a:latin typeface="Arial"/>
              </a:rPr>
              <a:t> (</a:t>
            </a:r>
            <a:r>
              <a:rPr lang="en-CA" sz="3200" b="0" strike="noStrike" spc="-1" dirty="0">
                <a:solidFill>
                  <a:srgbClr val="000000"/>
                </a:solidFill>
                <a:uFill>
                  <a:solidFill>
                    <a:srgbClr val="FFFFFF"/>
                  </a:solidFill>
                </a:uFill>
                <a:latin typeface="Arial"/>
                <a:hlinkClick r:id="rId2"/>
              </a:rPr>
              <a:t>https://en.wikipedia.org/wiki/Virtual_machine</a:t>
            </a:r>
            <a:r>
              <a:rPr lang="en-CA" sz="3200" b="0" strike="noStrike" spc="-1" dirty="0">
                <a:solidFill>
                  <a:srgbClr val="000000"/>
                </a:solidFill>
                <a:uFill>
                  <a:solidFill>
                    <a:srgbClr val="FFFFFF"/>
                  </a:solidFill>
                </a:uFill>
                <a:latin typeface="Arial"/>
              </a:rPr>
              <a:t>)</a:t>
            </a:r>
          </a:p>
          <a:p>
            <a:pPr marL="432000" indent="-324000" algn="just">
              <a:spcBef>
                <a:spcPts val="1417"/>
              </a:spcBef>
              <a:buClr>
                <a:srgbClr val="000000"/>
              </a:buClr>
              <a:buSzPct val="45000"/>
              <a:buFont typeface="Wingdings" charset="2"/>
              <a:buChar char=""/>
            </a:pPr>
            <a:endParaRPr lang="en-CA" sz="3200" b="0" strike="noStrike" spc="-1" dirty="0">
              <a:solidFill>
                <a:srgbClr val="000000"/>
              </a:solidFill>
              <a:uFill>
                <a:solidFill>
                  <a:srgbClr val="FFFFFF"/>
                </a:solidFill>
              </a:uFill>
              <a:latin typeface="Arial"/>
            </a:endParaRPr>
          </a:p>
          <a:p>
            <a:pPr marL="432000" indent="-324000" algn="just">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“A virtual machine (VM) is an emulation of a computer system...some virtual machines, such as QEMU are designed to also emulate different architectures and allow execution of software applications and operating systems written for another CPU or architecture”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04000" y="75960"/>
            <a:ext cx="7200000" cy="124668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Reasons to use a Virtual Machine</a:t>
            </a:r>
          </a:p>
        </p:txBody>
      </p:sp>
      <p:sp>
        <p:nvSpPr>
          <p:cNvPr id="85" name="TextShape 2"/>
          <p:cNvSpPr txBox="1"/>
          <p:nvPr/>
        </p:nvSpPr>
        <p:spPr>
          <a:xfrm>
            <a:off x="363323" y="1576692"/>
            <a:ext cx="9476246" cy="3948785"/>
          </a:xfrm>
          <a:prstGeom prst="rect">
            <a:avLst/>
          </a:prstGeom>
          <a:noFill/>
          <a:ln>
            <a:noFill/>
          </a:ln>
        </p:spPr>
        <p:txBody>
          <a:bodyPr lIns="0" tIns="0" rIns="0" bIns="0">
            <a:normAutofit fontScale="77500" lnSpcReduction="20000"/>
          </a:bodyPr>
          <a:lstStyle/>
          <a:p>
            <a:pPr marL="432000" indent="-324000" algn="just">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Virtual machines are not the future... They have existed for at least 2 decades.</a:t>
            </a:r>
          </a:p>
          <a:p>
            <a:pPr marL="432000" indent="-324000" algn="just">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One of the first uses of VMs were to create other OS environments in order to have programmers compile, run, and test software without having to use multiple physical machines, or restart with multiple boot menus.</a:t>
            </a:r>
          </a:p>
          <a:p>
            <a:pPr marL="432000" indent="-324000" algn="just">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Other uses of VMs have evolved to include:</a:t>
            </a:r>
          </a:p>
          <a:p>
            <a:pPr marL="864000" lvl="1" indent="-324000" algn="just">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Network Simulation (connecting VMs of various OS types)</a:t>
            </a:r>
          </a:p>
          <a:p>
            <a:pPr marL="864000" lvl="1" indent="-324000" algn="just">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Penetration testing (for network security)</a:t>
            </a:r>
          </a:p>
          <a:p>
            <a:pPr marL="864000" lvl="1" indent="-324000" algn="just">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Learning to use another OS (without having to reboot the computer).</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VMs in this Course</a:t>
            </a:r>
          </a:p>
        </p:txBody>
      </p:sp>
      <p:sp>
        <p:nvSpPr>
          <p:cNvPr id="87" name="TextShape 2"/>
          <p:cNvSpPr txBox="1"/>
          <p:nvPr/>
        </p:nvSpPr>
        <p:spPr>
          <a:xfrm>
            <a:off x="316430" y="1568877"/>
            <a:ext cx="9515323" cy="3980046"/>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In OSL740, </a:t>
            </a:r>
            <a:r>
              <a:rPr lang="en-CA" sz="3200" b="0" strike="noStrike" spc="-1" dirty="0">
                <a:solidFill>
                  <a:srgbClr val="000000"/>
                </a:solidFill>
                <a:uFill>
                  <a:solidFill>
                    <a:srgbClr val="FFFFFF"/>
                  </a:solidFill>
                </a:uFill>
                <a:latin typeface="Arial"/>
              </a:rPr>
              <a:t>we will create three VMs in lab 2:</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Centos1: Gnome Desktop GUI</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Centos2: Command line only</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Centos3: Command line only</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You will use the same CentOS Full Install image for these machines. You will install a virtualisation tool called </a:t>
            </a:r>
            <a:r>
              <a:rPr lang="en-CA" sz="3200" b="1" strike="noStrike" spc="-1" dirty="0">
                <a:solidFill>
                  <a:srgbClr val="000000"/>
                </a:solidFill>
                <a:uFill>
                  <a:solidFill>
                    <a:srgbClr val="FFFFFF"/>
                  </a:solidFill>
                </a:uFill>
                <a:latin typeface="Arial"/>
              </a:rPr>
              <a:t>KVM</a:t>
            </a:r>
            <a:r>
              <a:rPr lang="en-CA" sz="3200" b="0" strike="noStrike" spc="-1" dirty="0">
                <a:solidFill>
                  <a:srgbClr val="000000"/>
                </a:solidFill>
                <a:uFill>
                  <a:solidFill>
                    <a:srgbClr val="FFFFFF"/>
                  </a:solidFill>
                </a:uFill>
                <a:latin typeface="Arial"/>
              </a:rPr>
              <a:t> to create and manage these VMs.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Preparing to Install a VM</a:t>
            </a:r>
          </a:p>
        </p:txBody>
      </p:sp>
      <p:sp>
        <p:nvSpPr>
          <p:cNvPr id="89" name="TextShape 2"/>
          <p:cNvSpPr txBox="1"/>
          <p:nvPr/>
        </p:nvSpPr>
        <p:spPr>
          <a:xfrm>
            <a:off x="503999" y="1500554"/>
            <a:ext cx="9265231" cy="4032738"/>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There are a few steps to take on your Centos host to prepare for hosting nested VMs: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Telling the CPU to allow nested virtualisation</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Making sure the machine is updated</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Installing the KVM virtualisation software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Running the virtualisation software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Allowing Nested Virtualizaion</a:t>
            </a:r>
          </a:p>
        </p:txBody>
      </p:sp>
      <p:sp>
        <p:nvSpPr>
          <p:cNvPr id="91" name="TextShape 2"/>
          <p:cNvSpPr txBox="1"/>
          <p:nvPr/>
        </p:nvSpPr>
        <p:spPr>
          <a:xfrm>
            <a:off x="503999" y="1326600"/>
            <a:ext cx="9296493" cy="4191062"/>
          </a:xfrm>
          <a:prstGeom prst="rect">
            <a:avLst/>
          </a:prstGeom>
          <a:noFill/>
          <a:ln>
            <a:noFill/>
          </a:ln>
        </p:spPr>
        <p:txBody>
          <a:bodyPr lIns="0" tIns="0" rIns="0" bIns="0">
            <a:normAutofit lnSpcReduction="10000"/>
          </a:bodyPr>
          <a:lstStyle/>
          <a:p>
            <a:pPr marL="432000" indent="-324000" algn="just">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this course your Centos host is a virtual machine itself, running inside VMware Workstation.</a:t>
            </a:r>
          </a:p>
          <a:p>
            <a:pPr marL="864000" lvl="1" indent="-324000" algn="just">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In later courses you will install it directly onto hardware.</a:t>
            </a:r>
          </a:p>
          <a:p>
            <a:pPr marL="432000" indent="-324000" algn="just">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To allow nested virtualisation (a VM inside a VM) you need to modify boot options and add </a:t>
            </a:r>
            <a:r>
              <a:rPr lang="en-CA" sz="3200" b="0" strike="noStrike" spc="-1" dirty="0" err="1">
                <a:solidFill>
                  <a:srgbClr val="000000"/>
                </a:solidFill>
                <a:uFill>
                  <a:solidFill>
                    <a:srgbClr val="FFFFFF"/>
                  </a:solidFill>
                </a:uFill>
                <a:latin typeface="Courier New"/>
              </a:rPr>
              <a:t>kvm-intel.nested</a:t>
            </a:r>
            <a:r>
              <a:rPr lang="en-CA" sz="3200" b="0" strike="noStrike" spc="-1" dirty="0">
                <a:solidFill>
                  <a:srgbClr val="000000"/>
                </a:solidFill>
                <a:uFill>
                  <a:solidFill>
                    <a:srgbClr val="FFFFFF"/>
                  </a:solidFill>
                </a:uFill>
                <a:latin typeface="Courier New"/>
              </a:rPr>
              <a:t>=1</a:t>
            </a:r>
            <a:r>
              <a:rPr lang="en-CA" sz="3200" b="0" strike="noStrike" spc="-1" dirty="0">
                <a:solidFill>
                  <a:srgbClr val="000000"/>
                </a:solidFill>
                <a:uFill>
                  <a:solidFill>
                    <a:srgbClr val="FFFFFF"/>
                  </a:solidFill>
                </a:uFill>
                <a:latin typeface="Arial"/>
              </a:rPr>
              <a:t> in addition to the steps you already took in VMware.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4000" y="226080"/>
            <a:ext cx="9072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Installing KVM</a:t>
            </a:r>
          </a:p>
        </p:txBody>
      </p:sp>
      <p:sp>
        <p:nvSpPr>
          <p:cNvPr id="93" name="TextShape 2"/>
          <p:cNvSpPr txBox="1"/>
          <p:nvPr/>
        </p:nvSpPr>
        <p:spPr>
          <a:xfrm>
            <a:off x="504000" y="1326600"/>
            <a:ext cx="9273046" cy="4214508"/>
          </a:xfrm>
          <a:prstGeom prst="rect">
            <a:avLst/>
          </a:prstGeom>
          <a:noFill/>
          <a:ln>
            <a:noFill/>
          </a:ln>
        </p:spPr>
        <p:txBody>
          <a:bodyPr lIns="0" tIns="0" rIns="0" bIns="0">
            <a:normAutofit fontScale="70000" lnSpcReduction="2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First, make sure your machine is fully updated.</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Then run</a:t>
            </a:r>
          </a:p>
          <a:p>
            <a:r>
              <a:rPr lang="en-CA" sz="3200" b="0" strike="noStrike" spc="-1" dirty="0">
                <a:solidFill>
                  <a:srgbClr val="000000"/>
                </a:solidFill>
                <a:uFill>
                  <a:solidFill>
                    <a:srgbClr val="FFFFFF"/>
                  </a:solidFill>
                </a:uFill>
                <a:latin typeface="Courier New"/>
              </a:rPr>
              <a:t>yum install </a:t>
            </a:r>
            <a:r>
              <a:rPr lang="en-CA" sz="3200" b="0" strike="noStrike" spc="-1" dirty="0" err="1">
                <a:solidFill>
                  <a:srgbClr val="000000"/>
                </a:solidFill>
                <a:uFill>
                  <a:solidFill>
                    <a:srgbClr val="FFFFFF"/>
                  </a:solidFill>
                </a:uFill>
                <a:latin typeface="Courier New"/>
              </a:rPr>
              <a:t>qemu-kvm</a:t>
            </a:r>
            <a:r>
              <a:rPr lang="en-CA" sz="3200" b="0" strike="noStrike" spc="-1" dirty="0">
                <a:solidFill>
                  <a:srgbClr val="000000"/>
                </a:solidFill>
                <a:uFill>
                  <a:solidFill>
                    <a:srgbClr val="FFFFFF"/>
                  </a:solidFill>
                </a:uFill>
                <a:latin typeface="Courier New"/>
              </a:rPr>
              <a:t> </a:t>
            </a:r>
            <a:r>
              <a:rPr lang="en-CA" sz="3200" b="0" strike="noStrike" spc="-1" dirty="0" err="1">
                <a:solidFill>
                  <a:srgbClr val="000000"/>
                </a:solidFill>
                <a:uFill>
                  <a:solidFill>
                    <a:srgbClr val="FFFFFF"/>
                  </a:solidFill>
                </a:uFill>
                <a:latin typeface="Courier New"/>
              </a:rPr>
              <a:t>qemu-img</a:t>
            </a:r>
            <a:r>
              <a:rPr lang="en-CA" sz="3200" b="0" strike="noStrike" spc="-1" dirty="0">
                <a:solidFill>
                  <a:srgbClr val="000000"/>
                </a:solidFill>
                <a:uFill>
                  <a:solidFill>
                    <a:srgbClr val="FFFFFF"/>
                  </a:solidFill>
                </a:uFill>
                <a:latin typeface="Courier New"/>
              </a:rPr>
              <a:t> </a:t>
            </a:r>
            <a:r>
              <a:rPr lang="en-CA" sz="3200" b="0" strike="noStrike" spc="-1" dirty="0" err="1">
                <a:solidFill>
                  <a:srgbClr val="000000"/>
                </a:solidFill>
                <a:uFill>
                  <a:solidFill>
                    <a:srgbClr val="FFFFFF"/>
                  </a:solidFill>
                </a:uFill>
                <a:latin typeface="Courier New"/>
              </a:rPr>
              <a:t>virt</a:t>
            </a:r>
            <a:r>
              <a:rPr lang="en-CA" sz="3200" b="0" strike="noStrike" spc="-1" dirty="0">
                <a:solidFill>
                  <a:srgbClr val="000000"/>
                </a:solidFill>
                <a:uFill>
                  <a:solidFill>
                    <a:srgbClr val="FFFFFF"/>
                  </a:solidFill>
                </a:uFill>
                <a:latin typeface="Courier New"/>
              </a:rPr>
              <a:t>-manager </a:t>
            </a:r>
            <a:r>
              <a:rPr lang="en-CA" sz="3200" b="0" strike="noStrike" spc="-1" dirty="0" err="1">
                <a:solidFill>
                  <a:srgbClr val="000000"/>
                </a:solidFill>
                <a:uFill>
                  <a:solidFill>
                    <a:srgbClr val="FFFFFF"/>
                  </a:solidFill>
                </a:uFill>
                <a:latin typeface="Courier New"/>
              </a:rPr>
              <a:t>libvirt</a:t>
            </a:r>
            <a:r>
              <a:rPr lang="en-CA" sz="3200" b="0" strike="noStrike" spc="-1" dirty="0">
                <a:solidFill>
                  <a:srgbClr val="000000"/>
                </a:solidFill>
                <a:uFill>
                  <a:solidFill>
                    <a:srgbClr val="FFFFFF"/>
                  </a:solidFill>
                </a:uFill>
                <a:latin typeface="Courier New"/>
              </a:rPr>
              <a:t> </a:t>
            </a:r>
            <a:r>
              <a:rPr lang="en-CA" sz="3200" b="0" strike="noStrike" spc="-1" dirty="0" err="1">
                <a:solidFill>
                  <a:srgbClr val="000000"/>
                </a:solidFill>
                <a:uFill>
                  <a:solidFill>
                    <a:srgbClr val="FFFFFF"/>
                  </a:solidFill>
                </a:uFill>
                <a:latin typeface="Courier New"/>
              </a:rPr>
              <a:t>libvirt</a:t>
            </a:r>
            <a:r>
              <a:rPr lang="en-CA" sz="3200" b="0" strike="noStrike" spc="-1" dirty="0">
                <a:solidFill>
                  <a:srgbClr val="000000"/>
                </a:solidFill>
                <a:uFill>
                  <a:solidFill>
                    <a:srgbClr val="FFFFFF"/>
                  </a:solidFill>
                </a:uFill>
                <a:latin typeface="Courier New"/>
              </a:rPr>
              <a:t>-python \ python-</a:t>
            </a:r>
            <a:r>
              <a:rPr lang="en-CA" sz="3200" b="0" strike="noStrike" spc="-1" dirty="0" err="1">
                <a:solidFill>
                  <a:srgbClr val="000000"/>
                </a:solidFill>
                <a:uFill>
                  <a:solidFill>
                    <a:srgbClr val="FFFFFF"/>
                  </a:solidFill>
                </a:uFill>
                <a:latin typeface="Courier New"/>
              </a:rPr>
              <a:t>virtinst</a:t>
            </a:r>
            <a:r>
              <a:rPr lang="en-CA" sz="3200" b="0" strike="noStrike" spc="-1" dirty="0">
                <a:solidFill>
                  <a:srgbClr val="000000"/>
                </a:solidFill>
                <a:uFill>
                  <a:solidFill>
                    <a:srgbClr val="FFFFFF"/>
                  </a:solidFill>
                </a:uFill>
                <a:latin typeface="Courier New"/>
              </a:rPr>
              <a:t> </a:t>
            </a:r>
            <a:r>
              <a:rPr lang="en-CA" sz="3200" b="0" strike="noStrike" spc="-1" dirty="0" err="1">
                <a:solidFill>
                  <a:srgbClr val="000000"/>
                </a:solidFill>
                <a:uFill>
                  <a:solidFill>
                    <a:srgbClr val="FFFFFF"/>
                  </a:solidFill>
                </a:uFill>
                <a:latin typeface="Courier New"/>
              </a:rPr>
              <a:t>libvirt</a:t>
            </a:r>
            <a:r>
              <a:rPr lang="en-CA" sz="3200" b="0" strike="noStrike" spc="-1" dirty="0">
                <a:solidFill>
                  <a:srgbClr val="000000"/>
                </a:solidFill>
                <a:uFill>
                  <a:solidFill>
                    <a:srgbClr val="FFFFFF"/>
                  </a:solidFill>
                </a:uFill>
                <a:latin typeface="Courier New"/>
              </a:rPr>
              <a:t>-client </a:t>
            </a:r>
            <a:r>
              <a:rPr lang="en-CA" sz="3200" b="0" strike="noStrike" spc="-1" dirty="0" err="1">
                <a:solidFill>
                  <a:srgbClr val="000000"/>
                </a:solidFill>
                <a:uFill>
                  <a:solidFill>
                    <a:srgbClr val="FFFFFF"/>
                  </a:solidFill>
                </a:uFill>
                <a:latin typeface="Courier New"/>
              </a:rPr>
              <a:t>virt</a:t>
            </a:r>
            <a:r>
              <a:rPr lang="en-CA" sz="3200" b="0" strike="noStrike" spc="-1" dirty="0">
                <a:solidFill>
                  <a:srgbClr val="000000"/>
                </a:solidFill>
                <a:uFill>
                  <a:solidFill>
                    <a:srgbClr val="FFFFFF"/>
                  </a:solidFill>
                </a:uFill>
                <a:latin typeface="Courier New"/>
              </a:rPr>
              <a:t>-install </a:t>
            </a:r>
            <a:r>
              <a:rPr lang="en-CA" sz="3200" b="0" strike="noStrike" spc="-1" dirty="0" err="1">
                <a:solidFill>
                  <a:srgbClr val="000000"/>
                </a:solidFill>
                <a:uFill>
                  <a:solidFill>
                    <a:srgbClr val="FFFFFF"/>
                  </a:solidFill>
                </a:uFill>
                <a:latin typeface="Courier New"/>
              </a:rPr>
              <a:t>virt</a:t>
            </a:r>
            <a:r>
              <a:rPr lang="en-CA" sz="3200" b="0" strike="noStrike" spc="-1" dirty="0">
                <a:solidFill>
                  <a:srgbClr val="000000"/>
                </a:solidFill>
                <a:uFill>
                  <a:solidFill>
                    <a:srgbClr val="FFFFFF"/>
                  </a:solidFill>
                </a:uFill>
                <a:latin typeface="Courier New"/>
              </a:rPr>
              <a:t>-viewer </a:t>
            </a:r>
            <a:r>
              <a:rPr lang="en-CA" sz="3200" b="0" strike="noStrike" spc="-1" dirty="0" err="1">
                <a:solidFill>
                  <a:srgbClr val="000000"/>
                </a:solidFill>
                <a:uFill>
                  <a:solidFill>
                    <a:srgbClr val="FFFFFF"/>
                  </a:solidFill>
                </a:uFill>
                <a:latin typeface="Courier New"/>
              </a:rPr>
              <a:t>bridgu</a:t>
            </a:r>
            <a:r>
              <a:rPr lang="en-CA" sz="3200" b="0" strike="noStrike" spc="-1" dirty="0">
                <a:solidFill>
                  <a:srgbClr val="000000"/>
                </a:solidFill>
                <a:uFill>
                  <a:solidFill>
                    <a:srgbClr val="FFFFFF"/>
                  </a:solidFill>
                </a:uFill>
                <a:latin typeface="Courier New"/>
              </a:rPr>
              <a:t>-utils</a:t>
            </a:r>
            <a:endParaRPr lang="en-CA" sz="3200" b="0" strike="noStrike" spc="-1" dirty="0">
              <a:solidFill>
                <a:srgbClr val="000000"/>
              </a:solidFill>
              <a:uFill>
                <a:solidFill>
                  <a:srgbClr val="FFFFFF"/>
                </a:solidFill>
              </a:uFill>
              <a:latin typeface="Arial"/>
            </a:endParaRP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You will need elevated privileges to do so.</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Enable the virtualisation service, then restart.</a:t>
            </a:r>
          </a:p>
          <a:p>
            <a:r>
              <a:rPr lang="en-CA" sz="3200" b="0" strike="noStrike" spc="-1" dirty="0" err="1">
                <a:solidFill>
                  <a:srgbClr val="000000"/>
                </a:solidFill>
                <a:uFill>
                  <a:solidFill>
                    <a:srgbClr val="FFFFFF"/>
                  </a:solidFill>
                </a:uFill>
                <a:latin typeface="Courier New"/>
              </a:rPr>
              <a:t>systemctl</a:t>
            </a:r>
            <a:r>
              <a:rPr lang="en-CA" sz="3200" b="0" strike="noStrike" spc="-1" dirty="0">
                <a:solidFill>
                  <a:srgbClr val="000000"/>
                </a:solidFill>
                <a:uFill>
                  <a:solidFill>
                    <a:srgbClr val="FFFFFF"/>
                  </a:solidFill>
                </a:uFill>
                <a:latin typeface="Courier New"/>
              </a:rPr>
              <a:t> enable </a:t>
            </a:r>
            <a:r>
              <a:rPr lang="en-CA" sz="3200" b="0" strike="noStrike" spc="-1" dirty="0" err="1">
                <a:solidFill>
                  <a:srgbClr val="000000"/>
                </a:solidFill>
                <a:uFill>
                  <a:solidFill>
                    <a:srgbClr val="FFFFFF"/>
                  </a:solidFill>
                </a:uFill>
                <a:latin typeface="Courier New"/>
              </a:rPr>
              <a:t>libvirtd</a:t>
            </a:r>
            <a:endParaRPr lang="en-CA" sz="3200" b="0" strike="noStrike" spc="-1" dirty="0">
              <a:solidFill>
                <a:srgbClr val="000000"/>
              </a:solidFill>
              <a:uFill>
                <a:solidFill>
                  <a:srgbClr val="FFFFFF"/>
                </a:solidFill>
              </a:uFill>
              <a:latin typeface="Arial"/>
            </a:endParaRPr>
          </a:p>
          <a:p>
            <a:r>
              <a:rPr lang="en-CA" sz="3200" b="0" strike="noStrike" spc="-1" dirty="0">
                <a:solidFill>
                  <a:srgbClr val="000000"/>
                </a:solidFill>
                <a:uFill>
                  <a:solidFill>
                    <a:srgbClr val="FFFFFF"/>
                  </a:solidFill>
                </a:uFill>
                <a:latin typeface="Courier New"/>
              </a:rPr>
              <a:t>reboot</a:t>
            </a:r>
            <a:endParaRPr lang="en-CA" sz="3200" b="0" strike="noStrike" spc="-1" dirty="0">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Again, you will need elevated privileges.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Due to changes to the kernel, you will not be able to run nested virtual machines until after you reboot, so do so now.</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0" y="226080"/>
            <a:ext cx="9576000" cy="946440"/>
          </a:xfrm>
          <a:prstGeom prst="rect">
            <a:avLst/>
          </a:prstGeom>
          <a:noFill/>
          <a:ln>
            <a:noFill/>
          </a:ln>
        </p:spPr>
        <p:txBody>
          <a:bodyPr lIns="0" tIns="0" rIns="0" bIns="0" anchor="ctr"/>
          <a:lstStyle/>
          <a:p>
            <a:r>
              <a:rPr lang="en-CA" sz="4400" b="0" strike="noStrike" spc="-1">
                <a:solidFill>
                  <a:srgbClr val="000000"/>
                </a:solidFill>
                <a:uFill>
                  <a:solidFill>
                    <a:srgbClr val="FFFFFF"/>
                  </a:solidFill>
                </a:uFill>
                <a:latin typeface="Arial"/>
              </a:rPr>
              <a:t>KVM Virtual Machine Manager</a:t>
            </a:r>
          </a:p>
        </p:txBody>
      </p:sp>
      <p:sp>
        <p:nvSpPr>
          <p:cNvPr id="95" name="TextShape 2"/>
          <p:cNvSpPr txBox="1"/>
          <p:nvPr/>
        </p:nvSpPr>
        <p:spPr>
          <a:xfrm>
            <a:off x="504000" y="1524000"/>
            <a:ext cx="9194892" cy="3774830"/>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KVM virtual machine manager is the graphical program to create, install and manage your VMs.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You can run it from the menu:</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Applications → System → Virtual Machine Manager</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It needs root access, so it will prompt you for the root password.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TotalTime>
  <Words>769</Words>
  <Application>Microsoft Office PowerPoint</Application>
  <PresentationFormat>Custom</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Courier New</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
  <dc:description/>
  <cp:lastModifiedBy>Peter Callaghan</cp:lastModifiedBy>
  <cp:revision>13</cp:revision>
  <dcterms:created xsi:type="dcterms:W3CDTF">2021-01-07T21:48:46Z</dcterms:created>
  <dcterms:modified xsi:type="dcterms:W3CDTF">2022-01-25T17:03:35Z</dcterms:modified>
  <dc:language>en-CA</dc:language>
</cp:coreProperties>
</file>