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8" r:id="rId5"/>
    <p:sldId id="269" r:id="rId6"/>
    <p:sldId id="270" r:id="rId7"/>
    <p:sldId id="271" r:id="rId8"/>
    <p:sldId id="272" r:id="rId9"/>
    <p:sldId id="273" r:id="rId10"/>
    <p:sldId id="274" r:id="rId11"/>
    <p:sldId id="277" r:id="rId12"/>
    <p:sldId id="278" r:id="rId13"/>
    <p:sldId id="279" r:id="rId14"/>
    <p:sldId id="284" r:id="rId15"/>
    <p:sldId id="280" r:id="rId16"/>
    <p:sldId id="281" r:id="rId17"/>
    <p:sldId id="282" r:id="rId18"/>
    <p:sldId id="285" r:id="rId19"/>
    <p:sldId id="287" r:id="rId20"/>
    <p:sldId id="289" r:id="rId21"/>
    <p:sldId id="286" r:id="rId22"/>
    <p:sldId id="275" r:id="rId23"/>
    <p:sldId id="283" r:id="rId24"/>
    <p:sldId id="267" r:id="rId25"/>
    <p:sldId id="276" r:id="rId26"/>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472" autoAdjust="0"/>
  </p:normalViewPr>
  <p:slideViewPr>
    <p:cSldViewPr snapToGrid="0">
      <p:cViewPr varScale="1">
        <p:scale>
          <a:sx n="86" d="100"/>
          <a:sy n="86" d="100"/>
        </p:scale>
        <p:origin x="88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gitalocean.com/community/tutorials/an-introduction-to-lvm-concepts-terminology-and-operations"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OSL740</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t>Logical Volume Management</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Devices</a:t>
            </a:r>
            <a:endParaRPr lang="en-CA" dirty="0"/>
          </a:p>
        </p:txBody>
      </p:sp>
      <p:sp>
        <p:nvSpPr>
          <p:cNvPr id="3" name="Text Placeholder 2"/>
          <p:cNvSpPr>
            <a:spLocks noGrp="1"/>
          </p:cNvSpPr>
          <p:nvPr>
            <p:ph type="body"/>
          </p:nvPr>
        </p:nvSpPr>
        <p:spPr>
          <a:xfrm>
            <a:off x="353728" y="1512257"/>
            <a:ext cx="9515202" cy="3867051"/>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CA" sz="2200" dirty="0"/>
              <a:t>File systems reside on specially formatted files called block devices.</a:t>
            </a:r>
          </a:p>
          <a:p>
            <a:pPr marL="342900" indent="-342900">
              <a:lnSpc>
                <a:spcPct val="100000"/>
              </a:lnSpc>
              <a:spcBef>
                <a:spcPts val="300"/>
              </a:spcBef>
              <a:spcAft>
                <a:spcPts val="300"/>
              </a:spcAft>
              <a:buFont typeface="Arial" panose="020B0604020202020204" pitchFamily="34" charset="0"/>
              <a:buChar char="•"/>
            </a:pPr>
            <a:r>
              <a:rPr lang="en-CA" sz="2200" dirty="0"/>
              <a:t>Block device files are stored in </a:t>
            </a:r>
            <a:r>
              <a:rPr lang="en-CA" sz="2200" b="1" dirty="0"/>
              <a:t>/dev</a:t>
            </a:r>
            <a:r>
              <a:rPr lang="en-CA" sz="2200" dirty="0"/>
              <a:t>.</a:t>
            </a:r>
          </a:p>
          <a:p>
            <a:pPr marL="342900" indent="-342900">
              <a:lnSpc>
                <a:spcPct val="100000"/>
              </a:lnSpc>
              <a:spcBef>
                <a:spcPts val="300"/>
              </a:spcBef>
              <a:spcAft>
                <a:spcPts val="300"/>
              </a:spcAft>
              <a:buFont typeface="Arial" panose="020B0604020202020204" pitchFamily="34" charset="0"/>
              <a:buChar char="•"/>
            </a:pPr>
            <a:r>
              <a:rPr lang="en-CA" sz="2200" dirty="0"/>
              <a:t>The first SATA/PATA, SAS, SCSI, or USB attached hard drive is </a:t>
            </a:r>
            <a:r>
              <a:rPr lang="en-CA" sz="2200" b="1" dirty="0" err="1"/>
              <a:t>sda</a:t>
            </a:r>
            <a:r>
              <a:rPr lang="en-CA" sz="2200" dirty="0"/>
              <a:t>, the second will be </a:t>
            </a:r>
            <a:r>
              <a:rPr lang="en-CA" sz="2200" b="1" dirty="0" err="1"/>
              <a:t>sdb</a:t>
            </a:r>
            <a:r>
              <a:rPr lang="en-CA" sz="2200" dirty="0"/>
              <a:t>, then </a:t>
            </a:r>
            <a:r>
              <a:rPr lang="en-CA" sz="2200" b="1" dirty="0" err="1"/>
              <a:t>sdc</a:t>
            </a:r>
            <a:r>
              <a:rPr lang="en-CA" sz="2200" dirty="0"/>
              <a:t>, etc.  That name represents the entire drive. </a:t>
            </a:r>
          </a:p>
          <a:p>
            <a:pPr marL="342900" lvl="2" indent="-342900">
              <a:spcBef>
                <a:spcPts val="300"/>
              </a:spcBef>
              <a:spcAft>
                <a:spcPts val="300"/>
              </a:spcAft>
              <a:buFont typeface="Arial" panose="020B0604020202020204" pitchFamily="34" charset="0"/>
              <a:buChar char="•"/>
            </a:pPr>
            <a:r>
              <a:rPr lang="en-CA" sz="2200" dirty="0"/>
              <a:t>Partitions &amp; Physical Volumes on those drives will be numbered, starting with 1 (e.g. </a:t>
            </a:r>
            <a:r>
              <a:rPr lang="en-CA" sz="2200" b="1" dirty="0"/>
              <a:t>sda1</a:t>
            </a:r>
            <a:r>
              <a:rPr lang="en-CA" sz="2200" dirty="0"/>
              <a:t>, </a:t>
            </a:r>
            <a:r>
              <a:rPr lang="en-CA" sz="2200" b="1" dirty="0"/>
              <a:t>sda2</a:t>
            </a:r>
            <a:r>
              <a:rPr lang="en-CA" sz="2200" dirty="0"/>
              <a:t>, etc.). Those numbers are unique to each drive, so you can have </a:t>
            </a:r>
            <a:r>
              <a:rPr lang="en-CA" sz="2200" b="1" dirty="0"/>
              <a:t>sda1</a:t>
            </a:r>
            <a:r>
              <a:rPr lang="en-CA" sz="2200" dirty="0"/>
              <a:t>, </a:t>
            </a:r>
            <a:r>
              <a:rPr lang="en-CA" sz="2200" b="1" dirty="0"/>
              <a:t>sdb1</a:t>
            </a:r>
            <a:r>
              <a:rPr lang="en-CA" sz="2200" dirty="0"/>
              <a:t>, </a:t>
            </a:r>
            <a:r>
              <a:rPr lang="en-CA" sz="2200" b="1" dirty="0"/>
              <a:t>sdc1</a:t>
            </a:r>
            <a:r>
              <a:rPr lang="en-CA" sz="2200" dirty="0"/>
              <a:t>, etc.</a:t>
            </a:r>
          </a:p>
          <a:p>
            <a:pPr marL="342900" indent="-342900">
              <a:lnSpc>
                <a:spcPct val="100000"/>
              </a:lnSpc>
              <a:spcBef>
                <a:spcPts val="300"/>
              </a:spcBef>
              <a:spcAft>
                <a:spcPts val="300"/>
              </a:spcAft>
              <a:buFont typeface="Arial" panose="020B0604020202020204" pitchFamily="34" charset="0"/>
              <a:buChar char="•"/>
            </a:pPr>
            <a:r>
              <a:rPr lang="en-CA" sz="2200" dirty="0"/>
              <a:t>Virtualized storage uses </a:t>
            </a:r>
            <a:r>
              <a:rPr lang="en-CA" sz="2200" b="1" dirty="0" err="1"/>
              <a:t>vd</a:t>
            </a:r>
            <a:r>
              <a:rPr lang="en-CA" sz="2200" dirty="0"/>
              <a:t> as the prefix (so, </a:t>
            </a:r>
            <a:r>
              <a:rPr lang="en-CA" sz="2200" b="1" dirty="0" err="1"/>
              <a:t>vda</a:t>
            </a:r>
            <a:r>
              <a:rPr lang="en-CA" sz="2200" dirty="0"/>
              <a:t>, </a:t>
            </a:r>
            <a:r>
              <a:rPr lang="en-CA" sz="2200" b="1" dirty="0" err="1"/>
              <a:t>vdb</a:t>
            </a:r>
            <a:r>
              <a:rPr lang="en-CA" sz="2200" dirty="0"/>
              <a:t>, </a:t>
            </a:r>
            <a:r>
              <a:rPr lang="en-CA" sz="2200" dirty="0" err="1"/>
              <a:t>etc</a:t>
            </a:r>
            <a:r>
              <a:rPr lang="en-CA" sz="2200" dirty="0"/>
              <a:t>).</a:t>
            </a:r>
          </a:p>
          <a:p>
            <a:pPr marL="342900" lvl="1" indent="-342900">
              <a:spcBef>
                <a:spcPts val="300"/>
              </a:spcBef>
              <a:spcAft>
                <a:spcPts val="300"/>
              </a:spcAft>
              <a:buFont typeface="Arial" panose="020B0604020202020204" pitchFamily="34" charset="0"/>
              <a:buChar char="•"/>
            </a:pPr>
            <a:r>
              <a:rPr lang="en-US" sz="2200" dirty="0"/>
              <a:t>There are a few other letters you might see, but they are beyond this course.</a:t>
            </a:r>
            <a:endParaRPr lang="en-CA" sz="2200" dirty="0"/>
          </a:p>
          <a:p>
            <a:pPr marL="342900" indent="-342900">
              <a:lnSpc>
                <a:spcPct val="100000"/>
              </a:lnSpc>
              <a:spcBef>
                <a:spcPts val="300"/>
              </a:spcBef>
              <a:spcAft>
                <a:spcPts val="300"/>
              </a:spcAft>
              <a:buFont typeface="Arial" panose="020B0604020202020204" pitchFamily="34" charset="0"/>
              <a:buChar char="•"/>
            </a:pPr>
            <a:endParaRPr lang="en-CA" sz="2200" dirty="0"/>
          </a:p>
        </p:txBody>
      </p:sp>
    </p:spTree>
    <p:extLst>
      <p:ext uri="{BB962C8B-B14F-4D97-AF65-F5344CB8AC3E}">
        <p14:creationId xmlns:p14="http://schemas.microsoft.com/office/powerpoint/2010/main" val="43127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Physical Volumes</a:t>
            </a:r>
            <a:endParaRPr lang="en-CA" dirty="0"/>
          </a:p>
        </p:txBody>
      </p:sp>
      <p:sp>
        <p:nvSpPr>
          <p:cNvPr id="3" name="Text Placeholder 2"/>
          <p:cNvSpPr>
            <a:spLocks noGrp="1"/>
          </p:cNvSpPr>
          <p:nvPr>
            <p:ph type="body"/>
          </p:nvPr>
        </p:nvSpPr>
        <p:spPr>
          <a:xfrm>
            <a:off x="396909" y="1779373"/>
            <a:ext cx="9282550" cy="3608172"/>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Before you can use LVM, your block devices need to be physical volumes.</a:t>
            </a:r>
          </a:p>
          <a:p>
            <a:pPr lvl="1">
              <a:spcBef>
                <a:spcPts val="600"/>
              </a:spcBef>
              <a:spcAft>
                <a:spcPts val="600"/>
              </a:spcAft>
            </a:pPr>
            <a:r>
              <a:rPr lang="en-US" sz="2400" dirty="0"/>
              <a:t>	</a:t>
            </a:r>
            <a:r>
              <a:rPr lang="en-US" sz="2400" b="1" dirty="0" err="1">
                <a:latin typeface="Courier New" panose="02070309020205020404" pitchFamily="49" charset="0"/>
                <a:cs typeface="Courier New" panose="02070309020205020404" pitchFamily="49" charset="0"/>
              </a:rPr>
              <a:t>fdisk</a:t>
            </a:r>
            <a:r>
              <a:rPr lang="en-US" sz="2400" dirty="0"/>
              <a:t> – format disk – creates a partition</a:t>
            </a:r>
          </a:p>
          <a:p>
            <a:pPr lvl="1">
              <a:spcBef>
                <a:spcPts val="600"/>
              </a:spcBef>
              <a:spcAft>
                <a:spcPts val="600"/>
              </a:spcAft>
            </a:pPr>
            <a:r>
              <a:rPr lang="en-US" sz="2400" dirty="0"/>
              <a:t>	</a:t>
            </a:r>
            <a:r>
              <a:rPr lang="en-US" sz="2400" b="1" dirty="0" err="1">
                <a:latin typeface="Courier New" panose="02070309020205020404" pitchFamily="49" charset="0"/>
                <a:cs typeface="Courier New" panose="02070309020205020404" pitchFamily="49" charset="0"/>
              </a:rPr>
              <a:t>pvcreate</a:t>
            </a:r>
            <a:r>
              <a:rPr lang="en-US" sz="2400" dirty="0"/>
              <a:t> – creates a Physical Volume</a:t>
            </a:r>
          </a:p>
          <a:p>
            <a:pPr lvl="2">
              <a:spcBef>
                <a:spcPts val="600"/>
              </a:spcBef>
              <a:spcAft>
                <a:spcPts val="600"/>
              </a:spcAft>
            </a:pPr>
            <a:r>
              <a:rPr lang="en-US" sz="2400" dirty="0"/>
              <a:t>		e.g. </a:t>
            </a:r>
            <a:r>
              <a:rPr lang="en-US" sz="2400" b="1" dirty="0" err="1">
                <a:latin typeface="Courier New" panose="02070309020205020404" pitchFamily="49" charset="0"/>
                <a:cs typeface="Courier New" panose="02070309020205020404" pitchFamily="49" charset="0"/>
              </a:rPr>
              <a:t>pvcreate</a:t>
            </a:r>
            <a:r>
              <a:rPr lang="en-US" sz="2400" b="1" dirty="0">
                <a:latin typeface="Courier New" panose="02070309020205020404" pitchFamily="49" charset="0"/>
                <a:cs typeface="Courier New" panose="02070309020205020404" pitchFamily="49" charset="0"/>
              </a:rPr>
              <a:t> &lt;block device&gt;</a:t>
            </a:r>
          </a:p>
        </p:txBody>
      </p:sp>
    </p:spTree>
    <p:extLst>
      <p:ext uri="{BB962C8B-B14F-4D97-AF65-F5344CB8AC3E}">
        <p14:creationId xmlns:p14="http://schemas.microsoft.com/office/powerpoint/2010/main" val="193451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Physical Volumes to a Volume Group</a:t>
            </a:r>
            <a:endParaRPr lang="en-CA" dirty="0"/>
          </a:p>
        </p:txBody>
      </p:sp>
      <p:sp>
        <p:nvSpPr>
          <p:cNvPr id="3" name="Text Placeholder 2"/>
          <p:cNvSpPr>
            <a:spLocks noGrp="1"/>
          </p:cNvSpPr>
          <p:nvPr>
            <p:ph type="body"/>
          </p:nvPr>
        </p:nvSpPr>
        <p:spPr>
          <a:xfrm>
            <a:off x="438096" y="1713469"/>
            <a:ext cx="9200173" cy="3608173"/>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Once you have your physical volumes, add them to a volume group.</a:t>
            </a:r>
          </a:p>
          <a:p>
            <a:pPr lvl="3"/>
            <a:r>
              <a:rPr lang="en-US" sz="2400" dirty="0"/>
              <a:t>	One that exists:</a:t>
            </a:r>
          </a:p>
          <a:p>
            <a:pPr lvl="4"/>
            <a:r>
              <a:rPr lang="en-US" sz="2400" dirty="0"/>
              <a:t>		</a:t>
            </a:r>
            <a:r>
              <a:rPr lang="en-US" sz="2400" b="1" dirty="0" err="1">
                <a:latin typeface="Courier New" panose="02070309020205020404" pitchFamily="49" charset="0"/>
                <a:cs typeface="Courier New" panose="02070309020205020404" pitchFamily="49" charset="0"/>
              </a:rPr>
              <a:t>vgextend</a:t>
            </a:r>
            <a:r>
              <a:rPr lang="en-US" sz="2400" b="1" dirty="0">
                <a:latin typeface="Courier New" panose="02070309020205020404" pitchFamily="49" charset="0"/>
                <a:cs typeface="Courier New" panose="02070309020205020404" pitchFamily="49" charset="0"/>
              </a:rPr>
              <a:t> &lt;</a:t>
            </a:r>
            <a:r>
              <a:rPr lang="en-US" sz="2400" b="1" dirty="0" err="1">
                <a:latin typeface="Courier New" panose="02070309020205020404" pitchFamily="49" charset="0"/>
                <a:cs typeface="Courier New" panose="02070309020205020404" pitchFamily="49" charset="0"/>
              </a:rPr>
              <a:t>vgname</a:t>
            </a:r>
            <a:r>
              <a:rPr lang="en-US" sz="2400" b="1" dirty="0">
                <a:latin typeface="Courier New" panose="02070309020205020404" pitchFamily="49" charset="0"/>
                <a:cs typeface="Courier New" panose="02070309020205020404" pitchFamily="49" charset="0"/>
              </a:rPr>
              <a:t>&gt; &lt;</a:t>
            </a:r>
            <a:r>
              <a:rPr lang="en-US" sz="2400" b="1" dirty="0" err="1">
                <a:latin typeface="Courier New" panose="02070309020205020404" pitchFamily="49" charset="0"/>
                <a:cs typeface="Courier New" panose="02070309020205020404" pitchFamily="49" charset="0"/>
              </a:rPr>
              <a:t>pvname</a:t>
            </a:r>
            <a:r>
              <a:rPr lang="en-US" sz="2400" b="1" dirty="0">
                <a:latin typeface="Courier New" panose="02070309020205020404" pitchFamily="49" charset="0"/>
                <a:cs typeface="Courier New" panose="02070309020205020404" pitchFamily="49" charset="0"/>
              </a:rPr>
              <a:t>&gt;</a:t>
            </a:r>
          </a:p>
          <a:p>
            <a:pPr lvl="3"/>
            <a:r>
              <a:rPr lang="en-US" sz="2400" dirty="0"/>
              <a:t>	Or create a new one:</a:t>
            </a:r>
          </a:p>
          <a:p>
            <a:pPr lvl="4"/>
            <a:r>
              <a:rPr lang="en-US" sz="2400" dirty="0"/>
              <a:t>		</a:t>
            </a:r>
            <a:r>
              <a:rPr lang="en-US" sz="2400" b="1" dirty="0" err="1">
                <a:latin typeface="Courier New" panose="02070309020205020404" pitchFamily="49" charset="0"/>
                <a:cs typeface="Courier New" panose="02070309020205020404" pitchFamily="49" charset="0"/>
              </a:rPr>
              <a:t>vgcreate</a:t>
            </a:r>
            <a:r>
              <a:rPr lang="en-US" sz="2400" b="1" dirty="0">
                <a:latin typeface="Courier New" panose="02070309020205020404" pitchFamily="49" charset="0"/>
                <a:cs typeface="Courier New" panose="02070309020205020404" pitchFamily="49" charset="0"/>
              </a:rPr>
              <a:t> &lt;</a:t>
            </a:r>
            <a:r>
              <a:rPr lang="en-US" sz="2400" b="1" dirty="0" err="1">
                <a:latin typeface="Courier New" panose="02070309020205020404" pitchFamily="49" charset="0"/>
                <a:cs typeface="Courier New" panose="02070309020205020404" pitchFamily="49" charset="0"/>
              </a:rPr>
              <a:t>vgname</a:t>
            </a:r>
            <a:r>
              <a:rPr lang="en-US" sz="2400" b="1" dirty="0">
                <a:latin typeface="Courier New" panose="02070309020205020404" pitchFamily="49" charset="0"/>
                <a:cs typeface="Courier New" panose="02070309020205020404" pitchFamily="49" charset="0"/>
              </a:rPr>
              <a:t>&gt; &lt;</a:t>
            </a:r>
            <a:r>
              <a:rPr lang="en-US" sz="2400" b="1" dirty="0" err="1">
                <a:latin typeface="Courier New" panose="02070309020205020404" pitchFamily="49" charset="0"/>
                <a:cs typeface="Courier New" panose="02070309020205020404" pitchFamily="49" charset="0"/>
              </a:rPr>
              <a:t>pvname</a:t>
            </a:r>
            <a:r>
              <a:rPr lang="en-US" sz="2400" b="1" dirty="0">
                <a:latin typeface="Courier New" panose="02070309020205020404" pitchFamily="49" charset="0"/>
                <a:cs typeface="Courier New" panose="02070309020205020404" pitchFamily="49" charset="0"/>
              </a:rPr>
              <a:t>&gt;</a:t>
            </a:r>
          </a:p>
          <a:p>
            <a:pPr marL="342900" indent="-342900">
              <a:lnSpc>
                <a:spcPct val="100000"/>
              </a:lnSpc>
              <a:spcBef>
                <a:spcPts val="1200"/>
              </a:spcBef>
              <a:spcAft>
                <a:spcPts val="1200"/>
              </a:spcAft>
              <a:buFont typeface="Arial" panose="020B0604020202020204" pitchFamily="34" charset="0"/>
              <a:buChar char="•"/>
            </a:pPr>
            <a:r>
              <a:rPr lang="en-US" sz="2400" dirty="0"/>
              <a:t>A volume group can have one or more PVs</a:t>
            </a:r>
            <a:endParaRPr lang="en-CA" sz="2400" dirty="0"/>
          </a:p>
        </p:txBody>
      </p:sp>
    </p:spTree>
    <p:extLst>
      <p:ext uri="{BB962C8B-B14F-4D97-AF65-F5344CB8AC3E}">
        <p14:creationId xmlns:p14="http://schemas.microsoft.com/office/powerpoint/2010/main" val="99577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Removing Physical Volumes from a Volume Group</a:t>
            </a:r>
            <a:endParaRPr lang="en-CA" sz="4000" dirty="0"/>
          </a:p>
        </p:txBody>
      </p:sp>
      <p:sp>
        <p:nvSpPr>
          <p:cNvPr id="3" name="Text Placeholder 2"/>
          <p:cNvSpPr>
            <a:spLocks noGrp="1"/>
          </p:cNvSpPr>
          <p:nvPr>
            <p:ph type="body"/>
          </p:nvPr>
        </p:nvSpPr>
        <p:spPr>
          <a:xfrm>
            <a:off x="504000" y="1647567"/>
            <a:ext cx="8961276" cy="3707027"/>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If you ever need to remove a physical volume, you can do so with </a:t>
            </a:r>
            <a:r>
              <a:rPr lang="en-US" sz="2400" b="1" dirty="0" err="1"/>
              <a:t>vgreduce</a:t>
            </a:r>
            <a:endParaRPr lang="en-US" sz="2400" dirty="0"/>
          </a:p>
          <a:p>
            <a:pPr lvl="1"/>
            <a:r>
              <a:rPr lang="en-US" sz="2400" dirty="0"/>
              <a:t>	</a:t>
            </a:r>
            <a:r>
              <a:rPr lang="en-US" sz="2400" b="1" dirty="0" err="1">
                <a:latin typeface="Courier New" panose="02070309020205020404" pitchFamily="49" charset="0"/>
                <a:cs typeface="Courier New" panose="02070309020205020404" pitchFamily="49" charset="0"/>
              </a:rPr>
              <a:t>vgreduce</a:t>
            </a:r>
            <a:r>
              <a:rPr lang="en-US" sz="2400" b="1" dirty="0">
                <a:latin typeface="Courier New" panose="02070309020205020404" pitchFamily="49" charset="0"/>
                <a:cs typeface="Courier New" panose="02070309020205020404" pitchFamily="49" charset="0"/>
              </a:rPr>
              <a:t> &lt;volume group&gt; &lt;block device&gt;</a:t>
            </a:r>
          </a:p>
          <a:p>
            <a:pPr marL="342900" indent="-342900">
              <a:lnSpc>
                <a:spcPct val="100000"/>
              </a:lnSpc>
              <a:spcBef>
                <a:spcPts val="1200"/>
              </a:spcBef>
              <a:spcAft>
                <a:spcPts val="1200"/>
              </a:spcAft>
              <a:buFont typeface="Arial" panose="020B0604020202020204" pitchFamily="34" charset="0"/>
              <a:buChar char="•"/>
            </a:pPr>
            <a:r>
              <a:rPr lang="en-US" sz="2400" b="1" dirty="0"/>
              <a:t>Note</a:t>
            </a:r>
            <a:r>
              <a:rPr lang="en-US" sz="2400" dirty="0"/>
              <a:t>: this will only work if the volume group still has enough storage for all its logical volumes without this physical volume.</a:t>
            </a:r>
            <a:endParaRPr lang="en-CA" sz="2400" dirty="0"/>
          </a:p>
        </p:txBody>
      </p:sp>
    </p:spTree>
    <p:extLst>
      <p:ext uri="{BB962C8B-B14F-4D97-AF65-F5344CB8AC3E}">
        <p14:creationId xmlns:p14="http://schemas.microsoft.com/office/powerpoint/2010/main" val="255222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Logical Volumes</a:t>
            </a:r>
            <a:endParaRPr lang="en-CA" dirty="0"/>
          </a:p>
        </p:txBody>
      </p:sp>
      <p:sp>
        <p:nvSpPr>
          <p:cNvPr id="3" name="Text Placeholder 2"/>
          <p:cNvSpPr>
            <a:spLocks noGrp="1"/>
          </p:cNvSpPr>
          <p:nvPr>
            <p:ph type="body"/>
          </p:nvPr>
        </p:nvSpPr>
        <p:spPr>
          <a:xfrm>
            <a:off x="350853" y="1674097"/>
            <a:ext cx="9633406" cy="3886444"/>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Now that you have storage available in your volume group, you can divide it into one or more logical volumes:</a:t>
            </a:r>
          </a:p>
          <a:p>
            <a:pPr marL="342900" lvl="1" indent="-342900">
              <a:buFont typeface="Arial" panose="020B0604020202020204" pitchFamily="34" charset="0"/>
              <a:buChar char="•"/>
            </a:pPr>
            <a:r>
              <a:rPr lang="en-US" sz="2400" dirty="0"/>
              <a:t>To create a new logical volume:</a:t>
            </a:r>
          </a:p>
          <a:p>
            <a:pPr lvl="2"/>
            <a:r>
              <a:rPr lang="en-US" sz="2400" b="1" spc="-150" dirty="0">
                <a:latin typeface="Courier New" panose="02070309020205020404" pitchFamily="49" charset="0"/>
                <a:cs typeface="Courier New" panose="02070309020205020404" pitchFamily="49" charset="0"/>
              </a:rPr>
              <a:t>  </a:t>
            </a:r>
            <a:r>
              <a:rPr lang="en-US" sz="2400" b="1" spc="-150" dirty="0" err="1">
                <a:latin typeface="Courier New" panose="02070309020205020404" pitchFamily="49" charset="0"/>
                <a:cs typeface="Courier New" panose="02070309020205020404" pitchFamily="49" charset="0"/>
              </a:rPr>
              <a:t>lvcreate</a:t>
            </a:r>
            <a:r>
              <a:rPr lang="en-US" sz="2400" b="1" spc="-150" dirty="0">
                <a:latin typeface="Courier New" panose="02070309020205020404" pitchFamily="49" charset="0"/>
                <a:cs typeface="Courier New" panose="02070309020205020404" pitchFamily="49" charset="0"/>
              </a:rPr>
              <a:t> -–size &lt;size&gt;&lt;unit&gt; -n &lt;name&gt; &lt;volume group&gt;</a:t>
            </a:r>
          </a:p>
          <a:p>
            <a:pPr marL="741363" lvl="4" indent="-342900">
              <a:buFont typeface="Wingdings" panose="05000000000000000000" pitchFamily="2" charset="2"/>
              <a:buChar char="§"/>
            </a:pPr>
            <a:r>
              <a:rPr lang="en-US" sz="2400" dirty="0"/>
              <a:t>where </a:t>
            </a:r>
            <a:r>
              <a:rPr lang="en-US" sz="2400" b="1" dirty="0">
                <a:latin typeface="Courier New" panose="02070309020205020404" pitchFamily="49" charset="0"/>
                <a:cs typeface="Courier New" panose="02070309020205020404" pitchFamily="49" charset="0"/>
              </a:rPr>
              <a:t>&lt;size&gt; </a:t>
            </a:r>
            <a:r>
              <a:rPr lang="en-US" sz="2400" dirty="0"/>
              <a:t>is a number, and </a:t>
            </a:r>
            <a:r>
              <a:rPr lang="en-US" sz="2400" b="1" dirty="0">
                <a:latin typeface="Courier New" panose="02070309020205020404" pitchFamily="49" charset="0"/>
                <a:cs typeface="Courier New" panose="02070309020205020404" pitchFamily="49" charset="0"/>
              </a:rPr>
              <a:t>&lt;unit&gt; </a:t>
            </a:r>
            <a:r>
              <a:rPr lang="en-US" sz="2400" dirty="0"/>
              <a:t>is a scale unit (e.g. </a:t>
            </a:r>
            <a:r>
              <a:rPr lang="en-US" sz="2400" b="1" dirty="0"/>
              <a:t>M</a:t>
            </a:r>
            <a:r>
              <a:rPr lang="en-US" sz="2400" dirty="0"/>
              <a:t> for </a:t>
            </a:r>
            <a:r>
              <a:rPr lang="en-US" sz="2400" dirty="0" err="1"/>
              <a:t>MegaBytes</a:t>
            </a:r>
            <a:r>
              <a:rPr lang="en-US" sz="2400" dirty="0"/>
              <a:t>, </a:t>
            </a:r>
            <a:r>
              <a:rPr lang="en-US" sz="2400" b="1" dirty="0"/>
              <a:t>G</a:t>
            </a:r>
            <a:r>
              <a:rPr lang="en-US" sz="2400" dirty="0"/>
              <a:t> for </a:t>
            </a:r>
            <a:r>
              <a:rPr lang="en-US" sz="2400" dirty="0" err="1"/>
              <a:t>GigaBytes</a:t>
            </a:r>
            <a:r>
              <a:rPr lang="en-US" sz="2400" dirty="0"/>
              <a:t>, </a:t>
            </a:r>
            <a:r>
              <a:rPr lang="en-US" sz="2400" dirty="0" err="1"/>
              <a:t>etc</a:t>
            </a:r>
            <a:r>
              <a:rPr lang="en-US" sz="2400" dirty="0"/>
              <a:t>, like 2G or 512M).</a:t>
            </a:r>
          </a:p>
          <a:p>
            <a:pPr marL="741363" lvl="4" indent="-342900">
              <a:buFont typeface="Wingdings" panose="05000000000000000000" pitchFamily="2" charset="2"/>
              <a:buChar char="§"/>
            </a:pPr>
            <a:r>
              <a:rPr lang="en-US" sz="2400" b="1" dirty="0">
                <a:latin typeface="Courier New" panose="02070309020205020404" pitchFamily="49" charset="0"/>
                <a:cs typeface="Courier New" panose="02070309020205020404" pitchFamily="49" charset="0"/>
              </a:rPr>
              <a:t>&lt;name&gt; </a:t>
            </a:r>
            <a:r>
              <a:rPr lang="en-US" sz="2400" dirty="0"/>
              <a:t>is the name you want to give this volume.</a:t>
            </a:r>
          </a:p>
          <a:p>
            <a:pPr marL="741363" lvl="4" indent="-342900">
              <a:buFont typeface="Wingdings" panose="05000000000000000000" pitchFamily="2" charset="2"/>
              <a:buChar char="§"/>
            </a:pPr>
            <a:r>
              <a:rPr lang="en-US" sz="2400" b="1" dirty="0">
                <a:latin typeface="Courier New" panose="02070309020205020404" pitchFamily="49" charset="0"/>
                <a:cs typeface="Courier New" panose="02070309020205020404" pitchFamily="49" charset="0"/>
              </a:rPr>
              <a:t>&lt;volume group&gt;</a:t>
            </a:r>
            <a:r>
              <a:rPr lang="en-US" sz="2400" b="1" dirty="0"/>
              <a:t> </a:t>
            </a:r>
            <a:r>
              <a:rPr lang="en-US" sz="2400" dirty="0"/>
              <a:t>is the volume group this will be created in.</a:t>
            </a:r>
          </a:p>
          <a:p>
            <a:pPr marL="398463" lvl="5">
              <a:spcBef>
                <a:spcPts val="1200"/>
              </a:spcBef>
            </a:pPr>
            <a:r>
              <a:rPr lang="pt-BR" sz="2400" dirty="0">
                <a:latin typeface="+mj-lt"/>
                <a:cs typeface="Courier New" panose="02070309020205020404" pitchFamily="49" charset="0"/>
              </a:rPr>
              <a:t>e.g</a:t>
            </a:r>
            <a:r>
              <a:rPr lang="pt-BR" sz="2400">
                <a:latin typeface="+mj-lt"/>
                <a:cs typeface="Courier New" panose="02070309020205020404" pitchFamily="49" charset="0"/>
              </a:rPr>
              <a:t>. </a:t>
            </a:r>
            <a:r>
              <a:rPr lang="pt-BR" sz="2400" b="1">
                <a:highlight>
                  <a:srgbClr val="C0C0C0"/>
                </a:highlight>
                <a:latin typeface="Courier New" panose="02070309020205020404" pitchFamily="49" charset="0"/>
                <a:cs typeface="Courier New" panose="02070309020205020404" pitchFamily="49" charset="0"/>
              </a:rPr>
              <a:t>lvcreate </a:t>
            </a:r>
            <a:r>
              <a:rPr lang="pt-BR" sz="2400" b="1" dirty="0">
                <a:highlight>
                  <a:srgbClr val="C0C0C0"/>
                </a:highlight>
                <a:latin typeface="Courier New" panose="02070309020205020404" pitchFamily="49" charset="0"/>
                <a:cs typeface="Courier New" panose="02070309020205020404" pitchFamily="49" charset="0"/>
              </a:rPr>
              <a:t>--size 2G -n archive centos_centos2</a:t>
            </a:r>
            <a:endParaRPr lang="en-CA" sz="2400"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422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The Logical Volume</a:t>
            </a:r>
            <a:endParaRPr lang="en-CA" dirty="0"/>
          </a:p>
        </p:txBody>
      </p:sp>
      <p:sp>
        <p:nvSpPr>
          <p:cNvPr id="3" name="Text Placeholder 2"/>
          <p:cNvSpPr>
            <a:spLocks noGrp="1"/>
          </p:cNvSpPr>
          <p:nvPr>
            <p:ph type="body"/>
          </p:nvPr>
        </p:nvSpPr>
        <p:spPr>
          <a:xfrm>
            <a:off x="504000" y="1680518"/>
            <a:ext cx="9158984" cy="3707027"/>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Your Logical Volume is almost ready to use, but it needs to be formatted in a recognizable </a:t>
            </a:r>
            <a:r>
              <a:rPr lang="en-US" sz="2400" dirty="0" err="1"/>
              <a:t>filesystem</a:t>
            </a:r>
            <a:r>
              <a:rPr lang="en-US" sz="2400" dirty="0"/>
              <a:t> type first.</a:t>
            </a:r>
          </a:p>
          <a:p>
            <a:pPr lvl="2">
              <a:spcBef>
                <a:spcPts val="1200"/>
              </a:spcBef>
              <a:spcAft>
                <a:spcPts val="1200"/>
              </a:spcAft>
            </a:pPr>
            <a:r>
              <a:rPr lang="en-US" sz="2400"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mkfs</a:t>
            </a:r>
            <a:r>
              <a:rPr lang="en-US" sz="2800" b="1" dirty="0">
                <a:latin typeface="Courier New" panose="02070309020205020404" pitchFamily="49" charset="0"/>
                <a:cs typeface="Courier New" panose="02070309020205020404" pitchFamily="49" charset="0"/>
              </a:rPr>
              <a:t> –t &lt;type&gt; &lt;logical volume&gt;</a:t>
            </a:r>
          </a:p>
          <a:p>
            <a:pPr marL="914400" lvl="1" indent="-342900">
              <a:buFont typeface="Wingdings" panose="05000000000000000000" pitchFamily="2" charset="2"/>
              <a:buChar char="§"/>
            </a:pPr>
            <a:r>
              <a:rPr lang="en-US" sz="2400" dirty="0"/>
              <a:t>where </a:t>
            </a:r>
            <a:r>
              <a:rPr lang="en-US" sz="2400" b="1" dirty="0">
                <a:latin typeface="Courier New" panose="02070309020205020404" pitchFamily="49" charset="0"/>
                <a:cs typeface="Courier New" panose="02070309020205020404" pitchFamily="49" charset="0"/>
              </a:rPr>
              <a:t>&lt;type&gt; </a:t>
            </a:r>
            <a:r>
              <a:rPr lang="en-US" sz="2400" dirty="0"/>
              <a:t>is a filesystem type (</a:t>
            </a:r>
            <a:r>
              <a:rPr lang="en-US" sz="2400" dirty="0" err="1"/>
              <a:t>e.g</a:t>
            </a:r>
            <a:r>
              <a:rPr lang="en-US" sz="2400" dirty="0"/>
              <a:t> ext4, </a:t>
            </a:r>
            <a:r>
              <a:rPr lang="en-US" sz="2400" dirty="0" err="1"/>
              <a:t>xfs</a:t>
            </a:r>
            <a:r>
              <a:rPr lang="en-US" sz="2400" dirty="0"/>
              <a:t>)</a:t>
            </a:r>
          </a:p>
          <a:p>
            <a:pPr marL="914400" lvl="1" indent="-342900">
              <a:buFont typeface="Wingdings" panose="05000000000000000000" pitchFamily="2" charset="2"/>
              <a:buChar char="§"/>
            </a:pPr>
            <a:r>
              <a:rPr lang="en-US" sz="2400" b="1" dirty="0">
                <a:latin typeface="Courier New" panose="02070309020205020404" pitchFamily="49" charset="0"/>
                <a:cs typeface="Courier New" panose="02070309020205020404" pitchFamily="49" charset="0"/>
              </a:rPr>
              <a:t>&lt;logical volume&gt; </a:t>
            </a:r>
            <a:r>
              <a:rPr lang="en-US" sz="2400" dirty="0"/>
              <a:t>is the path to the logical volume you are creating the filesystem in (a combination of the path to the volume group, and the name of the logical volume).</a:t>
            </a:r>
          </a:p>
          <a:p>
            <a:pPr marL="571500" lvl="1">
              <a:spcBef>
                <a:spcPts val="1200"/>
              </a:spcBef>
            </a:pPr>
            <a:r>
              <a:rPr lang="pt-BR" sz="2400" dirty="0">
                <a:latin typeface="Courier New" panose="02070309020205020404" pitchFamily="49" charset="0"/>
                <a:cs typeface="Courier New" panose="02070309020205020404" pitchFamily="49" charset="0"/>
              </a:rPr>
              <a:t>e.g. </a:t>
            </a:r>
            <a:r>
              <a:rPr lang="pt-BR" sz="2400" b="1" dirty="0">
                <a:highlight>
                  <a:srgbClr val="C0C0C0"/>
                </a:highlight>
                <a:latin typeface="Courier New" panose="02070309020205020404" pitchFamily="49" charset="0"/>
                <a:cs typeface="Courier New" panose="02070309020205020404" pitchFamily="49" charset="0"/>
              </a:rPr>
              <a:t>mkfs -t ext4 /dev/centos_centos2/archive</a:t>
            </a:r>
            <a:endParaRPr lang="en-US" sz="2400" b="1" dirty="0">
              <a:highlight>
                <a:srgbClr val="C0C0C0"/>
              </a:highlight>
            </a:endParaRPr>
          </a:p>
        </p:txBody>
      </p:sp>
    </p:spTree>
    <p:extLst>
      <p:ext uri="{BB962C8B-B14F-4D97-AF65-F5344CB8AC3E}">
        <p14:creationId xmlns:p14="http://schemas.microsoft.com/office/powerpoint/2010/main" val="345347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Logical Volumes</a:t>
            </a:r>
            <a:endParaRPr lang="en-CA" dirty="0"/>
          </a:p>
        </p:txBody>
      </p:sp>
      <p:sp>
        <p:nvSpPr>
          <p:cNvPr id="3" name="Text Placeholder 2"/>
          <p:cNvSpPr>
            <a:spLocks noGrp="1"/>
          </p:cNvSpPr>
          <p:nvPr>
            <p:ph type="body"/>
          </p:nvPr>
        </p:nvSpPr>
        <p:spPr>
          <a:xfrm>
            <a:off x="372194" y="1418724"/>
            <a:ext cx="9389644" cy="4035826"/>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200" dirty="0"/>
              <a:t>If you need to change the size of a logical volume, there are three commands to pick from:</a:t>
            </a:r>
          </a:p>
          <a:p>
            <a:pPr marL="346075">
              <a:lnSpc>
                <a:spcPct val="100000"/>
              </a:lnSpc>
              <a:spcBef>
                <a:spcPts val="300"/>
              </a:spcBef>
              <a:spcAft>
                <a:spcPts val="300"/>
              </a:spcAft>
            </a:pPr>
            <a:r>
              <a:rPr lang="en-US" sz="2200" b="1" dirty="0" err="1">
                <a:latin typeface="Courier New" panose="02070309020205020404" pitchFamily="49" charset="0"/>
                <a:cs typeface="Courier New" panose="02070309020205020404" pitchFamily="49" charset="0"/>
              </a:rPr>
              <a:t>lvreduce</a:t>
            </a:r>
            <a:r>
              <a:rPr lang="en-US" sz="2200" b="1" dirty="0">
                <a:latin typeface="Courier New" panose="02070309020205020404" pitchFamily="49" charset="0"/>
                <a:cs typeface="Courier New" panose="02070309020205020404" pitchFamily="49" charset="0"/>
              </a:rPr>
              <a:t> -r --size [-]&lt;size&gt;&lt;unit&gt; &lt;logical volume&gt;</a:t>
            </a:r>
          </a:p>
          <a:p>
            <a:pPr marL="346075">
              <a:lnSpc>
                <a:spcPct val="100000"/>
              </a:lnSpc>
              <a:spcBef>
                <a:spcPts val="300"/>
              </a:spcBef>
              <a:spcAft>
                <a:spcPts val="300"/>
              </a:spcAft>
            </a:pPr>
            <a:r>
              <a:rPr lang="en-US" sz="2200" b="1" dirty="0" err="1">
                <a:latin typeface="Courier New" panose="02070309020205020404" pitchFamily="49" charset="0"/>
                <a:cs typeface="Courier New" panose="02070309020205020404" pitchFamily="49" charset="0"/>
              </a:rPr>
              <a:t>lvresize</a:t>
            </a:r>
            <a:r>
              <a:rPr lang="en-US" sz="2200" b="1" dirty="0">
                <a:latin typeface="Courier New" panose="02070309020205020404" pitchFamily="49" charset="0"/>
                <a:cs typeface="Courier New" panose="02070309020205020404" pitchFamily="49" charset="0"/>
              </a:rPr>
              <a:t> –r --size [+-]&lt;size&gt;&lt;unit&gt; &lt;logical volume&gt;</a:t>
            </a:r>
          </a:p>
          <a:p>
            <a:pPr marL="346075">
              <a:lnSpc>
                <a:spcPct val="100000"/>
              </a:lnSpc>
              <a:spcBef>
                <a:spcPts val="300"/>
              </a:spcBef>
              <a:spcAft>
                <a:spcPts val="300"/>
              </a:spcAft>
            </a:pPr>
            <a:r>
              <a:rPr lang="en-US" sz="2200" b="1" dirty="0" err="1">
                <a:latin typeface="Courier New" panose="02070309020205020404" pitchFamily="49" charset="0"/>
                <a:cs typeface="Courier New" panose="02070309020205020404" pitchFamily="49" charset="0"/>
              </a:rPr>
              <a:t>lvextend</a:t>
            </a:r>
            <a:r>
              <a:rPr lang="en-US" sz="2200" b="1" dirty="0">
                <a:latin typeface="Courier New" panose="02070309020205020404" pitchFamily="49" charset="0"/>
                <a:cs typeface="Courier New" panose="02070309020205020404" pitchFamily="49" charset="0"/>
              </a:rPr>
              <a:t> -r --size [+]&lt;size&gt;&lt;unit&gt; &lt;logical volume&gt;</a:t>
            </a:r>
          </a:p>
          <a:p>
            <a:pPr marL="342900" indent="-342900">
              <a:lnSpc>
                <a:spcPct val="100000"/>
              </a:lnSpc>
              <a:spcBef>
                <a:spcPts val="300"/>
              </a:spcBef>
              <a:spcAft>
                <a:spcPts val="300"/>
              </a:spcAft>
              <a:buFont typeface="Arial" panose="020B0604020202020204" pitchFamily="34" charset="0"/>
              <a:buChar char="•"/>
            </a:pPr>
            <a:r>
              <a:rPr lang="en-US" sz="2200" b="1" dirty="0"/>
              <a:t>NOTE: </a:t>
            </a:r>
            <a:r>
              <a:rPr lang="en-US" sz="2200" b="1" dirty="0">
                <a:solidFill>
                  <a:srgbClr val="FF0000"/>
                </a:solidFill>
              </a:rPr>
              <a:t>+</a:t>
            </a:r>
            <a:r>
              <a:rPr lang="en-US" sz="2200" dirty="0"/>
              <a:t> and </a:t>
            </a:r>
            <a:r>
              <a:rPr lang="en-US" sz="2200" b="1" dirty="0">
                <a:solidFill>
                  <a:srgbClr val="FF0000"/>
                </a:solidFill>
              </a:rPr>
              <a:t>–</a:t>
            </a:r>
            <a:r>
              <a:rPr lang="en-US" sz="2200" dirty="0"/>
              <a:t> indicate resizing by that much (e.g. -500M would be </a:t>
            </a:r>
            <a:r>
              <a:rPr lang="en-US" sz="2200" u="sng" dirty="0"/>
              <a:t>shrink</a:t>
            </a:r>
            <a:r>
              <a:rPr lang="en-US" sz="2200" dirty="0"/>
              <a:t> </a:t>
            </a:r>
            <a:r>
              <a:rPr lang="en-US" sz="2200" b="1" dirty="0"/>
              <a:t>by</a:t>
            </a:r>
            <a:r>
              <a:rPr lang="en-US" sz="2200" dirty="0"/>
              <a:t> 500 </a:t>
            </a:r>
            <a:r>
              <a:rPr lang="en-US" sz="2200" dirty="0" err="1"/>
              <a:t>MegaBytes</a:t>
            </a:r>
            <a:r>
              <a:rPr lang="en-US" sz="2200" dirty="0"/>
              <a:t>). If you don’t put them in, you are indicating the desired size of the volume (e.g. 2G would be resize </a:t>
            </a:r>
            <a:r>
              <a:rPr lang="en-US" sz="2200" b="1" dirty="0"/>
              <a:t>to be </a:t>
            </a:r>
            <a:r>
              <a:rPr lang="en-US" sz="2200" dirty="0"/>
              <a:t>2 Gigabytes, however much of a change that requires).</a:t>
            </a:r>
          </a:p>
          <a:p>
            <a:pPr marL="342900" indent="-342900">
              <a:lnSpc>
                <a:spcPct val="100000"/>
              </a:lnSpc>
              <a:spcBef>
                <a:spcPts val="300"/>
              </a:spcBef>
              <a:spcAft>
                <a:spcPts val="300"/>
              </a:spcAft>
              <a:buFont typeface="Arial" panose="020B0604020202020204" pitchFamily="34" charset="0"/>
              <a:buChar char="•"/>
            </a:pPr>
            <a:r>
              <a:rPr lang="en-US" sz="2200" b="1" dirty="0"/>
              <a:t>NOTE: </a:t>
            </a:r>
            <a:r>
              <a:rPr lang="en-US" sz="2200" b="1" dirty="0" err="1"/>
              <a:t>lvreduce</a:t>
            </a:r>
            <a:r>
              <a:rPr lang="en-US" sz="2200" dirty="0"/>
              <a:t> and </a:t>
            </a:r>
            <a:r>
              <a:rPr lang="en-US" sz="2200" b="1" dirty="0" err="1"/>
              <a:t>lvextend</a:t>
            </a:r>
            <a:r>
              <a:rPr lang="en-US" sz="2200" dirty="0"/>
              <a:t> are specialized forms of </a:t>
            </a:r>
            <a:r>
              <a:rPr lang="en-US" sz="2200" b="1" dirty="0" err="1"/>
              <a:t>lvresize</a:t>
            </a:r>
            <a:r>
              <a:rPr lang="en-US" sz="2200" dirty="0"/>
              <a:t>. They will fail if you try to change size the wrong way.</a:t>
            </a:r>
            <a:endParaRPr lang="en-CA" sz="2200" dirty="0"/>
          </a:p>
        </p:txBody>
      </p:sp>
    </p:spTree>
    <p:extLst>
      <p:ext uri="{BB962C8B-B14F-4D97-AF65-F5344CB8AC3E}">
        <p14:creationId xmlns:p14="http://schemas.microsoft.com/office/powerpoint/2010/main" val="156663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Mounting Your Volumes</a:t>
            </a:r>
            <a:endParaRPr lang="en-CA" dirty="0"/>
          </a:p>
        </p:txBody>
      </p:sp>
      <p:sp>
        <p:nvSpPr>
          <p:cNvPr id="3" name="Text Placeholder 2"/>
          <p:cNvSpPr>
            <a:spLocks noGrp="1"/>
          </p:cNvSpPr>
          <p:nvPr>
            <p:ph type="body"/>
          </p:nvPr>
        </p:nvSpPr>
        <p:spPr>
          <a:xfrm>
            <a:off x="438097" y="1410486"/>
            <a:ext cx="9183698" cy="3968822"/>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In general use, file systems are automatically mounted during boot-up by Linux. It does so by referring to a file, </a:t>
            </a:r>
            <a:r>
              <a:rPr lang="en-US" sz="2400" b="1" dirty="0"/>
              <a:t>/</a:t>
            </a:r>
            <a:r>
              <a:rPr lang="en-US" sz="2400" b="1" dirty="0" err="1"/>
              <a:t>etc</a:t>
            </a:r>
            <a:r>
              <a:rPr lang="en-US" sz="2400" b="1" dirty="0"/>
              <a:t>/</a:t>
            </a:r>
            <a:r>
              <a:rPr lang="en-US" sz="2400" b="1" dirty="0" err="1"/>
              <a:t>fstab</a:t>
            </a:r>
            <a:r>
              <a:rPr lang="en-US" sz="2400" dirty="0"/>
              <a:t>. You can take a look at this file yourself and modify it to manually add or remove volumes from auto-mounting. </a:t>
            </a:r>
          </a:p>
          <a:p>
            <a:pPr marL="342900" indent="-342900">
              <a:lnSpc>
                <a:spcPct val="100000"/>
              </a:lnSpc>
              <a:spcBef>
                <a:spcPts val="1200"/>
              </a:spcBef>
              <a:spcAft>
                <a:spcPts val="1200"/>
              </a:spcAft>
              <a:buFont typeface="Arial" panose="020B0604020202020204" pitchFamily="34" charset="0"/>
              <a:buChar char="•"/>
            </a:pPr>
            <a:r>
              <a:rPr lang="en-US" sz="2400" dirty="0"/>
              <a:t>If you’re removing an entry, best practice is to simply comment it out, in case you want to bring it back later. (just add a </a:t>
            </a:r>
            <a:r>
              <a:rPr lang="en-US" sz="2400" b="1" dirty="0"/>
              <a:t>#</a:t>
            </a:r>
            <a:r>
              <a:rPr lang="en-US" sz="2400" dirty="0"/>
              <a:t> at the beginning of the line.)</a:t>
            </a:r>
          </a:p>
          <a:p>
            <a:pPr>
              <a:lnSpc>
                <a:spcPct val="100000"/>
              </a:lnSpc>
              <a:spcBef>
                <a:spcPts val="1200"/>
              </a:spcBef>
              <a:spcAft>
                <a:spcPts val="1200"/>
              </a:spcAft>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vi /</a:t>
            </a:r>
            <a:r>
              <a:rPr lang="en-US" sz="2400" b="1" dirty="0" err="1">
                <a:latin typeface="Courier New" panose="02070309020205020404" pitchFamily="49" charset="0"/>
                <a:cs typeface="Courier New" panose="02070309020205020404" pitchFamily="49" charset="0"/>
              </a:rPr>
              <a:t>etc</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fstab</a:t>
            </a:r>
            <a:endParaRPr lang="en-CA"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60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etc</a:t>
            </a:r>
            <a:r>
              <a:rPr lang="en-US" dirty="0"/>
              <a:t>/</a:t>
            </a:r>
            <a:r>
              <a:rPr lang="en-US" dirty="0" err="1"/>
              <a:t>fstab</a:t>
            </a:r>
            <a:r>
              <a:rPr lang="en-US" dirty="0"/>
              <a:t> Format</a:t>
            </a:r>
            <a:endParaRPr lang="en-CA" dirty="0"/>
          </a:p>
        </p:txBody>
      </p:sp>
      <p:sp>
        <p:nvSpPr>
          <p:cNvPr id="3" name="Text Placeholder 2"/>
          <p:cNvSpPr>
            <a:spLocks noGrp="1"/>
          </p:cNvSpPr>
          <p:nvPr>
            <p:ph type="body"/>
          </p:nvPr>
        </p:nvSpPr>
        <p:spPr>
          <a:xfrm>
            <a:off x="267231" y="1410485"/>
            <a:ext cx="9708791" cy="4260065"/>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000" dirty="0"/>
              <a:t>Each line in </a:t>
            </a:r>
            <a:r>
              <a:rPr lang="en-US" sz="2000" b="1" dirty="0"/>
              <a:t>/</a:t>
            </a:r>
            <a:r>
              <a:rPr lang="en-US" sz="2000" b="1" dirty="0" err="1"/>
              <a:t>etc</a:t>
            </a:r>
            <a:r>
              <a:rPr lang="en-US" sz="2000" b="1" dirty="0"/>
              <a:t>/</a:t>
            </a:r>
            <a:r>
              <a:rPr lang="en-US" sz="2000" b="1" dirty="0" err="1"/>
              <a:t>fstab</a:t>
            </a:r>
            <a:r>
              <a:rPr lang="en-US" sz="2000" b="1" dirty="0"/>
              <a:t> </a:t>
            </a:r>
            <a:r>
              <a:rPr lang="en-US" sz="2000" dirty="0"/>
              <a:t>represents one volume to mount, and the place in your system to mount it to. Along with some other options:</a:t>
            </a:r>
          </a:p>
          <a:p>
            <a:pPr>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volume mount-point </a:t>
            </a:r>
            <a:r>
              <a:rPr lang="en-US" sz="2200" b="1" dirty="0" err="1">
                <a:latin typeface="Courier New" panose="02070309020205020404" pitchFamily="49" charset="0"/>
                <a:cs typeface="Courier New" panose="02070309020205020404" pitchFamily="49" charset="0"/>
              </a:rPr>
              <a:t>fstype</a:t>
            </a:r>
            <a:r>
              <a:rPr lang="en-US" sz="2200" b="1" dirty="0">
                <a:latin typeface="Courier New" panose="02070309020205020404" pitchFamily="49" charset="0"/>
                <a:cs typeface="Courier New" panose="02070309020205020404" pitchFamily="49" charset="0"/>
              </a:rPr>
              <a:t> options backup sequence</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volume</a:t>
            </a:r>
            <a:r>
              <a:rPr lang="en-US" sz="1900" dirty="0"/>
              <a:t> is the identifier for the volume to mount (e.g. the path to logical volume)</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mount-point</a:t>
            </a:r>
            <a:r>
              <a:rPr lang="en-US" sz="1900" dirty="0"/>
              <a:t> is the directory to attach it to.</a:t>
            </a:r>
          </a:p>
          <a:p>
            <a:pPr marL="741363" lvl="2" indent="-342900">
              <a:buFont typeface="Wingdings" panose="05000000000000000000" pitchFamily="2" charset="2"/>
              <a:buChar char="§"/>
            </a:pPr>
            <a:r>
              <a:rPr lang="en-US" sz="1900" dirty="0" err="1">
                <a:latin typeface="Courier New" panose="02070309020205020404" pitchFamily="49" charset="0"/>
                <a:cs typeface="Courier New" panose="02070309020205020404" pitchFamily="49" charset="0"/>
              </a:rPr>
              <a:t>fstype</a:t>
            </a:r>
            <a:r>
              <a:rPr lang="en-US" sz="1900" dirty="0"/>
              <a:t> is the file-system type (e.g. ext4, </a:t>
            </a:r>
            <a:r>
              <a:rPr lang="en-US" sz="1900" dirty="0" err="1"/>
              <a:t>xfs</a:t>
            </a:r>
            <a:r>
              <a:rPr lang="en-US" sz="1900" dirty="0"/>
              <a:t>, swap).</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options</a:t>
            </a:r>
            <a:r>
              <a:rPr lang="en-US" sz="1900" dirty="0"/>
              <a:t> includes mounting options that can make it read-only, or mountable by some users.  We will leave this as ‘</a:t>
            </a:r>
            <a:r>
              <a:rPr lang="en-US" sz="1900" dirty="0">
                <a:latin typeface="Courier New" panose="02070309020205020404" pitchFamily="49" charset="0"/>
                <a:cs typeface="Courier New" panose="02070309020205020404" pitchFamily="49" charset="0"/>
              </a:rPr>
              <a:t>defaults</a:t>
            </a:r>
            <a:r>
              <a:rPr lang="en-US" sz="1900" dirty="0"/>
              <a:t>’.</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backup</a:t>
            </a:r>
            <a:r>
              <a:rPr lang="en-US" sz="1900" dirty="0"/>
              <a:t> is a 1 (to include this in when backing up the system), or 0 (to not backup). This relates to tools beyond this course.</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sequence</a:t>
            </a:r>
            <a:r>
              <a:rPr lang="en-US" sz="1900" dirty="0"/>
              <a:t> is the order in which to perform file-system checks when booting.  0 means don’t, 1 is first, then 2, and so on. </a:t>
            </a:r>
          </a:p>
          <a:p>
            <a:pPr marL="398463" lvl="2">
              <a:spcBef>
                <a:spcPts val="1200"/>
              </a:spcBef>
            </a:pPr>
            <a:r>
              <a:rPr lang="pt-BR" sz="1900" b="1" dirty="0">
                <a:highlight>
                  <a:srgbClr val="C0C0C0"/>
                </a:highlight>
                <a:latin typeface="Courier New" panose="02070309020205020404" pitchFamily="49" charset="0"/>
                <a:cs typeface="Courier New" panose="02070309020205020404" pitchFamily="49" charset="0"/>
              </a:rPr>
              <a:t>/dev/centos_centos2/archive   /archive   ext4   defaults  1  2</a:t>
            </a:r>
            <a:endParaRPr lang="en-CA" sz="1900"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768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 Points</a:t>
            </a:r>
            <a:endParaRPr lang="en-CA" dirty="0"/>
          </a:p>
        </p:txBody>
      </p:sp>
      <p:sp>
        <p:nvSpPr>
          <p:cNvPr id="3" name="Text Placeholder 2"/>
          <p:cNvSpPr>
            <a:spLocks noGrp="1"/>
          </p:cNvSpPr>
          <p:nvPr>
            <p:ph type="body"/>
          </p:nvPr>
        </p:nvSpPr>
        <p:spPr>
          <a:xfrm>
            <a:off x="586377" y="1568107"/>
            <a:ext cx="9084844" cy="3588779"/>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CA" sz="2400" dirty="0"/>
              <a:t>In order for a file system to be available as part of the hierarchy, it must be mounted in mount point.</a:t>
            </a:r>
          </a:p>
          <a:p>
            <a:pPr marL="342900" indent="-342900">
              <a:lnSpc>
                <a:spcPct val="100000"/>
              </a:lnSpc>
              <a:spcBef>
                <a:spcPts val="1200"/>
              </a:spcBef>
              <a:spcAft>
                <a:spcPts val="1200"/>
              </a:spcAft>
              <a:buFont typeface="Arial" panose="020B0604020202020204" pitchFamily="34" charset="0"/>
              <a:buChar char="•"/>
            </a:pPr>
            <a:r>
              <a:rPr lang="en-CA" sz="2400" dirty="0"/>
              <a:t>A mount point is just a directory. Ideally empty, because anything that was in it when you mount a file system onto, it will not be available until the file system is unmounted.</a:t>
            </a:r>
          </a:p>
          <a:p>
            <a:pPr marL="342900" indent="-342900">
              <a:lnSpc>
                <a:spcPct val="100000"/>
              </a:lnSpc>
              <a:spcBef>
                <a:spcPts val="1200"/>
              </a:spcBef>
              <a:spcAft>
                <a:spcPts val="1200"/>
              </a:spcAft>
              <a:buFont typeface="Arial" panose="020B0604020202020204" pitchFamily="34" charset="0"/>
              <a:buChar char="•"/>
            </a:pPr>
            <a:r>
              <a:rPr lang="en-CA" sz="2400" dirty="0"/>
              <a:t>Some file systems are automatically mounted as part of the system(s) boot process.</a:t>
            </a:r>
          </a:p>
          <a:p>
            <a:pPr marL="342900" indent="-342900">
              <a:lnSpc>
                <a:spcPct val="100000"/>
              </a:lnSpc>
              <a:spcBef>
                <a:spcPts val="1200"/>
              </a:spcBef>
              <a:spcAft>
                <a:spcPts val="1200"/>
              </a:spcAft>
              <a:buFont typeface="Arial" panose="020B0604020202020204" pitchFamily="34" charset="0"/>
              <a:buChar char="•"/>
            </a:pPr>
            <a:endParaRPr lang="en-CA" sz="2400" dirty="0"/>
          </a:p>
        </p:txBody>
      </p:sp>
    </p:spTree>
    <p:extLst>
      <p:ext uri="{BB962C8B-B14F-4D97-AF65-F5344CB8AC3E}">
        <p14:creationId xmlns:p14="http://schemas.microsoft.com/office/powerpoint/2010/main" val="207922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413383" y="1664042"/>
            <a:ext cx="9093082" cy="3616411"/>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In this lesson you will learn about Logical Volume Management (LVM).</a:t>
            </a:r>
          </a:p>
          <a:p>
            <a:pPr marL="342900" indent="-342900">
              <a:lnSpc>
                <a:spcPct val="100000"/>
              </a:lnSpc>
              <a:spcBef>
                <a:spcPts val="1200"/>
              </a:spcBef>
              <a:spcAft>
                <a:spcPts val="1200"/>
              </a:spcAft>
              <a:buFont typeface="Arial" panose="020B0604020202020204" pitchFamily="34" charset="0"/>
              <a:buChar char="•"/>
            </a:pPr>
            <a:r>
              <a:rPr lang="en-US" sz="2400" dirty="0"/>
              <a:t>This will allow you to flexibly manage the storage available to your machines.</a:t>
            </a:r>
            <a:endParaRPr lang="en-CA"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 y="216000"/>
            <a:ext cx="7599680" cy="935640"/>
          </a:xfrm>
        </p:spPr>
        <p:txBody>
          <a:bodyPr/>
          <a:lstStyle/>
          <a:p>
            <a:r>
              <a:rPr lang="en-US" dirty="0"/>
              <a:t>Best Practices with /</a:t>
            </a:r>
            <a:r>
              <a:rPr lang="en-US" dirty="0" err="1"/>
              <a:t>etc</a:t>
            </a:r>
            <a:r>
              <a:rPr lang="en-US" dirty="0"/>
              <a:t>/</a:t>
            </a:r>
            <a:r>
              <a:rPr lang="en-US" dirty="0" err="1"/>
              <a:t>fstab</a:t>
            </a:r>
            <a:endParaRPr lang="en-CA" dirty="0"/>
          </a:p>
        </p:txBody>
      </p:sp>
      <p:sp>
        <p:nvSpPr>
          <p:cNvPr id="3" name="Text Placeholder 2"/>
          <p:cNvSpPr>
            <a:spLocks noGrp="1"/>
          </p:cNvSpPr>
          <p:nvPr>
            <p:ph type="body"/>
          </p:nvPr>
        </p:nvSpPr>
        <p:spPr>
          <a:xfrm>
            <a:off x="422100" y="1721708"/>
            <a:ext cx="9240884" cy="3583460"/>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Any time you make a change to </a:t>
            </a:r>
            <a:r>
              <a:rPr lang="en-US" sz="2400" b="1" dirty="0"/>
              <a:t>/</a:t>
            </a:r>
            <a:r>
              <a:rPr lang="en-US" sz="2400" b="1" dirty="0" err="1"/>
              <a:t>etc</a:t>
            </a:r>
            <a:r>
              <a:rPr lang="en-US" sz="2400" b="1" dirty="0"/>
              <a:t>/</a:t>
            </a:r>
            <a:r>
              <a:rPr lang="en-US" sz="2400" b="1" dirty="0" err="1"/>
              <a:t>fstab</a:t>
            </a:r>
            <a:r>
              <a:rPr lang="en-US" sz="2400" dirty="0"/>
              <a:t>, run the command</a:t>
            </a:r>
          </a:p>
          <a:p>
            <a:pPr>
              <a:lnSpc>
                <a:spcPct val="100000"/>
              </a:lnSpc>
              <a:spcBef>
                <a:spcPts val="600"/>
              </a:spcBef>
              <a:spcAft>
                <a:spcPts val="600"/>
              </a:spcAft>
            </a:pPr>
            <a:r>
              <a:rPr lang="en-US" sz="2400" b="1" dirty="0"/>
              <a:t>	</a:t>
            </a:r>
            <a:r>
              <a:rPr lang="en-US" sz="2400" b="1" dirty="0">
                <a:latin typeface="Courier New" panose="02070309020205020404" pitchFamily="49" charset="0"/>
                <a:cs typeface="Courier New" panose="02070309020205020404" pitchFamily="49" charset="0"/>
              </a:rPr>
              <a:t>mount –a</a:t>
            </a:r>
          </a:p>
          <a:p>
            <a:pPr marL="342900" lvl="1" indent="-342900">
              <a:spcBef>
                <a:spcPts val="600"/>
              </a:spcBef>
              <a:spcAft>
                <a:spcPts val="600"/>
              </a:spcAft>
              <a:buFont typeface="Arial" panose="020B0604020202020204" pitchFamily="34" charset="0"/>
              <a:buChar char="•"/>
            </a:pPr>
            <a:r>
              <a:rPr lang="en-US" sz="2400" kern="1200" dirty="0">
                <a:solidFill>
                  <a:schemeClr val="tx1"/>
                </a:solidFill>
                <a:latin typeface="+mj-lt"/>
                <a:ea typeface="+mj-ea"/>
                <a:cs typeface="+mj-cs"/>
              </a:rPr>
              <a:t>This will attempt to mount all </a:t>
            </a:r>
            <a:r>
              <a:rPr lang="en-US" sz="2400" kern="1200" dirty="0" err="1">
                <a:solidFill>
                  <a:schemeClr val="tx1"/>
                </a:solidFill>
                <a:latin typeface="+mj-lt"/>
                <a:ea typeface="+mj-ea"/>
                <a:cs typeface="+mj-cs"/>
              </a:rPr>
              <a:t>filesystems</a:t>
            </a:r>
            <a:r>
              <a:rPr lang="en-US" sz="2400" kern="1200" dirty="0">
                <a:solidFill>
                  <a:schemeClr val="tx1"/>
                </a:solidFill>
                <a:latin typeface="+mj-lt"/>
                <a:ea typeface="+mj-ea"/>
                <a:cs typeface="+mj-cs"/>
              </a:rPr>
              <a:t> listed in it.</a:t>
            </a:r>
          </a:p>
          <a:p>
            <a:pPr marL="342900" lvl="1" indent="-342900">
              <a:spcBef>
                <a:spcPts val="600"/>
              </a:spcBef>
              <a:spcAft>
                <a:spcPts val="600"/>
              </a:spcAft>
              <a:buFont typeface="Arial" panose="020B0604020202020204" pitchFamily="34" charset="0"/>
              <a:buChar char="•"/>
            </a:pPr>
            <a:r>
              <a:rPr lang="en-US" sz="2400" kern="1200" dirty="0">
                <a:solidFill>
                  <a:schemeClr val="tx1"/>
                </a:solidFill>
                <a:latin typeface="+mj-lt"/>
                <a:ea typeface="+mj-ea"/>
                <a:cs typeface="+mj-cs"/>
              </a:rPr>
              <a:t>If there are any errors (</a:t>
            </a:r>
            <a:r>
              <a:rPr lang="en-US" sz="2400" kern="1200" dirty="0" err="1">
                <a:solidFill>
                  <a:schemeClr val="tx1"/>
                </a:solidFill>
                <a:latin typeface="+mj-lt"/>
                <a:ea typeface="+mj-ea"/>
                <a:cs typeface="+mj-cs"/>
              </a:rPr>
              <a:t>e.g</a:t>
            </a:r>
            <a:r>
              <a:rPr lang="en-US" sz="2400" kern="1200" dirty="0">
                <a:solidFill>
                  <a:schemeClr val="tx1"/>
                </a:solidFill>
                <a:latin typeface="+mj-lt"/>
                <a:ea typeface="+mj-ea"/>
                <a:cs typeface="+mj-cs"/>
              </a:rPr>
              <a:t> typos), it will let you know.</a:t>
            </a:r>
          </a:p>
          <a:p>
            <a:pPr marL="342900" lvl="1" indent="-342900">
              <a:spcBef>
                <a:spcPts val="600"/>
              </a:spcBef>
              <a:spcAft>
                <a:spcPts val="600"/>
              </a:spcAft>
              <a:buFont typeface="Arial" panose="020B0604020202020204" pitchFamily="34" charset="0"/>
              <a:buChar char="•"/>
            </a:pPr>
            <a:r>
              <a:rPr lang="en-US" sz="2400" kern="1200" dirty="0">
                <a:solidFill>
                  <a:schemeClr val="tx1"/>
                </a:solidFill>
                <a:latin typeface="+mj-lt"/>
                <a:ea typeface="+mj-ea"/>
                <a:cs typeface="+mj-cs"/>
              </a:rPr>
              <a:t>Fix them before you reboot, otherwise you may end up in a recovery shell trying to debug.</a:t>
            </a:r>
            <a:endParaRPr lang="en-CA" sz="2400" kern="1200" dirty="0">
              <a:solidFill>
                <a:schemeClr val="tx1"/>
              </a:solidFill>
              <a:latin typeface="+mj-lt"/>
              <a:ea typeface="+mj-ea"/>
              <a:cs typeface="+mj-cs"/>
            </a:endParaRPr>
          </a:p>
        </p:txBody>
      </p:sp>
    </p:spTree>
    <p:extLst>
      <p:ext uri="{BB962C8B-B14F-4D97-AF65-F5344CB8AC3E}">
        <p14:creationId xmlns:p14="http://schemas.microsoft.com/office/powerpoint/2010/main" val="37634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Mounting and Unmounting </a:t>
            </a:r>
            <a:r>
              <a:rPr lang="en-US" dirty="0" err="1"/>
              <a:t>FileSystems</a:t>
            </a:r>
            <a:endParaRPr lang="en-CA" dirty="0"/>
          </a:p>
        </p:txBody>
      </p:sp>
      <p:sp>
        <p:nvSpPr>
          <p:cNvPr id="3" name="Text Placeholder 2"/>
          <p:cNvSpPr>
            <a:spLocks noGrp="1"/>
          </p:cNvSpPr>
          <p:nvPr>
            <p:ph type="body"/>
          </p:nvPr>
        </p:nvSpPr>
        <p:spPr>
          <a:xfrm>
            <a:off x="347481" y="1565189"/>
            <a:ext cx="9241362" cy="3797642"/>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To mount or unmount a volume yourself (instead of at boot time), you can do that too. Simply refer to the device pathname. You must be root to do this:</a:t>
            </a:r>
          </a:p>
          <a:p>
            <a:pPr lvl="2">
              <a:spcBef>
                <a:spcPts val="600"/>
              </a:spcBef>
              <a:spcAft>
                <a:spcPts val="600"/>
              </a:spcAft>
            </a:pPr>
            <a:r>
              <a:rPr lang="en-US" sz="2400" kern="1200" dirty="0">
                <a:solidFill>
                  <a:schemeClr val="tx1"/>
                </a:solidFill>
                <a:latin typeface="Courier New" panose="02070309020205020404" pitchFamily="49" charset="0"/>
                <a:ea typeface="+mj-ea"/>
                <a:cs typeface="Courier New" panose="02070309020205020404" pitchFamily="49" charset="0"/>
              </a:rPr>
              <a:t>	</a:t>
            </a:r>
            <a:r>
              <a:rPr lang="en-US" sz="2400" b="1" kern="1200" dirty="0">
                <a:solidFill>
                  <a:schemeClr val="tx1"/>
                </a:solidFill>
                <a:latin typeface="Courier New" panose="02070309020205020404" pitchFamily="49" charset="0"/>
                <a:ea typeface="+mj-ea"/>
                <a:cs typeface="Courier New" panose="02070309020205020404" pitchFamily="49" charset="0"/>
              </a:rPr>
              <a:t>mount /dev/vda3</a:t>
            </a:r>
          </a:p>
          <a:p>
            <a:pPr lvl="2">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a:t>
            </a:r>
            <a:r>
              <a:rPr lang="en-US" sz="2400" b="1" kern="1200" dirty="0" err="1">
                <a:solidFill>
                  <a:schemeClr val="tx1"/>
                </a:solidFill>
                <a:latin typeface="Courier New" panose="02070309020205020404" pitchFamily="49" charset="0"/>
                <a:ea typeface="+mj-ea"/>
                <a:cs typeface="Courier New" panose="02070309020205020404" pitchFamily="49" charset="0"/>
              </a:rPr>
              <a:t>umount</a:t>
            </a:r>
            <a:r>
              <a:rPr lang="en-US" sz="2400" b="1" kern="1200" dirty="0">
                <a:solidFill>
                  <a:schemeClr val="tx1"/>
                </a:solidFill>
                <a:latin typeface="Courier New" panose="02070309020205020404" pitchFamily="49" charset="0"/>
                <a:ea typeface="+mj-ea"/>
                <a:cs typeface="Courier New" panose="02070309020205020404" pitchFamily="49" charset="0"/>
              </a:rPr>
              <a:t> /dev/vda3</a:t>
            </a:r>
          </a:p>
          <a:p>
            <a:pPr marL="342900" indent="-342900">
              <a:lnSpc>
                <a:spcPct val="100000"/>
              </a:lnSpc>
              <a:spcBef>
                <a:spcPts val="600"/>
              </a:spcBef>
              <a:spcAft>
                <a:spcPts val="600"/>
              </a:spcAft>
              <a:buFont typeface="Arial" panose="020B0604020202020204" pitchFamily="34" charset="0"/>
              <a:buChar char="•"/>
            </a:pPr>
            <a:r>
              <a:rPr lang="en-US" sz="2400" dirty="0"/>
              <a:t>Mounting and unmounting disks with these commands are </a:t>
            </a:r>
            <a:r>
              <a:rPr lang="en-US" sz="2400" b="1" u="sng" dirty="0"/>
              <a:t>not</a:t>
            </a:r>
            <a:r>
              <a:rPr lang="en-US" sz="2400" dirty="0"/>
              <a:t> persistent. When you restart, the system will mount or not mount a file system based on what’s in </a:t>
            </a:r>
            <a:r>
              <a:rPr lang="en-US" sz="2400" b="1" dirty="0"/>
              <a:t>/</a:t>
            </a:r>
            <a:r>
              <a:rPr lang="en-US" sz="2400" b="1" dirty="0" err="1"/>
              <a:t>etc</a:t>
            </a:r>
            <a:r>
              <a:rPr lang="en-US" sz="2400" b="1" dirty="0"/>
              <a:t>/</a:t>
            </a:r>
            <a:r>
              <a:rPr lang="en-US" sz="2400" b="1" dirty="0" err="1"/>
              <a:t>fstab</a:t>
            </a:r>
            <a:r>
              <a:rPr lang="en-US" sz="2400" dirty="0"/>
              <a:t>.</a:t>
            </a:r>
            <a:endParaRPr lang="en-CA" sz="2400" dirty="0"/>
          </a:p>
        </p:txBody>
      </p:sp>
    </p:spTree>
    <p:extLst>
      <p:ext uri="{BB962C8B-B14F-4D97-AF65-F5344CB8AC3E}">
        <p14:creationId xmlns:p14="http://schemas.microsoft.com/office/powerpoint/2010/main" val="151349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Final Concerns</a:t>
            </a:r>
            <a:endParaRPr lang="en-CA" dirty="0"/>
          </a:p>
        </p:txBody>
      </p:sp>
      <p:sp>
        <p:nvSpPr>
          <p:cNvPr id="3" name="Text Placeholder 2"/>
          <p:cNvSpPr>
            <a:spLocks noGrp="1"/>
          </p:cNvSpPr>
          <p:nvPr>
            <p:ph type="body"/>
          </p:nvPr>
        </p:nvSpPr>
        <p:spPr>
          <a:xfrm>
            <a:off x="503999" y="1647567"/>
            <a:ext cx="8911849" cy="3674075"/>
          </a:xfrm>
        </p:spPr>
        <p:txBody>
          <a:bodyPr lIns="0" tIns="0" rIns="0" bIns="0" anchor="t" anchorCtr="0"/>
          <a:lstStyle/>
          <a:p>
            <a:pPr marL="342900" indent="-342900">
              <a:spcBef>
                <a:spcPts val="1200"/>
              </a:spcBef>
              <a:spcAft>
                <a:spcPts val="1200"/>
              </a:spcAft>
              <a:buFont typeface="Arial" panose="020B0604020202020204" pitchFamily="34" charset="0"/>
              <a:buChar char="•"/>
            </a:pPr>
            <a:r>
              <a:rPr lang="en-US" sz="2400" dirty="0"/>
              <a:t>When expanding storage, work from the </a:t>
            </a:r>
            <a:r>
              <a:rPr lang="en-US" sz="2400" b="1" dirty="0"/>
              <a:t>outside in</a:t>
            </a:r>
            <a:r>
              <a:rPr lang="en-US" sz="2400" dirty="0"/>
              <a:t>:</a:t>
            </a:r>
          </a:p>
          <a:p>
            <a:pPr marL="746125" lvl="1" indent="-342900">
              <a:buFont typeface="Wingdings" panose="05000000000000000000" pitchFamily="2" charset="2"/>
              <a:buChar char="§"/>
            </a:pPr>
            <a:r>
              <a:rPr lang="en-US" sz="2400" dirty="0"/>
              <a:t>First make your physical volume, then add it to the volume group, and expand your logical volume.</a:t>
            </a:r>
          </a:p>
          <a:p>
            <a:pPr marL="342900" indent="-342900">
              <a:spcBef>
                <a:spcPts val="1200"/>
              </a:spcBef>
              <a:spcAft>
                <a:spcPts val="1200"/>
              </a:spcAft>
              <a:buFont typeface="Arial" panose="020B0604020202020204" pitchFamily="34" charset="0"/>
              <a:buChar char="•"/>
            </a:pPr>
            <a:r>
              <a:rPr lang="en-US" sz="2400" dirty="0"/>
              <a:t>When shrinking storage, work from the </a:t>
            </a:r>
            <a:r>
              <a:rPr lang="en-US" sz="2400" b="1" dirty="0"/>
              <a:t>inside out</a:t>
            </a:r>
            <a:r>
              <a:rPr lang="en-US" sz="2400" dirty="0"/>
              <a:t>:</a:t>
            </a:r>
          </a:p>
          <a:p>
            <a:pPr marL="746125" lvl="1" indent="-342900">
              <a:buFont typeface="Wingdings" panose="05000000000000000000" pitchFamily="2" charset="2"/>
              <a:buChar char="§"/>
            </a:pPr>
            <a:r>
              <a:rPr lang="en-US" sz="2400" dirty="0"/>
              <a:t>First shrink the logical volume, then shrink the volume group, and remove the physical volume.</a:t>
            </a:r>
            <a:endParaRPr lang="en-CA" sz="2400" dirty="0"/>
          </a:p>
        </p:txBody>
      </p:sp>
    </p:spTree>
    <p:extLst>
      <p:ext uri="{BB962C8B-B14F-4D97-AF65-F5344CB8AC3E}">
        <p14:creationId xmlns:p14="http://schemas.microsoft.com/office/powerpoint/2010/main" val="310432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808800" y="1698810"/>
            <a:ext cx="8467006" cy="3655784"/>
          </a:xfrm>
        </p:spPr>
        <p:txBody>
          <a:bodyPr lIns="0" tIns="0" rIns="0" bIns="0" anchor="t" anchorCtr="0"/>
          <a:lstStyle/>
          <a:p>
            <a:pPr marL="342900" indent="-342900" algn="just">
              <a:lnSpc>
                <a:spcPct val="100000"/>
              </a:lnSpc>
              <a:spcBef>
                <a:spcPts val="1200"/>
              </a:spcBef>
              <a:spcAft>
                <a:spcPts val="1200"/>
              </a:spcAft>
              <a:buFont typeface="Arial" panose="020B0604020202020204" pitchFamily="34" charset="0"/>
              <a:buChar char="•"/>
            </a:pPr>
            <a:r>
              <a:rPr lang="en-US" sz="2400" dirty="0"/>
              <a:t>In this lesson you have learned the underlying concepts of LVM, as well as a number of commands that you will use to manage your volumes.</a:t>
            </a:r>
          </a:p>
          <a:p>
            <a:pPr marL="342900" indent="-342900" algn="just">
              <a:lnSpc>
                <a:spcPct val="100000"/>
              </a:lnSpc>
              <a:spcBef>
                <a:spcPts val="1200"/>
              </a:spcBef>
              <a:spcAft>
                <a:spcPts val="1200"/>
              </a:spcAft>
              <a:buFont typeface="Arial" panose="020B0604020202020204" pitchFamily="34" charset="0"/>
              <a:buChar char="•"/>
            </a:pPr>
            <a:r>
              <a:rPr lang="en-US" sz="2400" dirty="0"/>
              <a:t>These will allow you to configure the storage available to machines under your control.</a:t>
            </a:r>
            <a:endParaRPr lang="en-CA" sz="2400" dirty="0"/>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CA" dirty="0"/>
          </a:p>
        </p:txBody>
      </p:sp>
      <p:sp>
        <p:nvSpPr>
          <p:cNvPr id="3" name="Text Placeholder 2"/>
          <p:cNvSpPr>
            <a:spLocks noGrp="1"/>
          </p:cNvSpPr>
          <p:nvPr>
            <p:ph type="body"/>
          </p:nvPr>
        </p:nvSpPr>
        <p:spPr>
          <a:xfrm>
            <a:off x="586377" y="1764714"/>
            <a:ext cx="7915071" cy="2724908"/>
          </a:xfrm>
        </p:spPr>
        <p:txBody>
          <a:bodyPr lIns="0" tIns="0" rIns="0" bIns="0" anchor="t" anchorCtr="0"/>
          <a:lstStyle/>
          <a:p>
            <a:pPr marL="342900" indent="-342900">
              <a:spcBef>
                <a:spcPts val="1200"/>
              </a:spcBef>
              <a:spcAft>
                <a:spcPts val="1200"/>
              </a:spcAft>
              <a:buFont typeface="Arial" panose="020B0604020202020204" pitchFamily="34" charset="0"/>
              <a:buChar char="•"/>
            </a:pPr>
            <a:r>
              <a:rPr lang="en-US" sz="2400" dirty="0">
                <a:hlinkClick r:id="rId2"/>
              </a:rPr>
              <a:t>A good tutorial on LVM</a:t>
            </a:r>
            <a:r>
              <a:rPr lang="en-US" sz="2400" dirty="0"/>
              <a:t>:</a:t>
            </a:r>
          </a:p>
          <a:p>
            <a:pPr>
              <a:spcBef>
                <a:spcPts val="1200"/>
              </a:spcBef>
              <a:spcAft>
                <a:spcPts val="1200"/>
              </a:spcAft>
            </a:pPr>
            <a:r>
              <a:rPr lang="en-CA" sz="2400" dirty="0">
                <a:hlinkClick r:id="rId2"/>
              </a:rPr>
              <a:t>https://www.digitalocean.com/community/tutorials/an-introduction-to-lvm-concepts-terminology-and-operations</a:t>
            </a:r>
            <a:r>
              <a:rPr lang="en-US" sz="2400" dirty="0"/>
              <a:t> </a:t>
            </a:r>
            <a:endParaRPr lang="en-CA" sz="2400" dirty="0"/>
          </a:p>
        </p:txBody>
      </p:sp>
    </p:spTree>
    <p:extLst>
      <p:ext uri="{BB962C8B-B14F-4D97-AF65-F5344CB8AC3E}">
        <p14:creationId xmlns:p14="http://schemas.microsoft.com/office/powerpoint/2010/main" val="315878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120" y="216000"/>
            <a:ext cx="7426960" cy="935640"/>
          </a:xfrm>
        </p:spPr>
        <p:txBody>
          <a:bodyPr/>
          <a:lstStyle/>
          <a:p>
            <a:r>
              <a:rPr lang="en-US" dirty="0"/>
              <a:t>Logical Volume Management</a:t>
            </a:r>
            <a:endParaRPr lang="en-CA" dirty="0"/>
          </a:p>
        </p:txBody>
      </p:sp>
      <p:sp>
        <p:nvSpPr>
          <p:cNvPr id="3" name="Text Placeholder 2"/>
          <p:cNvSpPr>
            <a:spLocks noGrp="1"/>
          </p:cNvSpPr>
          <p:nvPr>
            <p:ph type="body"/>
          </p:nvPr>
        </p:nvSpPr>
        <p:spPr>
          <a:xfrm>
            <a:off x="421621" y="1509340"/>
            <a:ext cx="9274313" cy="3869968"/>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Logical Volume Management (LVM) is a very useful tool for Linux system administrators. It allows us to easily manage file systems, including the ability to modify them while they’re up and running.</a:t>
            </a:r>
          </a:p>
          <a:p>
            <a:pPr marL="342900" indent="-342900">
              <a:lnSpc>
                <a:spcPct val="100000"/>
              </a:lnSpc>
              <a:spcBef>
                <a:spcPts val="1200"/>
              </a:spcBef>
              <a:spcAft>
                <a:spcPts val="1200"/>
              </a:spcAft>
              <a:buFont typeface="Arial" panose="020B0604020202020204" pitchFamily="34" charset="0"/>
              <a:buChar char="•"/>
            </a:pPr>
            <a:r>
              <a:rPr lang="en-US" sz="2400" dirty="0"/>
              <a:t>LVM is used to manage physical data storage and partitions for Linux and Unix systems. LVM provides more flexibility than just partitioning disks, allowing for complex storage schemes and growth potential for file systems.</a:t>
            </a:r>
          </a:p>
          <a:p>
            <a:pPr marL="342900" indent="-342900">
              <a:lnSpc>
                <a:spcPct val="100000"/>
              </a:lnSpc>
              <a:spcBef>
                <a:spcPts val="1200"/>
              </a:spcBef>
              <a:spcAft>
                <a:spcPts val="1200"/>
              </a:spcAft>
              <a:buFont typeface="Arial" panose="020B0604020202020204" pitchFamily="34" charset="0"/>
              <a:buChar char="•"/>
            </a:pPr>
            <a:r>
              <a:rPr lang="en-US" sz="2400" dirty="0"/>
              <a:t>An example would be a single file system that spans multiple disks</a:t>
            </a:r>
            <a:endParaRPr lang="en-CA" sz="2400" dirty="0"/>
          </a:p>
        </p:txBody>
      </p:sp>
    </p:spTree>
    <p:extLst>
      <p:ext uri="{BB962C8B-B14F-4D97-AF65-F5344CB8AC3E}">
        <p14:creationId xmlns:p14="http://schemas.microsoft.com/office/powerpoint/2010/main" val="241984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LVM Terms</a:t>
            </a:r>
            <a:endParaRPr lang="en-CA" dirty="0"/>
          </a:p>
        </p:txBody>
      </p:sp>
      <p:sp>
        <p:nvSpPr>
          <p:cNvPr id="3" name="Text Placeholder 2"/>
          <p:cNvSpPr>
            <a:spLocks noGrp="1"/>
          </p:cNvSpPr>
          <p:nvPr>
            <p:ph type="body"/>
          </p:nvPr>
        </p:nvSpPr>
        <p:spPr>
          <a:xfrm>
            <a:off x="396908" y="1787611"/>
            <a:ext cx="9266076" cy="3575220"/>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b="1" dirty="0"/>
              <a:t>Physical Volumes</a:t>
            </a:r>
            <a:r>
              <a:rPr lang="en-US" sz="2400" dirty="0"/>
              <a:t>: Disks and partitions</a:t>
            </a:r>
          </a:p>
          <a:p>
            <a:pPr marL="342900" indent="-342900">
              <a:lnSpc>
                <a:spcPct val="100000"/>
              </a:lnSpc>
              <a:spcBef>
                <a:spcPts val="1200"/>
              </a:spcBef>
              <a:spcAft>
                <a:spcPts val="1200"/>
              </a:spcAft>
              <a:buFont typeface="Arial" panose="020B0604020202020204" pitchFamily="34" charset="0"/>
              <a:buChar char="•"/>
            </a:pPr>
            <a:r>
              <a:rPr lang="en-US" sz="2400" b="1" dirty="0"/>
              <a:t>Volume Groups:    </a:t>
            </a:r>
            <a:r>
              <a:rPr lang="en-US" sz="2400" dirty="0"/>
              <a:t>Storage area or storage pool</a:t>
            </a:r>
          </a:p>
          <a:p>
            <a:pPr marL="342900" indent="-342900">
              <a:lnSpc>
                <a:spcPct val="100000"/>
              </a:lnSpc>
              <a:spcBef>
                <a:spcPts val="1200"/>
              </a:spcBef>
              <a:spcAft>
                <a:spcPts val="1200"/>
              </a:spcAft>
              <a:buFont typeface="Arial" panose="020B0604020202020204" pitchFamily="34" charset="0"/>
              <a:buChar char="•"/>
            </a:pPr>
            <a:r>
              <a:rPr lang="en-US" sz="2400" b="1" dirty="0"/>
              <a:t>Logical Volumes:   </a:t>
            </a:r>
            <a:r>
              <a:rPr lang="en-US" sz="2400" dirty="0"/>
              <a:t>Mount-points relating to space from a volume group (think of these as ‘virtual disks’)</a:t>
            </a:r>
            <a:endParaRPr lang="en-CA" sz="2400" dirty="0"/>
          </a:p>
        </p:txBody>
      </p:sp>
    </p:spTree>
    <p:extLst>
      <p:ext uri="{BB962C8B-B14F-4D97-AF65-F5344CB8AC3E}">
        <p14:creationId xmlns:p14="http://schemas.microsoft.com/office/powerpoint/2010/main" val="274657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Volumes</a:t>
            </a:r>
            <a:endParaRPr lang="en-CA" dirty="0"/>
          </a:p>
        </p:txBody>
      </p:sp>
      <p:sp>
        <p:nvSpPr>
          <p:cNvPr id="3" name="Text Placeholder 2"/>
          <p:cNvSpPr>
            <a:spLocks noGrp="1"/>
          </p:cNvSpPr>
          <p:nvPr>
            <p:ph type="body"/>
          </p:nvPr>
        </p:nvSpPr>
        <p:spPr>
          <a:xfrm>
            <a:off x="429858" y="1606378"/>
            <a:ext cx="9109557" cy="3731740"/>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A </a:t>
            </a:r>
            <a:r>
              <a:rPr lang="en-US" sz="2400" b="1" dirty="0"/>
              <a:t>physical volume </a:t>
            </a:r>
            <a:r>
              <a:rPr lang="en-US" sz="2400" dirty="0"/>
              <a:t>refers to disks (physical or virtual) and any partitions you’ve created.</a:t>
            </a:r>
          </a:p>
          <a:p>
            <a:pPr marL="342900" indent="-342900">
              <a:lnSpc>
                <a:spcPct val="100000"/>
              </a:lnSpc>
              <a:spcBef>
                <a:spcPts val="1200"/>
              </a:spcBef>
              <a:spcAft>
                <a:spcPts val="1200"/>
              </a:spcAft>
              <a:buFont typeface="Arial" panose="020B0604020202020204" pitchFamily="34" charset="0"/>
              <a:buChar char="•"/>
            </a:pPr>
            <a:r>
              <a:rPr lang="en-US" sz="2400" dirty="0"/>
              <a:t>LVM puts both disks and partitions under the one term.</a:t>
            </a:r>
          </a:p>
          <a:p>
            <a:pPr marL="342900" indent="-342900">
              <a:lnSpc>
                <a:spcPct val="100000"/>
              </a:lnSpc>
              <a:spcBef>
                <a:spcPts val="1200"/>
              </a:spcBef>
              <a:spcAft>
                <a:spcPts val="1200"/>
              </a:spcAft>
              <a:buFont typeface="Arial" panose="020B0604020202020204" pitchFamily="34" charset="0"/>
              <a:buChar char="•"/>
            </a:pPr>
            <a:r>
              <a:rPr lang="en-US" sz="2400" b="1" dirty="0"/>
              <a:t>Remember</a:t>
            </a:r>
            <a:r>
              <a:rPr lang="en-US" sz="2400" dirty="0"/>
              <a:t>: A disk or partition is NOT considered this according to LVM until it’s been initialized as an LVM physical volume</a:t>
            </a:r>
            <a:endParaRPr lang="en-CA" sz="2400" dirty="0"/>
          </a:p>
        </p:txBody>
      </p:sp>
    </p:spTree>
    <p:extLst>
      <p:ext uri="{BB962C8B-B14F-4D97-AF65-F5344CB8AC3E}">
        <p14:creationId xmlns:p14="http://schemas.microsoft.com/office/powerpoint/2010/main" val="398980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Groups</a:t>
            </a:r>
            <a:endParaRPr lang="en-CA" dirty="0"/>
          </a:p>
        </p:txBody>
      </p:sp>
      <p:sp>
        <p:nvSpPr>
          <p:cNvPr id="3" name="Text Placeholder 2"/>
          <p:cNvSpPr>
            <a:spLocks noGrp="1"/>
          </p:cNvSpPr>
          <p:nvPr>
            <p:ph type="body"/>
          </p:nvPr>
        </p:nvSpPr>
        <p:spPr>
          <a:xfrm>
            <a:off x="438097" y="1837038"/>
            <a:ext cx="8944800" cy="3319848"/>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A </a:t>
            </a:r>
            <a:r>
              <a:rPr lang="en-US" sz="2400" b="1" dirty="0"/>
              <a:t>volume group </a:t>
            </a:r>
            <a:r>
              <a:rPr lang="en-US" sz="2400" dirty="0"/>
              <a:t>is basically a pool of physical volumes all under one roof.</a:t>
            </a:r>
          </a:p>
          <a:p>
            <a:pPr marL="342900" indent="-342900">
              <a:lnSpc>
                <a:spcPct val="100000"/>
              </a:lnSpc>
              <a:spcBef>
                <a:spcPts val="1200"/>
              </a:spcBef>
              <a:spcAft>
                <a:spcPts val="1200"/>
              </a:spcAft>
              <a:buFont typeface="Arial" panose="020B0604020202020204" pitchFamily="34" charset="0"/>
              <a:buChar char="•"/>
            </a:pPr>
            <a:r>
              <a:rPr lang="en-US" sz="2400" dirty="0"/>
              <a:t>When physical volumes are added to a volume group, the combined storage capacity of all the disks is made available to the systems as one big unit, or storage pool.</a:t>
            </a:r>
            <a:endParaRPr lang="en-CA" sz="2400" dirty="0"/>
          </a:p>
        </p:txBody>
      </p:sp>
    </p:spTree>
    <p:extLst>
      <p:ext uri="{BB962C8B-B14F-4D97-AF65-F5344CB8AC3E}">
        <p14:creationId xmlns:p14="http://schemas.microsoft.com/office/powerpoint/2010/main" val="172370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Volumes</a:t>
            </a:r>
            <a:endParaRPr lang="en-CA" dirty="0"/>
          </a:p>
        </p:txBody>
      </p:sp>
      <p:sp>
        <p:nvSpPr>
          <p:cNvPr id="3" name="Text Placeholder 2"/>
          <p:cNvSpPr>
            <a:spLocks noGrp="1"/>
          </p:cNvSpPr>
          <p:nvPr>
            <p:ph type="body"/>
          </p:nvPr>
        </p:nvSpPr>
        <p:spPr>
          <a:xfrm>
            <a:off x="370204" y="1418724"/>
            <a:ext cx="9383396" cy="3945209"/>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400" b="1" dirty="0"/>
              <a:t>Logical volumes </a:t>
            </a:r>
            <a:r>
              <a:rPr lang="en-US" sz="2400" dirty="0"/>
              <a:t>are, in essence, software-defined “virtual partitions”. A logical volume is assigned a specified amount of space from your volume group, and it can then be formatted and mounted on your system.</a:t>
            </a:r>
          </a:p>
          <a:p>
            <a:pPr marL="342900" indent="-342900">
              <a:lnSpc>
                <a:spcPct val="100000"/>
              </a:lnSpc>
              <a:spcBef>
                <a:spcPts val="300"/>
              </a:spcBef>
              <a:spcAft>
                <a:spcPts val="300"/>
              </a:spcAft>
              <a:buFont typeface="Arial" panose="020B0604020202020204" pitchFamily="34" charset="0"/>
              <a:buChar char="•"/>
            </a:pPr>
            <a:r>
              <a:rPr lang="en-US" sz="2400" dirty="0"/>
              <a:t>Like a partition, a logical volume can be used for a specific mount point, like </a:t>
            </a:r>
            <a:r>
              <a:rPr lang="en-US" sz="2400" b="1" dirty="0"/>
              <a:t>/home</a:t>
            </a:r>
            <a:r>
              <a:rPr lang="en-US" sz="2400" dirty="0"/>
              <a:t>.</a:t>
            </a:r>
          </a:p>
          <a:p>
            <a:pPr marL="342900" indent="-342900">
              <a:lnSpc>
                <a:spcPct val="100000"/>
              </a:lnSpc>
              <a:spcBef>
                <a:spcPts val="300"/>
              </a:spcBef>
              <a:spcAft>
                <a:spcPts val="300"/>
              </a:spcAft>
              <a:buFont typeface="Arial" panose="020B0604020202020204" pitchFamily="34" charset="0"/>
              <a:buChar char="•"/>
            </a:pPr>
            <a:r>
              <a:rPr lang="en-US" sz="2400" dirty="0"/>
              <a:t>There are two main advantages to using logical volumes over standard partitioning:</a:t>
            </a:r>
          </a:p>
          <a:p>
            <a:pPr marL="746125" lvl="3" indent="-342900">
              <a:spcBef>
                <a:spcPts val="300"/>
              </a:spcBef>
              <a:spcAft>
                <a:spcPts val="300"/>
              </a:spcAft>
              <a:buFont typeface="Wingdings" panose="05000000000000000000" pitchFamily="2" charset="2"/>
              <a:buChar char="§"/>
            </a:pPr>
            <a:r>
              <a:rPr lang="en-US" sz="2200" dirty="0"/>
              <a:t>More complex schemes (ex. Spanning across multiple disks).</a:t>
            </a:r>
          </a:p>
          <a:p>
            <a:pPr marL="746125" lvl="3" indent="-342900">
              <a:spcBef>
                <a:spcPts val="300"/>
              </a:spcBef>
              <a:spcAft>
                <a:spcPts val="300"/>
              </a:spcAft>
              <a:buFont typeface="Wingdings" panose="05000000000000000000" pitchFamily="2" charset="2"/>
              <a:buChar char="§"/>
            </a:pPr>
            <a:r>
              <a:rPr lang="en-US" sz="2200" dirty="0"/>
              <a:t>Growing, shrinking, or even moving logical volumes easily.</a:t>
            </a:r>
            <a:endParaRPr lang="en-CA" sz="2200" dirty="0"/>
          </a:p>
        </p:txBody>
      </p:sp>
    </p:spTree>
    <p:extLst>
      <p:ext uri="{BB962C8B-B14F-4D97-AF65-F5344CB8AC3E}">
        <p14:creationId xmlns:p14="http://schemas.microsoft.com/office/powerpoint/2010/main" val="79670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LVM</a:t>
            </a:r>
            <a:endParaRPr lang="en-CA" dirty="0"/>
          </a:p>
        </p:txBody>
      </p:sp>
      <p:sp>
        <p:nvSpPr>
          <p:cNvPr id="3" name="Text Placeholder 2"/>
          <p:cNvSpPr>
            <a:spLocks noGrp="1"/>
          </p:cNvSpPr>
          <p:nvPr>
            <p:ph type="body"/>
          </p:nvPr>
        </p:nvSpPr>
        <p:spPr>
          <a:xfrm>
            <a:off x="504000" y="1705232"/>
            <a:ext cx="9158984" cy="3749318"/>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CentOS used to have a GUI version of LVM, but it’s since been deprecated, and there is no standard GUI for LVM cross the different Linux distributions. Therefore, we must use the command line.</a:t>
            </a:r>
          </a:p>
          <a:p>
            <a:pPr marL="342900" indent="-342900">
              <a:lnSpc>
                <a:spcPct val="100000"/>
              </a:lnSpc>
              <a:spcBef>
                <a:spcPts val="1200"/>
              </a:spcBef>
              <a:spcAft>
                <a:spcPts val="1200"/>
              </a:spcAft>
              <a:buFont typeface="Arial" panose="020B0604020202020204" pitchFamily="34" charset="0"/>
              <a:buChar char="•"/>
            </a:pPr>
            <a:r>
              <a:rPr lang="en-US" sz="2400" dirty="0"/>
              <a:t>In the lab you’ll be working with </a:t>
            </a:r>
            <a:r>
              <a:rPr lang="en-US" sz="2400" b="1" dirty="0"/>
              <a:t>centos2</a:t>
            </a:r>
            <a:r>
              <a:rPr lang="en-US" sz="2400" dirty="0"/>
              <a:t> and </a:t>
            </a:r>
            <a:r>
              <a:rPr lang="en-US" sz="2400" b="1" dirty="0"/>
              <a:t>centos3</a:t>
            </a:r>
            <a:r>
              <a:rPr lang="en-US" sz="2400" dirty="0"/>
              <a:t>, so CLI is our only option anyway.</a:t>
            </a:r>
            <a:endParaRPr lang="en-CA" sz="2400" dirty="0"/>
          </a:p>
        </p:txBody>
      </p:sp>
    </p:spTree>
    <p:extLst>
      <p:ext uri="{BB962C8B-B14F-4D97-AF65-F5344CB8AC3E}">
        <p14:creationId xmlns:p14="http://schemas.microsoft.com/office/powerpoint/2010/main" val="356617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Information</a:t>
            </a:r>
            <a:endParaRPr lang="en-CA" dirty="0"/>
          </a:p>
        </p:txBody>
      </p:sp>
      <p:sp>
        <p:nvSpPr>
          <p:cNvPr id="3" name="Text Placeholder 2"/>
          <p:cNvSpPr>
            <a:spLocks noGrp="1"/>
          </p:cNvSpPr>
          <p:nvPr>
            <p:ph type="body"/>
          </p:nvPr>
        </p:nvSpPr>
        <p:spPr>
          <a:xfrm>
            <a:off x="504000" y="1459914"/>
            <a:ext cx="8936562" cy="3994636"/>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400" dirty="0"/>
              <a:t>Before you make any changes to a machine’s </a:t>
            </a:r>
            <a:r>
              <a:rPr lang="en-US" sz="2400" dirty="0" err="1"/>
              <a:t>filesystem</a:t>
            </a:r>
            <a:r>
              <a:rPr lang="en-US" sz="2400" dirty="0"/>
              <a:t>, you need to know how it is currently configured.</a:t>
            </a:r>
          </a:p>
          <a:p>
            <a:pPr marL="342900" indent="-342900">
              <a:lnSpc>
                <a:spcPct val="100000"/>
              </a:lnSpc>
              <a:spcBef>
                <a:spcPts val="300"/>
              </a:spcBef>
              <a:spcAft>
                <a:spcPts val="300"/>
              </a:spcAft>
              <a:buFont typeface="Arial" panose="020B0604020202020204" pitchFamily="34" charset="0"/>
              <a:buChar char="•"/>
            </a:pPr>
            <a:r>
              <a:rPr lang="en-US" sz="2400" dirty="0"/>
              <a:t>There are several commands that will help us gather this information:</a:t>
            </a:r>
          </a:p>
          <a:p>
            <a:pPr lvl="3">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a:t>
            </a:r>
            <a:r>
              <a:rPr lang="en-US" sz="2200" dirty="0">
                <a:latin typeface="Courier New" panose="02070309020205020404" pitchFamily="49" charset="0"/>
                <a:cs typeface="Courier New" panose="02070309020205020404" pitchFamily="49" charset="0"/>
              </a:rPr>
              <a:t> 		– </a:t>
            </a:r>
            <a:r>
              <a:rPr lang="en-US" sz="2200" dirty="0">
                <a:latin typeface="+mj-lt"/>
                <a:cs typeface="Courier New" panose="02070309020205020404" pitchFamily="49" charset="0"/>
              </a:rPr>
              <a:t>disk free (we already saw this last week)</a:t>
            </a:r>
          </a:p>
          <a:p>
            <a:pPr lvl="3">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lsblk</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list block devices</a:t>
            </a:r>
            <a:endParaRPr lang="en-US" sz="2200" b="1" dirty="0">
              <a:latin typeface="Courier New" panose="02070309020205020404" pitchFamily="49" charset="0"/>
              <a:cs typeface="Courier New" panose="02070309020205020404" pitchFamily="49" charset="0"/>
            </a:endParaRPr>
          </a:p>
          <a:p>
            <a:pPr lvl="3">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ssm</a:t>
            </a:r>
            <a:r>
              <a:rPr lang="en-US" sz="2200" b="1" dirty="0">
                <a:latin typeface="Courier New" panose="02070309020205020404" pitchFamily="49" charset="0"/>
                <a:cs typeface="Courier New" panose="02070309020205020404" pitchFamily="49" charset="0"/>
              </a:rPr>
              <a:t> list </a:t>
            </a:r>
            <a:r>
              <a:rPr lang="en-US" sz="2200" dirty="0">
                <a:latin typeface="Courier New" panose="02070309020205020404" pitchFamily="49" charset="0"/>
                <a:cs typeface="Courier New" panose="02070309020205020404" pitchFamily="49" charset="0"/>
              </a:rPr>
              <a:t>	- </a:t>
            </a:r>
            <a:r>
              <a:rPr lang="en-US" sz="2200" dirty="0">
                <a:latin typeface="+mj-lt"/>
                <a:cs typeface="Courier New" panose="02070309020205020404" pitchFamily="49" charset="0"/>
              </a:rPr>
              <a:t>system storage manager (must be installed)</a:t>
            </a:r>
          </a:p>
          <a:p>
            <a:pPr lvl="3">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pvs</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show Physical Volumes</a:t>
            </a:r>
          </a:p>
          <a:p>
            <a:pPr lvl="3">
              <a:spcBef>
                <a:spcPts val="300"/>
              </a:spcBef>
              <a:spcAft>
                <a:spcPts val="300"/>
              </a:spcAft>
            </a:pP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lvs</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show Logical Volumes</a:t>
            </a:r>
            <a:endParaRPr lang="en-US" sz="2200" b="1" dirty="0">
              <a:latin typeface="Courier New" panose="02070309020205020404" pitchFamily="49" charset="0"/>
              <a:cs typeface="Courier New" panose="02070309020205020404" pitchFamily="49" charset="0"/>
            </a:endParaRPr>
          </a:p>
          <a:p>
            <a:pPr lvl="3">
              <a:spcBef>
                <a:spcPts val="300"/>
              </a:spcBef>
              <a:spcAft>
                <a:spcPts val="300"/>
              </a:spcAft>
            </a:pP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vgs</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show Volumes Groups</a:t>
            </a:r>
            <a:endParaRPr 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5402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1208</TotalTime>
  <Words>1832</Words>
  <Application>Microsoft Office PowerPoint</Application>
  <PresentationFormat>Custom</PresentationFormat>
  <Paragraphs>122</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Courier New</vt:lpstr>
      <vt:lpstr>Symbol</vt:lpstr>
      <vt:lpstr>Wingdings</vt:lpstr>
      <vt:lpstr>Office Theme</vt:lpstr>
      <vt:lpstr>Office Theme</vt:lpstr>
      <vt:lpstr>OSL740</vt:lpstr>
      <vt:lpstr>Introduction</vt:lpstr>
      <vt:lpstr>Logical Volume Management</vt:lpstr>
      <vt:lpstr>LVM Terms</vt:lpstr>
      <vt:lpstr>Physical Volumes</vt:lpstr>
      <vt:lpstr>Volume Groups</vt:lpstr>
      <vt:lpstr>Logical Volumes</vt:lpstr>
      <vt:lpstr>Working With LVM</vt:lpstr>
      <vt:lpstr>Gathering Information</vt:lpstr>
      <vt:lpstr>Block Devices</vt:lpstr>
      <vt:lpstr>Creating Physical Volumes</vt:lpstr>
      <vt:lpstr>Adding Physical Volumes to a Volume Group</vt:lpstr>
      <vt:lpstr>Removing Physical Volumes from a Volume Group</vt:lpstr>
      <vt:lpstr>Creating Logical Volumes</vt:lpstr>
      <vt:lpstr>Formatting The Logical Volume</vt:lpstr>
      <vt:lpstr>Resizing Logical Volumes</vt:lpstr>
      <vt:lpstr>Mounting Your Volumes</vt:lpstr>
      <vt:lpstr>/etc/fstab Format</vt:lpstr>
      <vt:lpstr>Mount Points</vt:lpstr>
      <vt:lpstr>Best Practices with /etc/fstab</vt:lpstr>
      <vt:lpstr>Manually Mounting and Unmounting FileSystems</vt:lpstr>
      <vt:lpstr>Some Final Concerns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54</cp:revision>
  <dcterms:created xsi:type="dcterms:W3CDTF">2021-01-07T21:48:46Z</dcterms:created>
  <dcterms:modified xsi:type="dcterms:W3CDTF">2022-01-28T21:37:09Z</dcterms:modified>
  <dc:language>en-CA</dc:language>
</cp:coreProperties>
</file>