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66" r:id="rId4"/>
    <p:sldId id="268" r:id="rId5"/>
    <p:sldId id="269" r:id="rId6"/>
    <p:sldId id="270" r:id="rId7"/>
    <p:sldId id="281" r:id="rId8"/>
    <p:sldId id="271" r:id="rId9"/>
    <p:sldId id="272" r:id="rId10"/>
    <p:sldId id="273" r:id="rId11"/>
    <p:sldId id="274" r:id="rId12"/>
    <p:sldId id="276" r:id="rId13"/>
    <p:sldId id="277" r:id="rId14"/>
    <p:sldId id="278" r:id="rId15"/>
    <p:sldId id="279" r:id="rId16"/>
    <p:sldId id="275" r:id="rId17"/>
    <p:sldId id="280" r:id="rId18"/>
    <p:sldId id="267" r:id="rId19"/>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4320" autoAdjust="0"/>
  </p:normalViewPr>
  <p:slideViewPr>
    <p:cSldViewPr snapToGrid="0">
      <p:cViewPr varScale="1">
        <p:scale>
          <a:sx n="86" d="100"/>
          <a:sy n="86" d="100"/>
        </p:scale>
        <p:origin x="88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B56A0CE-415A-4B01-86F1-D99B0DA35279}" type="datetimeFigureOut">
              <a:rPr lang="en-CA" smtClean="0"/>
              <a:t>2022-01-28</a:t>
            </a:fld>
            <a:endParaRPr lang="en-CA"/>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C9EA3EA-F439-4F7B-B6AF-6739EBBDE0DC}" type="slidenum">
              <a:rPr lang="en-CA" smtClean="0"/>
              <a:t>‹#›</a:t>
            </a:fld>
            <a:endParaRPr lang="en-CA"/>
          </a:p>
        </p:txBody>
      </p:sp>
    </p:spTree>
    <p:extLst>
      <p:ext uri="{BB962C8B-B14F-4D97-AF65-F5344CB8AC3E}">
        <p14:creationId xmlns:p14="http://schemas.microsoft.com/office/powerpoint/2010/main" val="2252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9EA3EA-F439-4F7B-B6AF-6739EBBDE0DC}" type="slidenum">
              <a:rPr lang="en-CA" smtClean="0"/>
              <a:t>12</a:t>
            </a:fld>
            <a:endParaRPr lang="en-CA"/>
          </a:p>
        </p:txBody>
      </p:sp>
    </p:spTree>
    <p:extLst>
      <p:ext uri="{BB962C8B-B14F-4D97-AF65-F5344CB8AC3E}">
        <p14:creationId xmlns:p14="http://schemas.microsoft.com/office/powerpoint/2010/main" val="324593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OSL740</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latin typeface="+mj-lt"/>
              </a:rPr>
              <a:t>Configuring Firewalls</a:t>
            </a:r>
          </a:p>
          <a:p>
            <a:pPr marL="0" indent="0" algn="ctr">
              <a:buNone/>
            </a:pPr>
            <a:r>
              <a:rPr lang="en-US" dirty="0" err="1"/>
              <a:t>iptables</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29858" y="1459912"/>
            <a:ext cx="9241363" cy="3911157"/>
          </a:xfrm>
        </p:spPr>
        <p:txBody>
          <a:bodyPr anchor="t" anchorCtr="0">
            <a:normAutofit fontScale="92500" lnSpcReduction="10000"/>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Let’s set the default policy:</a:t>
            </a:r>
          </a:p>
          <a:p>
            <a:pPr lvl="1" algn="l" rtl="0">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iptables -P INPUT DROP</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This drops all incoming packets, regardless of port, destination, source, or protocol. Setting a default policy to drop everything makes it easier to specify the very few exceptions we want to make.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By contrast:</a:t>
            </a:r>
          </a:p>
          <a:p>
            <a:pPr lvl="1" algn="l" rtl="0">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iptables -P INPUT ACCEPT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This would allow everything through. If we wanted to harden our system, we would have to specify every single possible combination of input types. That’s awful, so let’s not do that.</a:t>
            </a:r>
          </a:p>
          <a:p>
            <a:endParaRPr lang="en-CA" dirty="0"/>
          </a:p>
        </p:txBody>
      </p:sp>
      <p:sp>
        <p:nvSpPr>
          <p:cNvPr id="2" name="Title 1"/>
          <p:cNvSpPr>
            <a:spLocks noGrp="1"/>
          </p:cNvSpPr>
          <p:nvPr>
            <p:ph type="title"/>
          </p:nvPr>
        </p:nvSpPr>
        <p:spPr/>
        <p:txBody>
          <a:bodyPr/>
          <a:lstStyle/>
          <a:p>
            <a:r>
              <a:rPr lang="en-US" dirty="0"/>
              <a:t>Setting Default Policies</a:t>
            </a:r>
            <a:endParaRPr lang="en-CA" dirty="0"/>
          </a:p>
        </p:txBody>
      </p:sp>
    </p:spTree>
    <p:extLst>
      <p:ext uri="{BB962C8B-B14F-4D97-AF65-F5344CB8AC3E}">
        <p14:creationId xmlns:p14="http://schemas.microsoft.com/office/powerpoint/2010/main" val="253021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Rules</a:t>
            </a:r>
            <a:endParaRPr lang="en-CA" dirty="0"/>
          </a:p>
        </p:txBody>
      </p:sp>
      <p:sp>
        <p:nvSpPr>
          <p:cNvPr id="3" name="Text Placeholder 2"/>
          <p:cNvSpPr>
            <a:spLocks noGrp="1"/>
          </p:cNvSpPr>
          <p:nvPr>
            <p:ph type="body"/>
          </p:nvPr>
        </p:nvSpPr>
        <p:spPr>
          <a:xfrm>
            <a:off x="281578" y="1394010"/>
            <a:ext cx="9472022" cy="3985297"/>
          </a:xfrm>
        </p:spPr>
        <p:txBody>
          <a:bodyPr anchor="t" anchorCtr="0">
            <a:normAutofit fontScale="92500" lnSpcReduction="20000"/>
          </a:bodyPr>
          <a:lstStyle/>
          <a:p>
            <a:pPr marL="342900" indent="-342900">
              <a:lnSpc>
                <a:spcPct val="110000"/>
              </a:lnSpc>
              <a:spcBef>
                <a:spcPts val="600"/>
              </a:spcBef>
              <a:spcAft>
                <a:spcPts val="600"/>
              </a:spcAft>
              <a:buFont typeface="Arial" panose="020B0604020202020204" pitchFamily="34" charset="0"/>
              <a:buChar char="•"/>
            </a:pPr>
            <a:r>
              <a:rPr lang="en-US" sz="2400" dirty="0">
                <a:latin typeface="+mn-lt"/>
              </a:rPr>
              <a:t>When creating rules to add to your </a:t>
            </a:r>
            <a:r>
              <a:rPr lang="en-US" sz="2400" dirty="0" err="1">
                <a:latin typeface="+mn-lt"/>
              </a:rPr>
              <a:t>iptables</a:t>
            </a:r>
            <a:r>
              <a:rPr lang="en-US" sz="2400" dirty="0">
                <a:latin typeface="+mn-lt"/>
              </a:rPr>
              <a:t> there are a few things you might be concerned with:</a:t>
            </a:r>
          </a:p>
          <a:p>
            <a:pPr marL="342900" lvl="2"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Which chain does it go in?</a:t>
            </a:r>
          </a:p>
          <a:p>
            <a:pPr marL="798513" lvl="4" indent="-342900" algn="l" rtl="0">
              <a:lnSpc>
                <a:spcPct val="110000"/>
              </a:lnSpc>
              <a:spcBef>
                <a:spcPts val="600"/>
              </a:spcBef>
              <a:spcAft>
                <a:spcPts val="600"/>
              </a:spcAft>
              <a:buFont typeface="Wingdings" panose="05000000000000000000" pitchFamily="2" charset="2"/>
              <a:buChar char="§"/>
            </a:pPr>
            <a:r>
              <a:rPr lang="en-US" sz="2400" kern="1200" dirty="0">
                <a:solidFill>
                  <a:schemeClr val="tx1"/>
                </a:solidFill>
                <a:latin typeface="+mn-lt"/>
                <a:ea typeface="+mj-ea"/>
                <a:cs typeface="+mj-cs"/>
              </a:rPr>
              <a:t>We will only use INPUT, FORWARD, and OUTPUT. There are more, but you won’t use them nearly as often as these, and you’ll learn about them in later courses.</a:t>
            </a:r>
          </a:p>
          <a:p>
            <a:pPr marL="342900" lvl="1"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What traffic are you trying to match?</a:t>
            </a:r>
          </a:p>
          <a:p>
            <a:pPr marL="342900" lvl="1"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What do you want to do with this traffic?</a:t>
            </a:r>
          </a:p>
          <a:p>
            <a:pPr marL="798513" lvl="2" indent="-342900" algn="l" rtl="0">
              <a:lnSpc>
                <a:spcPct val="110000"/>
              </a:lnSpc>
              <a:spcBef>
                <a:spcPts val="600"/>
              </a:spcBef>
              <a:spcAft>
                <a:spcPts val="600"/>
              </a:spcAft>
              <a:buFont typeface="Wingdings" panose="05000000000000000000" pitchFamily="2" charset="2"/>
              <a:buChar char="§"/>
            </a:pPr>
            <a:r>
              <a:rPr lang="en-US" sz="2400" kern="1200" dirty="0">
                <a:solidFill>
                  <a:schemeClr val="tx1"/>
                </a:solidFill>
                <a:latin typeface="+mn-lt"/>
                <a:ea typeface="+mj-ea"/>
                <a:cs typeface="+mj-cs"/>
              </a:rPr>
              <a:t>We will only use ACCEPT, DROP, and REJECT. There are more, but again, you’ll learn about them in later courses.</a:t>
            </a:r>
            <a:endParaRPr lang="en-CA" sz="2400" kern="1200" dirty="0">
              <a:solidFill>
                <a:schemeClr val="tx1"/>
              </a:solidFill>
              <a:latin typeface="+mn-lt"/>
              <a:ea typeface="+mj-ea"/>
              <a:cs typeface="+mj-cs"/>
            </a:endParaRPr>
          </a:p>
        </p:txBody>
      </p:sp>
    </p:spTree>
    <p:extLst>
      <p:ext uri="{BB962C8B-B14F-4D97-AF65-F5344CB8AC3E}">
        <p14:creationId xmlns:p14="http://schemas.microsoft.com/office/powerpoint/2010/main" val="117736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Packets</a:t>
            </a:r>
            <a:endParaRPr lang="en-CA" dirty="0"/>
          </a:p>
        </p:txBody>
      </p:sp>
      <p:sp>
        <p:nvSpPr>
          <p:cNvPr id="3" name="Text Placeholder 2"/>
          <p:cNvSpPr>
            <a:spLocks noGrp="1"/>
          </p:cNvSpPr>
          <p:nvPr>
            <p:ph type="body"/>
          </p:nvPr>
        </p:nvSpPr>
        <p:spPr>
          <a:xfrm>
            <a:off x="190962" y="1558768"/>
            <a:ext cx="9677968" cy="3812302"/>
          </a:xfrm>
        </p:spPr>
        <p:txBody>
          <a:bodyPr anchor="t" anchorCtr="0">
            <a:normAutofit fontScale="92500" lnSpcReduction="10000"/>
          </a:bodyPr>
          <a:lstStyle/>
          <a:p>
            <a:pPr marL="342900" indent="-342900">
              <a:lnSpc>
                <a:spcPct val="120000"/>
              </a:lnSpc>
              <a:spcBef>
                <a:spcPts val="0"/>
              </a:spcBef>
              <a:buFont typeface="Arial" panose="020B0604020202020204" pitchFamily="34" charset="0"/>
              <a:buChar char="•"/>
            </a:pPr>
            <a:r>
              <a:rPr lang="en-US" sz="2400" dirty="0">
                <a:latin typeface="+mn-lt"/>
              </a:rPr>
              <a:t>There are a number of options you can use to match specific traffic:</a:t>
            </a:r>
          </a:p>
          <a:p>
            <a:pPr marL="684213" lvl="2" indent="-342900" algn="l" rtl="0">
              <a:lnSpc>
                <a:spcPct val="120000"/>
              </a:lnSpc>
              <a:buFont typeface="Wingdings" panose="05000000000000000000" pitchFamily="2" charset="2"/>
              <a:buChar char="§"/>
            </a:pPr>
            <a:r>
              <a:rPr lang="en-US" sz="2400" b="1" dirty="0"/>
              <a:t>-s &lt;address&gt; </a:t>
            </a:r>
            <a:r>
              <a:rPr lang="en-US" sz="2400" dirty="0"/>
              <a:t>- </a:t>
            </a:r>
            <a:r>
              <a:rPr lang="az-Latn-AZ" sz="2400" dirty="0"/>
              <a:t>s</a:t>
            </a:r>
            <a:r>
              <a:rPr lang="en-US" sz="2400" dirty="0" err="1"/>
              <a:t>ource</a:t>
            </a:r>
            <a:r>
              <a:rPr lang="en-US" sz="2400" dirty="0"/>
              <a:t> </a:t>
            </a:r>
            <a:r>
              <a:rPr lang="en-US" sz="2400" dirty="0" err="1"/>
              <a:t>ip</a:t>
            </a:r>
            <a:r>
              <a:rPr lang="en-US" sz="2400" dirty="0"/>
              <a:t> address.  Who sent the traffic.</a:t>
            </a:r>
          </a:p>
          <a:p>
            <a:pPr marL="684213" lvl="2" indent="-342900" algn="l" rtl="0">
              <a:lnSpc>
                <a:spcPct val="120000"/>
              </a:lnSpc>
              <a:buFont typeface="Wingdings" panose="05000000000000000000" pitchFamily="2" charset="2"/>
              <a:buChar char="§"/>
            </a:pPr>
            <a:r>
              <a:rPr lang="en-US" sz="2400" b="1" dirty="0"/>
              <a:t>-d &lt;address&gt;</a:t>
            </a:r>
            <a:r>
              <a:rPr lang="en-US" sz="2400" dirty="0"/>
              <a:t> - </a:t>
            </a:r>
            <a:r>
              <a:rPr lang="az-Latn-AZ" sz="2400" dirty="0"/>
              <a:t>d</a:t>
            </a:r>
            <a:r>
              <a:rPr lang="en-US" sz="2400" dirty="0" err="1"/>
              <a:t>estination</a:t>
            </a:r>
            <a:r>
              <a:rPr lang="en-US" sz="2400" dirty="0"/>
              <a:t> </a:t>
            </a:r>
            <a:r>
              <a:rPr lang="en-US" sz="2400" dirty="0" err="1"/>
              <a:t>ip</a:t>
            </a:r>
            <a:r>
              <a:rPr lang="en-US" sz="2400" dirty="0"/>
              <a:t> address.  Who is receiving the traffic.</a:t>
            </a:r>
          </a:p>
          <a:p>
            <a:pPr marL="684213" lvl="2" indent="-342900" algn="l" rtl="0">
              <a:lnSpc>
                <a:spcPct val="120000"/>
              </a:lnSpc>
              <a:buFont typeface="Wingdings" panose="05000000000000000000" pitchFamily="2" charset="2"/>
              <a:buChar char="§"/>
            </a:pPr>
            <a:r>
              <a:rPr lang="en-US" sz="2400" b="1" dirty="0"/>
              <a:t>-p &lt;protocol&gt; </a:t>
            </a:r>
            <a:r>
              <a:rPr lang="en-US" sz="2400" dirty="0"/>
              <a:t>- </a:t>
            </a:r>
            <a:r>
              <a:rPr lang="az-Latn-AZ" sz="2400" dirty="0"/>
              <a:t>t</a:t>
            </a:r>
            <a:r>
              <a:rPr lang="en-US" sz="2400" dirty="0"/>
              <a:t>he protocol used by the packet.  E.g. </a:t>
            </a:r>
            <a:r>
              <a:rPr lang="en-US" sz="2400" dirty="0" err="1"/>
              <a:t>tcp</a:t>
            </a:r>
            <a:r>
              <a:rPr lang="en-US" sz="2400" dirty="0"/>
              <a:t>, </a:t>
            </a:r>
            <a:r>
              <a:rPr lang="en-US" sz="2400" dirty="0" err="1"/>
              <a:t>udp</a:t>
            </a:r>
            <a:r>
              <a:rPr lang="en-US" sz="2400" dirty="0"/>
              <a:t>, </a:t>
            </a:r>
            <a:r>
              <a:rPr lang="en-US" sz="2400" dirty="0" err="1"/>
              <a:t>icmp</a:t>
            </a:r>
            <a:r>
              <a:rPr lang="en-US" sz="2400" dirty="0"/>
              <a:t>, all.</a:t>
            </a:r>
          </a:p>
          <a:p>
            <a:pPr marL="684213" lvl="3" indent="-342900" algn="l" rtl="0">
              <a:lnSpc>
                <a:spcPct val="120000"/>
              </a:lnSpc>
              <a:buFont typeface="Wingdings" panose="05000000000000000000" pitchFamily="2" charset="2"/>
              <a:buChar char="§"/>
            </a:pPr>
            <a:r>
              <a:rPr lang="en-US" sz="2400" b="1" dirty="0"/>
              <a:t>--</a:t>
            </a:r>
            <a:r>
              <a:rPr lang="en-US" sz="2400" b="1" dirty="0" err="1"/>
              <a:t>dport</a:t>
            </a:r>
            <a:r>
              <a:rPr lang="en-US" sz="2400" b="1"/>
              <a:t>/--sport </a:t>
            </a:r>
            <a:r>
              <a:rPr lang="en-US" sz="2400" b="1" dirty="0"/>
              <a:t>&lt;port number&gt; </a:t>
            </a:r>
            <a:r>
              <a:rPr lang="en-US" sz="2400" dirty="0"/>
              <a:t>- the port the traffic is being </a:t>
            </a:r>
            <a:r>
              <a:rPr lang="en-US" sz="2400"/>
              <a:t>sent to/from. </a:t>
            </a:r>
            <a:r>
              <a:rPr lang="en-US" sz="2400" dirty="0"/>
              <a:t>Only available if you use </a:t>
            </a:r>
            <a:r>
              <a:rPr lang="az-Latn-AZ" sz="2400" b="1" dirty="0"/>
              <a:t>-</a:t>
            </a:r>
            <a:r>
              <a:rPr lang="en-US" sz="2400" b="1" dirty="0"/>
              <a:t>p</a:t>
            </a:r>
            <a:r>
              <a:rPr lang="en-US" sz="2400" dirty="0"/>
              <a:t> and a protocol that uses ports.</a:t>
            </a:r>
          </a:p>
          <a:p>
            <a:pPr marL="684213" lvl="2" indent="-342900" algn="l" rtl="0">
              <a:lnSpc>
                <a:spcPct val="120000"/>
              </a:lnSpc>
              <a:buFont typeface="Wingdings" panose="05000000000000000000" pitchFamily="2" charset="2"/>
              <a:buChar char="§"/>
            </a:pPr>
            <a:r>
              <a:rPr lang="en-US" sz="2400" b="1" dirty="0"/>
              <a:t>-</a:t>
            </a:r>
            <a:r>
              <a:rPr lang="en-US" sz="2400" b="1" dirty="0" err="1"/>
              <a:t>i</a:t>
            </a:r>
            <a:r>
              <a:rPr lang="en-US" sz="2400" b="1" dirty="0"/>
              <a:t> &lt;interface name&gt; </a:t>
            </a:r>
            <a:r>
              <a:rPr lang="en-US" sz="2400" dirty="0"/>
              <a:t>- the incoming interface.</a:t>
            </a:r>
          </a:p>
          <a:p>
            <a:pPr marL="684213" lvl="2" indent="-342900" algn="l" rtl="0">
              <a:lnSpc>
                <a:spcPct val="120000"/>
              </a:lnSpc>
              <a:buFont typeface="Wingdings" panose="05000000000000000000" pitchFamily="2" charset="2"/>
              <a:buChar char="§"/>
            </a:pPr>
            <a:r>
              <a:rPr lang="en-US" sz="2400" b="1" dirty="0"/>
              <a:t>-o &lt;interface name&gt; </a:t>
            </a:r>
            <a:r>
              <a:rPr lang="en-US" sz="2400" dirty="0"/>
              <a:t>- the outgoing interface.</a:t>
            </a:r>
          </a:p>
          <a:p>
            <a:pPr marL="342900" indent="-342900">
              <a:lnSpc>
                <a:spcPct val="120000"/>
              </a:lnSpc>
              <a:spcBef>
                <a:spcPts val="0"/>
              </a:spcBef>
              <a:buFont typeface="Arial" panose="020B0604020202020204" pitchFamily="34" charset="0"/>
              <a:buChar char="•"/>
            </a:pPr>
            <a:r>
              <a:rPr lang="en-US" sz="2400" b="1" dirty="0">
                <a:latin typeface="+mn-lt"/>
              </a:rPr>
              <a:t>Note</a:t>
            </a:r>
            <a:r>
              <a:rPr lang="en-US" sz="2400" dirty="0">
                <a:latin typeface="+mn-lt"/>
              </a:rPr>
              <a:t> that both interface options are only available in certain chains (e.g. you can’t specify an outgoing interface in INPUT).</a:t>
            </a:r>
          </a:p>
        </p:txBody>
      </p:sp>
    </p:spTree>
    <p:extLst>
      <p:ext uri="{BB962C8B-B14F-4D97-AF65-F5344CB8AC3E}">
        <p14:creationId xmlns:p14="http://schemas.microsoft.com/office/powerpoint/2010/main" val="149395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Packets Cont.</a:t>
            </a:r>
            <a:endParaRPr lang="en-CA" dirty="0"/>
          </a:p>
        </p:txBody>
      </p:sp>
      <p:sp>
        <p:nvSpPr>
          <p:cNvPr id="3" name="Text Placeholder 2"/>
          <p:cNvSpPr>
            <a:spLocks noGrp="1"/>
          </p:cNvSpPr>
          <p:nvPr>
            <p:ph type="body"/>
          </p:nvPr>
        </p:nvSpPr>
        <p:spPr>
          <a:xfrm>
            <a:off x="421620" y="1688757"/>
            <a:ext cx="9340217" cy="3765792"/>
          </a:xfrm>
        </p:spPr>
        <p:txBody>
          <a:bodyPr anchor="t" anchorCtr="0">
            <a:normAutofit/>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The options to match packets can be combined as needed.</a:t>
            </a:r>
            <a:r>
              <a:rPr lang="az-Latn-AZ" sz="2400" dirty="0">
                <a:latin typeface="+mn-lt"/>
              </a:rPr>
              <a:t> </a:t>
            </a:r>
          </a:p>
          <a:p>
            <a:pPr marL="684213" indent="-342900">
              <a:lnSpc>
                <a:spcPct val="100000"/>
              </a:lnSpc>
              <a:spcBef>
                <a:spcPts val="600"/>
              </a:spcBef>
              <a:spcAft>
                <a:spcPts val="600"/>
              </a:spcAft>
              <a:buFont typeface="Wingdings" panose="05000000000000000000" pitchFamily="2" charset="2"/>
              <a:buChar char="§"/>
            </a:pPr>
            <a:r>
              <a:rPr lang="az-Latn-AZ" sz="2400" kern="1200" dirty="0">
                <a:solidFill>
                  <a:schemeClr val="tx1"/>
                </a:solidFill>
                <a:latin typeface="+mn-lt"/>
                <a:ea typeface="+mj-ea"/>
                <a:cs typeface="+mj-cs"/>
              </a:rPr>
              <a:t>e</a:t>
            </a:r>
            <a:r>
              <a:rPr lang="en-US" sz="2400" kern="1200" dirty="0">
                <a:solidFill>
                  <a:schemeClr val="tx1"/>
                </a:solidFill>
                <a:latin typeface="+mn-lt"/>
                <a:ea typeface="+mj-ea"/>
                <a:cs typeface="+mj-cs"/>
              </a:rPr>
              <a:t>.g. </a:t>
            </a:r>
            <a:r>
              <a:rPr lang="en-US" sz="2400" kern="1200" dirty="0" err="1">
                <a:solidFill>
                  <a:schemeClr val="tx1"/>
                </a:solidFill>
                <a:latin typeface="+mn-lt"/>
                <a:ea typeface="+mj-ea"/>
                <a:cs typeface="+mj-cs"/>
              </a:rPr>
              <a:t>icmp</a:t>
            </a:r>
            <a:r>
              <a:rPr lang="en-US" sz="2400" kern="1200" dirty="0">
                <a:solidFill>
                  <a:schemeClr val="tx1"/>
                </a:solidFill>
                <a:latin typeface="+mn-lt"/>
                <a:ea typeface="+mj-ea"/>
                <a:cs typeface="+mj-cs"/>
              </a:rPr>
              <a:t> traffic sent from a known network to one of your interfaces.</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If you don’t need one of those options, just leave it out.</a:t>
            </a:r>
            <a:r>
              <a:rPr lang="az-Latn-AZ" sz="2400" dirty="0">
                <a:latin typeface="+mn-lt"/>
              </a:rPr>
              <a:t> </a:t>
            </a:r>
          </a:p>
          <a:p>
            <a:pPr marL="684213" indent="-342900">
              <a:lnSpc>
                <a:spcPct val="100000"/>
              </a:lnSpc>
              <a:spcBef>
                <a:spcPts val="600"/>
              </a:spcBef>
              <a:spcAft>
                <a:spcPts val="600"/>
              </a:spcAft>
              <a:buFont typeface="Wingdings" panose="05000000000000000000" pitchFamily="2" charset="2"/>
              <a:buChar char="§"/>
            </a:pPr>
            <a:r>
              <a:rPr lang="az-Latn-AZ" sz="2400" kern="1200" dirty="0">
                <a:solidFill>
                  <a:schemeClr val="tx1"/>
                </a:solidFill>
                <a:latin typeface="+mn-lt"/>
                <a:ea typeface="+mj-ea"/>
                <a:cs typeface="+mj-cs"/>
              </a:rPr>
              <a:t>e</a:t>
            </a:r>
            <a:r>
              <a:rPr lang="en-US" sz="2400" kern="1200" dirty="0">
                <a:solidFill>
                  <a:schemeClr val="tx1"/>
                </a:solidFill>
                <a:latin typeface="+mn-lt"/>
                <a:ea typeface="+mj-ea"/>
                <a:cs typeface="+mj-cs"/>
              </a:rPr>
              <a:t>.g. if you don’t care who sent the traffic, don’t put a </a:t>
            </a:r>
            <a:r>
              <a:rPr lang="az-Latn-AZ" sz="2400" b="1" kern="1200" dirty="0">
                <a:solidFill>
                  <a:schemeClr val="tx1"/>
                </a:solidFill>
                <a:latin typeface="+mn-lt"/>
                <a:ea typeface="+mj-ea"/>
                <a:cs typeface="+mj-cs"/>
              </a:rPr>
              <a:t>-</a:t>
            </a:r>
            <a:r>
              <a:rPr lang="en-US" sz="2400" b="1" kern="1200" dirty="0">
                <a:solidFill>
                  <a:schemeClr val="tx1"/>
                </a:solidFill>
                <a:latin typeface="+mn-lt"/>
                <a:ea typeface="+mj-ea"/>
                <a:cs typeface="+mj-cs"/>
              </a:rPr>
              <a:t>s</a:t>
            </a:r>
            <a:r>
              <a:rPr lang="en-US" sz="2400" kern="1200" dirty="0">
                <a:solidFill>
                  <a:schemeClr val="tx1"/>
                </a:solidFill>
                <a:latin typeface="+mn-lt"/>
                <a:ea typeface="+mj-ea"/>
                <a:cs typeface="+mj-cs"/>
              </a:rPr>
              <a:t> option in your rule.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The art of iptables is learning which options to combine to match the traffic you want.</a:t>
            </a:r>
            <a:endParaRPr lang="en-CA" sz="2400" dirty="0">
              <a:latin typeface="+mn-lt"/>
            </a:endParaRPr>
          </a:p>
        </p:txBody>
      </p:sp>
    </p:spTree>
    <p:extLst>
      <p:ext uri="{BB962C8B-B14F-4D97-AF65-F5344CB8AC3E}">
        <p14:creationId xmlns:p14="http://schemas.microsoft.com/office/powerpoint/2010/main" val="173246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Your Rule</a:t>
            </a:r>
            <a:endParaRPr lang="en-CA" dirty="0"/>
          </a:p>
        </p:txBody>
      </p:sp>
      <p:sp>
        <p:nvSpPr>
          <p:cNvPr id="3" name="Text Placeholder 2"/>
          <p:cNvSpPr>
            <a:spLocks noGrp="1"/>
          </p:cNvSpPr>
          <p:nvPr>
            <p:ph type="body"/>
          </p:nvPr>
        </p:nvSpPr>
        <p:spPr>
          <a:xfrm>
            <a:off x="372193" y="1534053"/>
            <a:ext cx="9504974" cy="3820541"/>
          </a:xfrm>
        </p:spPr>
        <p:txBody>
          <a:bodyPr anchor="t" anchorCtr="0">
            <a:normAutofit lnSpcReduction="10000"/>
          </a:bodyPr>
          <a:lstStyle/>
          <a:p>
            <a:pPr marL="342900" indent="-342900">
              <a:lnSpc>
                <a:spcPct val="120000"/>
              </a:lnSpc>
              <a:spcBef>
                <a:spcPts val="600"/>
              </a:spcBef>
              <a:spcAft>
                <a:spcPts val="600"/>
              </a:spcAft>
              <a:buFont typeface="Arial" panose="020B0604020202020204" pitchFamily="34" charset="0"/>
              <a:buChar char="•"/>
            </a:pPr>
            <a:r>
              <a:rPr lang="en-US" sz="2600" dirty="0">
                <a:latin typeface="+mn-lt"/>
              </a:rPr>
              <a:t>Once you know about the traffic you want, and what you want to do with it, you put it together to create a rule.</a:t>
            </a:r>
          </a:p>
          <a:p>
            <a:pPr>
              <a:lnSpc>
                <a:spcPct val="120000"/>
              </a:lnSpc>
              <a:spcBef>
                <a:spcPts val="600"/>
              </a:spcBef>
              <a:spcAft>
                <a:spcPts val="600"/>
              </a:spcAft>
            </a:pPr>
            <a:r>
              <a:rPr lang="en-US" sz="2400" b="1" spc="-150" dirty="0" err="1">
                <a:latin typeface="Courier New" panose="02070309020205020404" pitchFamily="49" charset="0"/>
                <a:cs typeface="Courier New" panose="02070309020205020404" pitchFamily="49" charset="0"/>
              </a:rPr>
              <a:t>iptables</a:t>
            </a:r>
            <a:r>
              <a:rPr lang="en-US" sz="2400" b="1" spc="-150" dirty="0">
                <a:latin typeface="Courier New" panose="02070309020205020404" pitchFamily="49" charset="0"/>
                <a:cs typeface="Courier New" panose="02070309020205020404" pitchFamily="49" charset="0"/>
              </a:rPr>
              <a:t> –I &lt;CHAIN&gt; [traffic matching options] –j &lt;target&gt;</a:t>
            </a:r>
          </a:p>
          <a:p>
            <a:pPr>
              <a:lnSpc>
                <a:spcPct val="120000"/>
              </a:lnSpc>
              <a:spcBef>
                <a:spcPts val="600"/>
              </a:spcBef>
              <a:spcAft>
                <a:spcPts val="600"/>
              </a:spcAft>
            </a:pPr>
            <a:r>
              <a:rPr lang="en-US" sz="2600" dirty="0">
                <a:latin typeface="+mn-lt"/>
              </a:rPr>
              <a:t>where:</a:t>
            </a:r>
          </a:p>
          <a:p>
            <a:pPr marL="342900" indent="-342900">
              <a:lnSpc>
                <a:spcPct val="120000"/>
              </a:lnSpc>
              <a:spcBef>
                <a:spcPts val="600"/>
              </a:spcBef>
              <a:spcAft>
                <a:spcPts val="600"/>
              </a:spcAft>
              <a:buFont typeface="Arial" panose="020B0604020202020204" pitchFamily="34" charset="0"/>
              <a:buChar char="•"/>
            </a:pPr>
            <a:r>
              <a:rPr lang="en-US" sz="2600" dirty="0">
                <a:latin typeface="+mn-lt"/>
              </a:rPr>
              <a:t>the </a:t>
            </a:r>
            <a:r>
              <a:rPr lang="en-US" sz="2600" b="1" dirty="0">
                <a:latin typeface="+mn-lt"/>
              </a:rPr>
              <a:t>chain</a:t>
            </a:r>
            <a:r>
              <a:rPr lang="en-US" sz="2600" dirty="0">
                <a:latin typeface="+mn-lt"/>
              </a:rPr>
              <a:t> is the chain to add it to.</a:t>
            </a:r>
          </a:p>
          <a:p>
            <a:pPr marL="342900" indent="-342900">
              <a:lnSpc>
                <a:spcPct val="120000"/>
              </a:lnSpc>
              <a:spcBef>
                <a:spcPts val="600"/>
              </a:spcBef>
              <a:spcAft>
                <a:spcPts val="600"/>
              </a:spcAft>
              <a:buFont typeface="Arial" panose="020B0604020202020204" pitchFamily="34" charset="0"/>
              <a:buChar char="•"/>
            </a:pPr>
            <a:r>
              <a:rPr lang="en-US" sz="2600" dirty="0">
                <a:latin typeface="+mn-lt"/>
              </a:rPr>
              <a:t>one or more of the </a:t>
            </a:r>
            <a:r>
              <a:rPr lang="en-US" sz="2600" b="1" dirty="0">
                <a:latin typeface="+mn-lt"/>
              </a:rPr>
              <a:t>options</a:t>
            </a:r>
            <a:r>
              <a:rPr lang="en-US" sz="2600" dirty="0">
                <a:latin typeface="+mn-lt"/>
              </a:rPr>
              <a:t> to match specific traffic.</a:t>
            </a:r>
          </a:p>
          <a:p>
            <a:pPr marL="342900" indent="-342900">
              <a:lnSpc>
                <a:spcPct val="120000"/>
              </a:lnSpc>
              <a:spcBef>
                <a:spcPts val="600"/>
              </a:spcBef>
              <a:spcAft>
                <a:spcPts val="600"/>
              </a:spcAft>
              <a:buFont typeface="Arial" panose="020B0604020202020204" pitchFamily="34" charset="0"/>
              <a:buChar char="•"/>
            </a:pPr>
            <a:r>
              <a:rPr lang="en-US" sz="2600" dirty="0">
                <a:latin typeface="+mn-lt"/>
              </a:rPr>
              <a:t>the </a:t>
            </a:r>
            <a:r>
              <a:rPr lang="en-US" sz="2600" b="1" dirty="0">
                <a:latin typeface="+mn-lt"/>
              </a:rPr>
              <a:t>target</a:t>
            </a:r>
            <a:r>
              <a:rPr lang="en-US" sz="2600" dirty="0">
                <a:latin typeface="+mn-lt"/>
              </a:rPr>
              <a:t> is the action you want to take with this traffic.</a:t>
            </a:r>
            <a:endParaRPr lang="en-CA" dirty="0"/>
          </a:p>
        </p:txBody>
      </p:sp>
    </p:spTree>
    <p:extLst>
      <p:ext uri="{BB962C8B-B14F-4D97-AF65-F5344CB8AC3E}">
        <p14:creationId xmlns:p14="http://schemas.microsoft.com/office/powerpoint/2010/main" val="271386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Order</a:t>
            </a:r>
            <a:endParaRPr lang="en-CA" dirty="0"/>
          </a:p>
        </p:txBody>
      </p:sp>
      <p:sp>
        <p:nvSpPr>
          <p:cNvPr id="3" name="Text Placeholder 2"/>
          <p:cNvSpPr>
            <a:spLocks noGrp="1"/>
          </p:cNvSpPr>
          <p:nvPr>
            <p:ph type="body"/>
          </p:nvPr>
        </p:nvSpPr>
        <p:spPr>
          <a:xfrm>
            <a:off x="388669" y="1394010"/>
            <a:ext cx="9397881" cy="4060539"/>
          </a:xfrm>
        </p:spPr>
        <p:txBody>
          <a:bodyPr anchor="t" anchorCtr="0">
            <a:normAutofit fontScale="92500" lnSpcReduction="10000"/>
          </a:bodyPr>
          <a:lstStyle/>
          <a:p>
            <a:pPr marL="342900" indent="-342900">
              <a:lnSpc>
                <a:spcPct val="120000"/>
              </a:lnSpc>
              <a:spcBef>
                <a:spcPts val="0"/>
              </a:spcBef>
              <a:buFont typeface="Arial" panose="020B0604020202020204" pitchFamily="34" charset="0"/>
              <a:buChar char="•"/>
            </a:pPr>
            <a:r>
              <a:rPr lang="en-US" sz="2400" dirty="0">
                <a:latin typeface="+mn-lt"/>
              </a:rPr>
              <a:t>The order of rules matters. This is why ‘</a:t>
            </a:r>
            <a:r>
              <a:rPr lang="en-US" sz="2400" b="1" dirty="0" err="1">
                <a:latin typeface="Courier New" panose="02070309020205020404" pitchFamily="49" charset="0"/>
                <a:cs typeface="Courier New" panose="02070309020205020404" pitchFamily="49" charset="0"/>
              </a:rPr>
              <a:t>iptables</a:t>
            </a:r>
            <a:r>
              <a:rPr lang="en-US" sz="2400" b="1" dirty="0">
                <a:latin typeface="Courier New" panose="02070309020205020404" pitchFamily="49" charset="0"/>
                <a:cs typeface="Courier New" panose="02070309020205020404" pitchFamily="49" charset="0"/>
              </a:rPr>
              <a:t> -L -v --line</a:t>
            </a:r>
            <a:r>
              <a:rPr lang="en-US" sz="2400" dirty="0">
                <a:latin typeface="+mn-lt"/>
              </a:rPr>
              <a:t>’ is so useful. It gives you the order it which packets go down the list. They start from 1, and go down.</a:t>
            </a:r>
          </a:p>
          <a:p>
            <a:pPr marL="342900" indent="-342900">
              <a:lnSpc>
                <a:spcPct val="120000"/>
              </a:lnSpc>
              <a:spcBef>
                <a:spcPts val="0"/>
              </a:spcBef>
              <a:buFont typeface="Arial" panose="020B0604020202020204" pitchFamily="34" charset="0"/>
              <a:buChar char="•"/>
            </a:pPr>
            <a:r>
              <a:rPr lang="en-US" sz="2400" dirty="0">
                <a:latin typeface="+mn-lt"/>
              </a:rPr>
              <a:t>If a packet matches two places in a chain, once it hits the first match, the packet is jumped somewhere else. It’ll never hit that second match. Keep that in mind.</a:t>
            </a:r>
          </a:p>
          <a:p>
            <a:pPr marL="342900" indent="-342900">
              <a:lnSpc>
                <a:spcPct val="120000"/>
              </a:lnSpc>
              <a:spcBef>
                <a:spcPts val="0"/>
              </a:spcBef>
              <a:buFont typeface="Arial" panose="020B0604020202020204" pitchFamily="34" charset="0"/>
              <a:buChar char="•"/>
            </a:pPr>
            <a:r>
              <a:rPr lang="en-US" sz="2400" dirty="0">
                <a:latin typeface="+mn-lt"/>
              </a:rPr>
              <a:t>‘</a:t>
            </a:r>
            <a:r>
              <a:rPr lang="en-US" sz="2400" b="1" dirty="0" err="1">
                <a:latin typeface="Courier New" panose="02070309020205020404" pitchFamily="49" charset="0"/>
                <a:cs typeface="Courier New" panose="02070309020205020404" pitchFamily="49" charset="0"/>
              </a:rPr>
              <a:t>iptables</a:t>
            </a:r>
            <a:r>
              <a:rPr lang="en-US" sz="2400" b="1" dirty="0">
                <a:latin typeface="Courier New" panose="02070309020205020404" pitchFamily="49" charset="0"/>
                <a:cs typeface="Courier New" panose="02070309020205020404" pitchFamily="49" charset="0"/>
              </a:rPr>
              <a:t> -I chain-name #</a:t>
            </a:r>
            <a:r>
              <a:rPr lang="en-US" sz="2400" b="1" dirty="0" err="1">
                <a:latin typeface="Courier New" panose="02070309020205020404" pitchFamily="49" charset="0"/>
                <a:cs typeface="Courier New" panose="02070309020205020404" pitchFamily="49" charset="0"/>
              </a:rPr>
              <a:t>num</a:t>
            </a:r>
            <a:r>
              <a:rPr lang="en-US" sz="2400" dirty="0">
                <a:latin typeface="+mn-lt"/>
              </a:rPr>
              <a:t>’ allows you to specify exactly where in the chain you want to add your new rule.</a:t>
            </a:r>
          </a:p>
          <a:p>
            <a:pPr marL="342900" indent="-342900">
              <a:lnSpc>
                <a:spcPct val="120000"/>
              </a:lnSpc>
              <a:spcBef>
                <a:spcPts val="0"/>
              </a:spcBef>
              <a:buFont typeface="Arial" panose="020B0604020202020204" pitchFamily="34" charset="0"/>
              <a:buChar char="•"/>
            </a:pPr>
            <a:r>
              <a:rPr lang="en-US" sz="2400" dirty="0">
                <a:latin typeface="+mn-lt"/>
              </a:rPr>
              <a:t>You can use</a:t>
            </a:r>
            <a:r>
              <a:rPr lang="az-Latn-AZ" sz="2400" dirty="0">
                <a:latin typeface="+mn-lt"/>
              </a:rPr>
              <a:t> </a:t>
            </a:r>
            <a:r>
              <a:rPr lang="az-Latn-AZ" sz="2400" b="1" dirty="0">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A </a:t>
            </a:r>
            <a:r>
              <a:rPr lang="en-US" sz="2400" dirty="0">
                <a:latin typeface="+mn-lt"/>
              </a:rPr>
              <a:t>instead of </a:t>
            </a:r>
            <a:r>
              <a:rPr lang="az-Latn-AZ" sz="2400" b="1" dirty="0">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I</a:t>
            </a:r>
            <a:r>
              <a:rPr lang="en-US" sz="2400" dirty="0">
                <a:latin typeface="+mn-lt"/>
              </a:rPr>
              <a:t> to place a rule at the end of a chain.</a:t>
            </a:r>
          </a:p>
          <a:p>
            <a:pPr marL="342900" indent="-342900">
              <a:lnSpc>
                <a:spcPct val="120000"/>
              </a:lnSpc>
              <a:spcBef>
                <a:spcPts val="0"/>
              </a:spcBef>
              <a:buFont typeface="Arial" panose="020B0604020202020204" pitchFamily="34" charset="0"/>
              <a:buChar char="•"/>
            </a:pPr>
            <a:r>
              <a:rPr lang="en-US" sz="2400" dirty="0">
                <a:latin typeface="+mn-lt"/>
              </a:rPr>
              <a:t>If you make a mistake, you can delete a specific rule:</a:t>
            </a:r>
          </a:p>
          <a:p>
            <a:pPr lvl="3" algn="l" rtl="0">
              <a:lnSpc>
                <a:spcPct val="120000"/>
              </a:lnSpc>
            </a:pPr>
            <a:r>
              <a:rPr lang="az-Latn-AZ" sz="2400" b="1" kern="1200" dirty="0">
                <a:solidFill>
                  <a:schemeClr val="tx1"/>
                </a:solidFill>
                <a:latin typeface="Courier New" panose="02070309020205020404" pitchFamily="49" charset="0"/>
                <a:ea typeface="+mj-ea"/>
                <a:cs typeface="Courier New" panose="02070309020205020404" pitchFamily="49" charset="0"/>
              </a:rPr>
              <a:t>	</a:t>
            </a:r>
            <a:r>
              <a:rPr lang="en-US" sz="2400" b="1" kern="1200" dirty="0">
                <a:solidFill>
                  <a:schemeClr val="tx1"/>
                </a:solidFill>
                <a:latin typeface="Courier New" panose="02070309020205020404" pitchFamily="49" charset="0"/>
                <a:ea typeface="+mj-ea"/>
                <a:cs typeface="Courier New" panose="02070309020205020404" pitchFamily="49" charset="0"/>
              </a:rPr>
              <a:t>iptables -D INPUT</a:t>
            </a:r>
            <a:r>
              <a:rPr lang="az-Latn-AZ" sz="2400" b="1" kern="1200" dirty="0">
                <a:solidFill>
                  <a:schemeClr val="tx1"/>
                </a:solidFill>
                <a:latin typeface="Courier New" panose="02070309020205020404" pitchFamily="49" charset="0"/>
                <a:ea typeface="+mj-ea"/>
                <a:cs typeface="Courier New" panose="02070309020205020404" pitchFamily="49" charset="0"/>
              </a:rPr>
              <a:t> 3</a:t>
            </a:r>
            <a:endParaRPr lang="en-CA" sz="2400" b="1" kern="1200" dirty="0">
              <a:solidFill>
                <a:schemeClr val="tx1"/>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1221496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Your Rules</a:t>
            </a:r>
            <a:endParaRPr lang="en-CA" dirty="0"/>
          </a:p>
        </p:txBody>
      </p:sp>
      <p:sp>
        <p:nvSpPr>
          <p:cNvPr id="3" name="Text Placeholder 2"/>
          <p:cNvSpPr>
            <a:spLocks noGrp="1"/>
          </p:cNvSpPr>
          <p:nvPr>
            <p:ph type="body"/>
          </p:nvPr>
        </p:nvSpPr>
        <p:spPr>
          <a:xfrm>
            <a:off x="314529" y="1468152"/>
            <a:ext cx="9480259" cy="3902918"/>
          </a:xfrm>
        </p:spPr>
        <p:txBody>
          <a:bodyPr anchor="t" anchorCtr="0">
            <a:normAutofit fontScale="92500" lnSpcReduction="10000"/>
          </a:bodyPr>
          <a:lstStyle/>
          <a:p>
            <a:pPr marL="342900" indent="-342900">
              <a:lnSpc>
                <a:spcPct val="110000"/>
              </a:lnSpc>
              <a:spcBef>
                <a:spcPts val="600"/>
              </a:spcBef>
              <a:spcAft>
                <a:spcPts val="600"/>
              </a:spcAft>
              <a:buFont typeface="Arial" panose="020B0604020202020204" pitchFamily="34" charset="0"/>
              <a:buChar char="•"/>
            </a:pPr>
            <a:r>
              <a:rPr lang="en-US" sz="2400" dirty="0">
                <a:latin typeface="+mn-lt"/>
              </a:rPr>
              <a:t>Any rules you write only last until you reboot.</a:t>
            </a:r>
          </a:p>
          <a:p>
            <a:pPr marL="684213" lvl="1" indent="-342900" algn="l" rtl="0">
              <a:lnSpc>
                <a:spcPct val="110000"/>
              </a:lnSpc>
              <a:spcBef>
                <a:spcPts val="600"/>
              </a:spcBef>
              <a:spcAft>
                <a:spcPts val="600"/>
              </a:spcAft>
              <a:buFont typeface="Wingdings" panose="05000000000000000000" pitchFamily="2" charset="2"/>
              <a:buChar char="§"/>
            </a:pPr>
            <a:r>
              <a:rPr lang="en-US" sz="2400" kern="1200" dirty="0">
                <a:solidFill>
                  <a:schemeClr val="tx1"/>
                </a:solidFill>
                <a:latin typeface="+mn-lt"/>
                <a:ea typeface="+mj-ea"/>
                <a:cs typeface="+mj-cs"/>
              </a:rPr>
              <a:t>Unless you manually save them.</a:t>
            </a:r>
          </a:p>
          <a:p>
            <a:pPr marL="342900" indent="-342900">
              <a:lnSpc>
                <a:spcPct val="110000"/>
              </a:lnSpc>
              <a:spcBef>
                <a:spcPts val="600"/>
              </a:spcBef>
              <a:spcAft>
                <a:spcPts val="600"/>
              </a:spcAft>
              <a:buFont typeface="Arial" panose="020B0604020202020204" pitchFamily="34" charset="0"/>
              <a:buChar char="•"/>
            </a:pPr>
            <a:r>
              <a:rPr lang="en-US" sz="2400" dirty="0">
                <a:latin typeface="+mn-lt"/>
              </a:rPr>
              <a:t>The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iptables</a:t>
            </a:r>
            <a:r>
              <a:rPr lang="en-US" sz="2400" b="1" dirty="0">
                <a:latin typeface="Courier New" panose="02070309020205020404" pitchFamily="49" charset="0"/>
                <a:cs typeface="Courier New" panose="02070309020205020404" pitchFamily="49" charset="0"/>
              </a:rPr>
              <a:t>-save </a:t>
            </a:r>
            <a:r>
              <a:rPr lang="en-US" sz="2400" dirty="0">
                <a:latin typeface="+mn-lt"/>
              </a:rPr>
              <a:t>command outputs information about your current rules.</a:t>
            </a:r>
          </a:p>
          <a:p>
            <a:pPr marL="342900" lvl="1" indent="-342900" algn="l" rtl="0">
              <a:lnSpc>
                <a:spcPct val="110000"/>
              </a:lnSpc>
              <a:spcBef>
                <a:spcPts val="600"/>
              </a:spcBef>
              <a:spcAft>
                <a:spcPts val="600"/>
              </a:spcAft>
              <a:buFont typeface="Arial" panose="020B0604020202020204" pitchFamily="34" charset="0"/>
              <a:buChar char="•"/>
            </a:pPr>
            <a:r>
              <a:rPr lang="en-US" sz="2400" b="1" kern="1200" dirty="0">
                <a:solidFill>
                  <a:schemeClr val="tx1"/>
                </a:solidFill>
                <a:latin typeface="+mn-lt"/>
                <a:ea typeface="+mj-ea"/>
                <a:cs typeface="+mj-cs"/>
              </a:rPr>
              <a:t>Redirect</a:t>
            </a:r>
            <a:r>
              <a:rPr lang="en-US" sz="2400" kern="1200" dirty="0">
                <a:solidFill>
                  <a:schemeClr val="tx1"/>
                </a:solidFill>
                <a:latin typeface="+mn-lt"/>
                <a:ea typeface="+mj-ea"/>
                <a:cs typeface="+mj-cs"/>
              </a:rPr>
              <a:t> the output </a:t>
            </a:r>
            <a:r>
              <a:rPr lang="en-US" sz="2400" b="1" kern="1200" dirty="0">
                <a:solidFill>
                  <a:schemeClr val="tx1"/>
                </a:solidFill>
                <a:latin typeface="+mn-lt"/>
                <a:ea typeface="+mj-ea"/>
                <a:cs typeface="+mj-cs"/>
              </a:rPr>
              <a:t>to /</a:t>
            </a:r>
            <a:r>
              <a:rPr lang="en-US" sz="2400" b="1" kern="1200" dirty="0" err="1">
                <a:solidFill>
                  <a:schemeClr val="tx1"/>
                </a:solidFill>
                <a:latin typeface="+mn-lt"/>
                <a:ea typeface="+mj-ea"/>
                <a:cs typeface="+mj-cs"/>
              </a:rPr>
              <a:t>etc</a:t>
            </a:r>
            <a:r>
              <a:rPr lang="en-US" sz="2400" b="1" kern="1200" dirty="0">
                <a:solidFill>
                  <a:schemeClr val="tx1"/>
                </a:solidFill>
                <a:latin typeface="+mn-lt"/>
                <a:ea typeface="+mj-ea"/>
                <a:cs typeface="+mj-cs"/>
              </a:rPr>
              <a:t>/</a:t>
            </a:r>
            <a:r>
              <a:rPr lang="en-US" sz="2400" b="1" kern="1200" dirty="0" err="1">
                <a:solidFill>
                  <a:schemeClr val="tx1"/>
                </a:solidFill>
                <a:latin typeface="+mn-lt"/>
                <a:ea typeface="+mj-ea"/>
                <a:cs typeface="+mj-cs"/>
              </a:rPr>
              <a:t>sysconfig</a:t>
            </a:r>
            <a:r>
              <a:rPr lang="en-US" sz="2400" b="1" kern="1200">
                <a:solidFill>
                  <a:schemeClr val="tx1"/>
                </a:solidFill>
                <a:latin typeface="+mn-lt"/>
                <a:ea typeface="+mj-ea"/>
                <a:cs typeface="+mj-cs"/>
              </a:rPr>
              <a:t>/iptables</a:t>
            </a:r>
            <a:endParaRPr lang="en-US" sz="2400" kern="1200" dirty="0">
              <a:solidFill>
                <a:schemeClr val="tx1"/>
              </a:solidFill>
              <a:latin typeface="+mn-lt"/>
              <a:ea typeface="+mj-ea"/>
              <a:cs typeface="+mj-cs"/>
            </a:endParaRPr>
          </a:p>
          <a:p>
            <a:pPr marL="342900" lvl="1"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The </a:t>
            </a:r>
            <a:r>
              <a:rPr lang="en-US" sz="2400" kern="1200" dirty="0" err="1">
                <a:solidFill>
                  <a:schemeClr val="tx1"/>
                </a:solidFill>
                <a:latin typeface="+mn-lt"/>
                <a:ea typeface="+mj-ea"/>
                <a:cs typeface="+mj-cs"/>
              </a:rPr>
              <a:t>iptables</a:t>
            </a:r>
            <a:r>
              <a:rPr lang="en-US" sz="2400" kern="1200" dirty="0">
                <a:solidFill>
                  <a:schemeClr val="tx1"/>
                </a:solidFill>
                <a:latin typeface="+mn-lt"/>
                <a:ea typeface="+mj-ea"/>
                <a:cs typeface="+mj-cs"/>
              </a:rPr>
              <a:t> service automatically reads rules from that file when it starts, so just save your desired configuration there.</a:t>
            </a:r>
          </a:p>
          <a:p>
            <a:pPr marL="342900" lvl="1" indent="-342900" algn="l" rtl="0">
              <a:lnSpc>
                <a:spcPct val="110000"/>
              </a:lnSpc>
              <a:spcBef>
                <a:spcPts val="600"/>
              </a:spcBef>
              <a:spcAft>
                <a:spcPts val="600"/>
              </a:spcAft>
              <a:buFont typeface="Arial" panose="020B0604020202020204" pitchFamily="34" charset="0"/>
              <a:buChar char="•"/>
            </a:pPr>
            <a:r>
              <a:rPr lang="en-US" sz="2400" kern="1200" dirty="0">
                <a:solidFill>
                  <a:schemeClr val="tx1"/>
                </a:solidFill>
                <a:latin typeface="+mn-lt"/>
                <a:ea typeface="+mj-ea"/>
                <a:cs typeface="+mj-cs"/>
              </a:rPr>
              <a:t>Just make sure you make a backup copy of the original file first, so you can always revert back to it if you encounter problems.</a:t>
            </a:r>
            <a:endParaRPr lang="en-CA" sz="2400" kern="1200" dirty="0">
              <a:solidFill>
                <a:schemeClr val="tx1"/>
              </a:solidFill>
              <a:latin typeface="+mn-lt"/>
              <a:ea typeface="+mj-ea"/>
              <a:cs typeface="+mj-cs"/>
            </a:endParaRPr>
          </a:p>
        </p:txBody>
      </p:sp>
    </p:spTree>
    <p:extLst>
      <p:ext uri="{BB962C8B-B14F-4D97-AF65-F5344CB8AC3E}">
        <p14:creationId xmlns:p14="http://schemas.microsoft.com/office/powerpoint/2010/main" val="301172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390799" y="1631092"/>
            <a:ext cx="9299026" cy="3657600"/>
          </a:xfrm>
        </p:spPr>
        <p:txBody>
          <a:bodyPr anchor="t" anchorCtr="0"/>
          <a:lstStyle/>
          <a:p>
            <a:pPr marL="342900" indent="-342900">
              <a:lnSpc>
                <a:spcPct val="150000"/>
              </a:lnSpc>
              <a:spcBef>
                <a:spcPts val="600"/>
              </a:spcBef>
              <a:spcAft>
                <a:spcPts val="600"/>
              </a:spcAft>
              <a:buFont typeface="Arial" panose="020B0604020202020204" pitchFamily="34" charset="0"/>
              <a:buChar char="•"/>
            </a:pPr>
            <a:r>
              <a:rPr lang="en-US" sz="2400" dirty="0">
                <a:latin typeface="+mn-lt"/>
              </a:rPr>
              <a:t>In this lesson you have learned the basics of configuring a common firewall on Linux machines: </a:t>
            </a:r>
            <a:r>
              <a:rPr lang="en-US" sz="2400" b="1" dirty="0" err="1">
                <a:latin typeface="+mn-lt"/>
              </a:rPr>
              <a:t>iptables</a:t>
            </a:r>
            <a:r>
              <a:rPr lang="en-US" sz="2400" dirty="0">
                <a:latin typeface="+mn-lt"/>
              </a:rPr>
              <a:t>.</a:t>
            </a:r>
          </a:p>
          <a:p>
            <a:pPr marL="342900" indent="-342900">
              <a:lnSpc>
                <a:spcPct val="150000"/>
              </a:lnSpc>
              <a:spcBef>
                <a:spcPts val="600"/>
              </a:spcBef>
              <a:spcAft>
                <a:spcPts val="600"/>
              </a:spcAft>
              <a:buFont typeface="Arial" panose="020B0604020202020204" pitchFamily="34" charset="0"/>
              <a:buChar char="•"/>
            </a:pPr>
            <a:r>
              <a:rPr lang="en-US" sz="2400" dirty="0">
                <a:latin typeface="+mn-lt"/>
              </a:rPr>
              <a:t>There is much more to learn about firewalls (and you will do so in later courses), but even the basics covered here will allow you to better protect the machines under your control.</a:t>
            </a:r>
            <a:endParaRPr lang="en-CA" sz="2400" dirty="0">
              <a:latin typeface="+mn-lt"/>
            </a:endParaRPr>
          </a:p>
        </p:txBody>
      </p:sp>
      <p:sp>
        <p:nvSpPr>
          <p:cNvPr id="6" name="Title 5"/>
          <p:cNvSpPr>
            <a:spLocks noGrp="1"/>
          </p:cNvSpPr>
          <p:nvPr>
            <p:ph type="title"/>
          </p:nvPr>
        </p:nvSpPr>
        <p:spPr/>
        <p:txBody>
          <a:bodyPr/>
          <a:lstStyle/>
          <a:p>
            <a:r>
              <a:rPr lang="en-US" dirty="0"/>
              <a:t>Summary</a:t>
            </a:r>
            <a:endParaRPr lang="en-CA"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4" name="Text Placeholder 3"/>
          <p:cNvSpPr>
            <a:spLocks noGrp="1"/>
          </p:cNvSpPr>
          <p:nvPr>
            <p:ph type="body"/>
          </p:nvPr>
        </p:nvSpPr>
        <p:spPr>
          <a:xfrm>
            <a:off x="355718" y="1746422"/>
            <a:ext cx="9299028" cy="3632885"/>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In this lesson you will learn to configure a firewall on your Linux servers.</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This will allow you to start to control the traffic that is allowed to reach your machines.</a:t>
            </a:r>
            <a:endParaRPr lang="en-CA" sz="2400" dirty="0">
              <a:latin typeface="+mn-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Firewall</a:t>
            </a:r>
            <a:endParaRPr lang="en-CA" dirty="0"/>
          </a:p>
        </p:txBody>
      </p:sp>
      <p:sp>
        <p:nvSpPr>
          <p:cNvPr id="3" name="Text Placeholder 2"/>
          <p:cNvSpPr>
            <a:spLocks noGrp="1"/>
          </p:cNvSpPr>
          <p:nvPr>
            <p:ph type="body"/>
          </p:nvPr>
        </p:nvSpPr>
        <p:spPr>
          <a:xfrm>
            <a:off x="363956" y="1476388"/>
            <a:ext cx="9364929" cy="3978161"/>
          </a:xfrm>
        </p:spPr>
        <p:txBody>
          <a:bodyPr anchor="t" anchorCtr="0">
            <a:normAutofit fontScale="70000" lnSpcReduction="20000"/>
          </a:bodyPr>
          <a:lstStyle/>
          <a:p>
            <a:pPr marL="342900" indent="-342900">
              <a:lnSpc>
                <a:spcPct val="120000"/>
              </a:lnSpc>
              <a:spcBef>
                <a:spcPts val="600"/>
              </a:spcBef>
              <a:spcAft>
                <a:spcPts val="600"/>
              </a:spcAft>
              <a:buFont typeface="Arial" panose="020B0604020202020204" pitchFamily="34" charset="0"/>
              <a:buChar char="•"/>
            </a:pPr>
            <a:r>
              <a:rPr lang="en-US" sz="3400" dirty="0">
                <a:latin typeface="+mn-lt"/>
              </a:rPr>
              <a:t>In short, a firewall is a utility that sits on your computer between your network connection and the rest of your system.</a:t>
            </a:r>
          </a:p>
          <a:p>
            <a:pPr marL="342900" indent="-342900">
              <a:lnSpc>
                <a:spcPct val="120000"/>
              </a:lnSpc>
              <a:spcBef>
                <a:spcPts val="600"/>
              </a:spcBef>
              <a:spcAft>
                <a:spcPts val="600"/>
              </a:spcAft>
              <a:buFont typeface="Arial" panose="020B0604020202020204" pitchFamily="34" charset="0"/>
              <a:buChar char="•"/>
            </a:pPr>
            <a:r>
              <a:rPr lang="en-US" sz="3400" dirty="0">
                <a:latin typeface="+mn-lt"/>
              </a:rPr>
              <a:t>Any application, services, or other data that is sent or received by your computer goes through your firewall first. The dominant network protocol is TCP/IP, which means we’re dealing with packets. A firewall looks at these packets.</a:t>
            </a:r>
          </a:p>
          <a:p>
            <a:pPr marL="342900" indent="-342900">
              <a:lnSpc>
                <a:spcPct val="120000"/>
              </a:lnSpc>
              <a:spcBef>
                <a:spcPts val="600"/>
              </a:spcBef>
              <a:spcAft>
                <a:spcPts val="600"/>
              </a:spcAft>
              <a:buFont typeface="Arial" panose="020B0604020202020204" pitchFamily="34" charset="0"/>
              <a:buChar char="•"/>
            </a:pPr>
            <a:r>
              <a:rPr lang="en-US" sz="3400" dirty="0">
                <a:latin typeface="+mn-lt"/>
              </a:rPr>
              <a:t>To be clear, the firewall doesn’t look inside packets, but just at the outside data like IP address and/or port destination, etc. The actual transmitted data is still secure and unread.</a:t>
            </a:r>
          </a:p>
          <a:p>
            <a:endParaRPr lang="en-CA" dirty="0"/>
          </a:p>
        </p:txBody>
      </p:sp>
    </p:spTree>
    <p:extLst>
      <p:ext uri="{BB962C8B-B14F-4D97-AF65-F5344CB8AC3E}">
        <p14:creationId xmlns:p14="http://schemas.microsoft.com/office/powerpoint/2010/main" val="424329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iptables</a:t>
            </a:r>
            <a:endParaRPr lang="en-CA" dirty="0"/>
          </a:p>
        </p:txBody>
      </p:sp>
      <p:sp>
        <p:nvSpPr>
          <p:cNvPr id="3" name="Text Placeholder 2"/>
          <p:cNvSpPr>
            <a:spLocks noGrp="1"/>
          </p:cNvSpPr>
          <p:nvPr>
            <p:ph type="body"/>
          </p:nvPr>
        </p:nvSpPr>
        <p:spPr>
          <a:xfrm>
            <a:off x="413384" y="1622854"/>
            <a:ext cx="9340216" cy="3772930"/>
          </a:xfrm>
        </p:spPr>
        <p:txBody>
          <a:bodyPr anchor="t" anchorCtr="0">
            <a:normAutofit/>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One of the first things you did during your labs (1-2) was to disable and remove </a:t>
            </a:r>
            <a:r>
              <a:rPr lang="en-US" sz="2400" b="1" dirty="0" err="1">
                <a:latin typeface="+mn-lt"/>
              </a:rPr>
              <a:t>firewalld</a:t>
            </a:r>
            <a:r>
              <a:rPr lang="en-US" sz="2400" dirty="0">
                <a:latin typeface="+mn-lt"/>
              </a:rPr>
              <a:t> and install </a:t>
            </a:r>
            <a:r>
              <a:rPr lang="en-US" sz="2400" b="1" dirty="0">
                <a:latin typeface="+mn-lt"/>
              </a:rPr>
              <a:t>iptables</a:t>
            </a:r>
            <a:r>
              <a:rPr lang="en-US" sz="2400" dirty="0">
                <a:latin typeface="+mn-lt"/>
              </a:rPr>
              <a:t>. </a:t>
            </a:r>
            <a:r>
              <a:rPr lang="en-US" sz="2400" b="1" dirty="0">
                <a:latin typeface="+mn-lt"/>
              </a:rPr>
              <a:t>iptables</a:t>
            </a:r>
            <a:r>
              <a:rPr lang="en-US" sz="2400" dirty="0">
                <a:latin typeface="+mn-lt"/>
              </a:rPr>
              <a:t> is the older version of the standard Linux firewall.</a:t>
            </a:r>
          </a:p>
          <a:p>
            <a:pPr marL="342900" indent="-342900">
              <a:lnSpc>
                <a:spcPct val="100000"/>
              </a:lnSpc>
              <a:spcBef>
                <a:spcPts val="600"/>
              </a:spcBef>
              <a:spcAft>
                <a:spcPts val="600"/>
              </a:spcAft>
              <a:buFont typeface="Arial" panose="020B0604020202020204" pitchFamily="34" charset="0"/>
              <a:buChar char="•"/>
            </a:pPr>
            <a:r>
              <a:rPr lang="en-US" sz="2400" b="1" dirty="0">
                <a:latin typeface="+mn-lt"/>
              </a:rPr>
              <a:t>Recommendation</a:t>
            </a:r>
            <a:r>
              <a:rPr lang="en-US" sz="2400" dirty="0">
                <a:latin typeface="+mn-lt"/>
              </a:rPr>
              <a:t>: Fully uninstall </a:t>
            </a:r>
            <a:r>
              <a:rPr lang="en-US" sz="2400" dirty="0" err="1">
                <a:latin typeface="+mn-lt"/>
              </a:rPr>
              <a:t>firewalld</a:t>
            </a:r>
            <a:r>
              <a:rPr lang="en-US" sz="2400" dirty="0">
                <a:latin typeface="+mn-lt"/>
              </a:rPr>
              <a:t>. Certain processes and applications can reactivate </a:t>
            </a:r>
            <a:r>
              <a:rPr lang="en-US" sz="2400" dirty="0" err="1">
                <a:latin typeface="+mn-lt"/>
              </a:rPr>
              <a:t>firewalld</a:t>
            </a:r>
            <a:r>
              <a:rPr lang="en-US" sz="2400" dirty="0">
                <a:latin typeface="+mn-lt"/>
              </a:rPr>
              <a:t> without telling you. If both are set to start up, </a:t>
            </a:r>
            <a:r>
              <a:rPr lang="en-US" sz="2400" dirty="0" err="1">
                <a:latin typeface="+mn-lt"/>
              </a:rPr>
              <a:t>firewalld</a:t>
            </a:r>
            <a:r>
              <a:rPr lang="en-US" sz="2400" dirty="0">
                <a:latin typeface="+mn-lt"/>
              </a:rPr>
              <a:t> takes precedence. </a:t>
            </a:r>
            <a:r>
              <a:rPr lang="az-Latn-AZ" sz="2400" dirty="0">
                <a:latin typeface="+mn-lt"/>
              </a:rPr>
              <a:t>i</a:t>
            </a:r>
            <a:r>
              <a:rPr lang="en-US" sz="2400" dirty="0" err="1">
                <a:latin typeface="+mn-lt"/>
              </a:rPr>
              <a:t>ptables</a:t>
            </a:r>
            <a:r>
              <a:rPr lang="en-US" sz="2400" dirty="0">
                <a:latin typeface="+mn-lt"/>
              </a:rPr>
              <a:t> will never start up!</a:t>
            </a:r>
          </a:p>
          <a:p>
            <a:r>
              <a:rPr lang="en-US" sz="4400" b="1" kern="1200" dirty="0">
                <a:solidFill>
                  <a:schemeClr val="tx1"/>
                </a:solidFill>
                <a:latin typeface="Courier New" panose="02070309020205020404" pitchFamily="49" charset="0"/>
                <a:ea typeface="+mj-ea"/>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yum remove </a:t>
            </a:r>
            <a:r>
              <a:rPr lang="en-US" sz="2400" b="1" dirty="0" err="1">
                <a:latin typeface="Courier New" panose="02070309020205020404" pitchFamily="49" charset="0"/>
                <a:cs typeface="Courier New" panose="02070309020205020404" pitchFamily="49" charset="0"/>
              </a:rPr>
              <a:t>firewalld</a:t>
            </a:r>
            <a:endParaRPr lang="en-US" sz="2400" b="1" dirty="0">
              <a:latin typeface="Courier New" panose="02070309020205020404" pitchFamily="49" charset="0"/>
              <a:cs typeface="Courier New" panose="02070309020205020404" pitchFamily="49" charset="0"/>
            </a:endParaRPr>
          </a:p>
          <a:p>
            <a:endParaRPr lang="en-CA" dirty="0"/>
          </a:p>
        </p:txBody>
      </p:sp>
    </p:spTree>
    <p:extLst>
      <p:ext uri="{BB962C8B-B14F-4D97-AF65-F5344CB8AC3E}">
        <p14:creationId xmlns:p14="http://schemas.microsoft.com/office/powerpoint/2010/main" val="383787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iptables</a:t>
            </a:r>
            <a:r>
              <a:rPr lang="en-US" dirty="0"/>
              <a:t> Works</a:t>
            </a:r>
            <a:endParaRPr lang="en-CA" dirty="0"/>
          </a:p>
        </p:txBody>
      </p:sp>
      <p:sp>
        <p:nvSpPr>
          <p:cNvPr id="3" name="Text Placeholder 2"/>
          <p:cNvSpPr>
            <a:spLocks noGrp="1"/>
          </p:cNvSpPr>
          <p:nvPr>
            <p:ph type="body"/>
          </p:nvPr>
        </p:nvSpPr>
        <p:spPr>
          <a:xfrm>
            <a:off x="372194" y="1510442"/>
            <a:ext cx="9455545" cy="3944108"/>
          </a:xfrm>
        </p:spPr>
        <p:txBody>
          <a:bodyPr anchor="t" anchorCtr="0">
            <a:normAutofit fontScale="92500" lnSpcReduction="20000"/>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In a firewall, a packet must pass through a series of rules (see next slide)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If a packet matches a rule, then an action is taken. Examples of actions are ACCEPT, DROP, REJECT.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If a packet doesn’t match any rules, it goes through the </a:t>
            </a:r>
            <a:r>
              <a:rPr lang="en-US" sz="2400" b="1" dirty="0">
                <a:latin typeface="+mn-lt"/>
              </a:rPr>
              <a:t>Default Policy</a:t>
            </a:r>
            <a:r>
              <a:rPr lang="en-US" sz="2400" dirty="0">
                <a:latin typeface="+mn-lt"/>
              </a:rPr>
              <a:t>.</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You can section rules together in what are called </a:t>
            </a:r>
            <a:r>
              <a:rPr lang="en-US" sz="2400" b="1" dirty="0">
                <a:latin typeface="+mn-lt"/>
              </a:rPr>
              <a:t>chains</a:t>
            </a:r>
            <a:r>
              <a:rPr lang="en-US" sz="2400" dirty="0">
                <a:latin typeface="+mn-lt"/>
              </a:rPr>
              <a:t> manually, but we’re only going to deal with three predefined chains in the class:</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n-lt"/>
                <a:ea typeface="+mj-ea"/>
                <a:cs typeface="+mj-cs"/>
              </a:rPr>
              <a:t>INPUT</a:t>
            </a:r>
            <a:r>
              <a:rPr lang="en-US" sz="2400" kern="1200" dirty="0">
                <a:solidFill>
                  <a:schemeClr val="tx1"/>
                </a:solidFill>
                <a:latin typeface="+mn-lt"/>
                <a:ea typeface="+mj-ea"/>
                <a:cs typeface="+mj-cs"/>
              </a:rPr>
              <a:t>: Packets coming into the current Linux server</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n-lt"/>
                <a:ea typeface="+mj-ea"/>
                <a:cs typeface="+mj-cs"/>
              </a:rPr>
              <a:t>OUTPUT</a:t>
            </a:r>
            <a:r>
              <a:rPr lang="en-US" sz="2400" kern="1200" dirty="0">
                <a:solidFill>
                  <a:schemeClr val="tx1"/>
                </a:solidFill>
                <a:latin typeface="+mn-lt"/>
                <a:ea typeface="+mj-ea"/>
                <a:cs typeface="+mj-cs"/>
              </a:rPr>
              <a:t>: Packets leaving the current Linux server</a:t>
            </a:r>
          </a:p>
          <a:p>
            <a:pPr marL="684213" lvl="1" indent="-342900" algn="l" rtl="0">
              <a:spcBef>
                <a:spcPts val="600"/>
              </a:spcBef>
              <a:spcAft>
                <a:spcPts val="600"/>
              </a:spcAft>
              <a:buFont typeface="Wingdings" panose="05000000000000000000" pitchFamily="2" charset="2"/>
              <a:buChar char="§"/>
            </a:pPr>
            <a:r>
              <a:rPr lang="en-US" sz="2400" b="1" kern="1200" dirty="0">
                <a:solidFill>
                  <a:schemeClr val="tx1"/>
                </a:solidFill>
                <a:latin typeface="+mn-lt"/>
                <a:ea typeface="+mj-ea"/>
                <a:cs typeface="+mj-cs"/>
              </a:rPr>
              <a:t>FORWARD</a:t>
            </a:r>
            <a:r>
              <a:rPr lang="en-US" sz="2400" kern="1200" dirty="0">
                <a:solidFill>
                  <a:schemeClr val="tx1"/>
                </a:solidFill>
                <a:latin typeface="+mn-lt"/>
                <a:ea typeface="+mj-ea"/>
                <a:cs typeface="+mj-cs"/>
              </a:rPr>
              <a:t>: Packets being routed (or passed between) Linux servers. The current server doesn’t read or use the packet, it forwards it to another server.</a:t>
            </a:r>
          </a:p>
          <a:p>
            <a:endParaRPr lang="en-CA" dirty="0"/>
          </a:p>
        </p:txBody>
      </p:sp>
    </p:spTree>
    <p:extLst>
      <p:ext uri="{BB962C8B-B14F-4D97-AF65-F5344CB8AC3E}">
        <p14:creationId xmlns:p14="http://schemas.microsoft.com/office/powerpoint/2010/main" val="223328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59F73907-86DF-4E29-8EDB-7AC8B6B41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654" y="1312967"/>
            <a:ext cx="8022464" cy="4357583"/>
          </a:xfrm>
          <a:prstGeom prst="rect">
            <a:avLst/>
          </a:prstGeom>
        </p:spPr>
      </p:pic>
      <p:sp>
        <p:nvSpPr>
          <p:cNvPr id="2" name="Title 1">
            <a:extLst>
              <a:ext uri="{FF2B5EF4-FFF2-40B4-BE49-F238E27FC236}">
                <a16:creationId xmlns:a16="http://schemas.microsoft.com/office/drawing/2014/main" id="{E02815D2-76B6-4A99-B62D-B3BCD6667747}"/>
              </a:ext>
            </a:extLst>
          </p:cNvPr>
          <p:cNvSpPr>
            <a:spLocks noGrp="1"/>
          </p:cNvSpPr>
          <p:nvPr>
            <p:ph type="title"/>
          </p:nvPr>
        </p:nvSpPr>
        <p:spPr/>
        <p:txBody>
          <a:bodyPr/>
          <a:lstStyle/>
          <a:p>
            <a:r>
              <a:rPr lang="en-US" dirty="0"/>
              <a:t>How iptables Works</a:t>
            </a:r>
            <a:endParaRPr lang="en-CA" dirty="0"/>
          </a:p>
        </p:txBody>
      </p:sp>
    </p:spTree>
    <p:extLst>
      <p:ext uri="{BB962C8B-B14F-4D97-AF65-F5344CB8AC3E}">
        <p14:creationId xmlns:p14="http://schemas.microsoft.com/office/powerpoint/2010/main" val="268196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a:t>
            </a:r>
            <a:r>
              <a:rPr lang="en-US" dirty="0" err="1"/>
              <a:t>iptables</a:t>
            </a:r>
            <a:r>
              <a:rPr lang="en-US" dirty="0"/>
              <a:t> Rules</a:t>
            </a:r>
            <a:endParaRPr lang="en-CA" dirty="0"/>
          </a:p>
        </p:txBody>
      </p:sp>
      <p:sp>
        <p:nvSpPr>
          <p:cNvPr id="3" name="Text Placeholder 2"/>
          <p:cNvSpPr>
            <a:spLocks noGrp="1"/>
          </p:cNvSpPr>
          <p:nvPr>
            <p:ph type="body"/>
          </p:nvPr>
        </p:nvSpPr>
        <p:spPr>
          <a:xfrm>
            <a:off x="197210" y="1370397"/>
            <a:ext cx="9686204" cy="4300153"/>
          </a:xfrm>
        </p:spPr>
        <p:txBody>
          <a:bodyPr anchor="t" anchorCtr="0">
            <a:noAutofit/>
          </a:bodyPr>
          <a:lstStyle/>
          <a:p>
            <a:pPr marL="342900" indent="-342900">
              <a:lnSpc>
                <a:spcPct val="100000"/>
              </a:lnSpc>
              <a:spcBef>
                <a:spcPts val="0"/>
              </a:spcBef>
              <a:buFont typeface="Arial" panose="020B0604020202020204" pitchFamily="34" charset="0"/>
              <a:buChar char="•"/>
            </a:pPr>
            <a:r>
              <a:rPr lang="en-US" sz="2000" dirty="0">
                <a:latin typeface="+mn-lt"/>
              </a:rPr>
              <a:t>The </a:t>
            </a:r>
            <a:r>
              <a:rPr lang="en-US" sz="2000" b="1" dirty="0" err="1">
                <a:latin typeface="+mn-lt"/>
              </a:rPr>
              <a:t>iptables</a:t>
            </a:r>
            <a:r>
              <a:rPr lang="en-US" sz="2000" dirty="0">
                <a:latin typeface="+mn-lt"/>
              </a:rPr>
              <a:t> command is used to allow the Linux system administrator to set up policies in order to control access to the packets (</a:t>
            </a:r>
            <a:r>
              <a:rPr lang="en-US" sz="2000" dirty="0" err="1">
                <a:latin typeface="+mn-lt"/>
              </a:rPr>
              <a:t>tcp</a:t>
            </a:r>
            <a:r>
              <a:rPr lang="en-US" sz="2000" dirty="0">
                <a:latin typeface="+mn-lt"/>
              </a:rPr>
              <a:t>, </a:t>
            </a:r>
            <a:r>
              <a:rPr lang="en-US" sz="2000" dirty="0" err="1">
                <a:latin typeface="+mn-lt"/>
              </a:rPr>
              <a:t>udp</a:t>
            </a:r>
            <a:r>
              <a:rPr lang="en-US" sz="2000" dirty="0">
                <a:latin typeface="+mn-lt"/>
              </a:rPr>
              <a:t>, </a:t>
            </a:r>
            <a:r>
              <a:rPr lang="en-US" sz="2000" dirty="0" err="1">
                <a:latin typeface="+mn-lt"/>
              </a:rPr>
              <a:t>icmp</a:t>
            </a:r>
            <a:r>
              <a:rPr lang="en-US" sz="2000" dirty="0">
                <a:latin typeface="+mn-lt"/>
              </a:rPr>
              <a:t>, </a:t>
            </a:r>
            <a:r>
              <a:rPr lang="en-US" sz="2000" dirty="0" err="1">
                <a:latin typeface="+mn-lt"/>
              </a:rPr>
              <a:t>etc</a:t>
            </a:r>
            <a:r>
              <a:rPr lang="en-US" sz="2000" dirty="0">
                <a:latin typeface="+mn-lt"/>
              </a:rPr>
              <a:t>) that travel within a server.</a:t>
            </a:r>
          </a:p>
          <a:p>
            <a:pPr marL="342900" indent="-342900">
              <a:lnSpc>
                <a:spcPct val="100000"/>
              </a:lnSpc>
              <a:spcBef>
                <a:spcPts val="0"/>
              </a:spcBef>
              <a:buFont typeface="Arial" panose="020B0604020202020204" pitchFamily="34" charset="0"/>
              <a:buChar char="•"/>
            </a:pPr>
            <a:r>
              <a:rPr lang="en-US" sz="2000" dirty="0">
                <a:latin typeface="+mn-lt"/>
              </a:rPr>
              <a:t>Just as we’ve done with previous labs, it’s important to verify your current firewall configuration before making changes, as well as double-checking it after you’ve made them.</a:t>
            </a:r>
          </a:p>
          <a:p>
            <a:pPr marL="571500" lvl="1" indent="-225425" algn="l" rtl="0">
              <a:buFont typeface="Wingdings" panose="05000000000000000000" pitchFamily="2" charset="2"/>
              <a:buChar char="§"/>
            </a:pPr>
            <a:r>
              <a:rPr lang="en-US" sz="2000" b="1" kern="1200" dirty="0">
                <a:solidFill>
                  <a:schemeClr val="tx1"/>
                </a:solidFill>
                <a:latin typeface="Courier New" panose="02070309020205020404" pitchFamily="49" charset="0"/>
                <a:ea typeface="+mj-ea"/>
                <a:cs typeface="Courier New" panose="02070309020205020404" pitchFamily="49" charset="0"/>
              </a:rPr>
              <a:t>iptables –L			</a:t>
            </a:r>
            <a:r>
              <a:rPr lang="en-US" sz="2000" kern="1200" dirty="0">
                <a:solidFill>
                  <a:schemeClr val="tx1"/>
                </a:solidFill>
                <a:latin typeface="+mn-lt"/>
                <a:ea typeface="+mj-ea"/>
                <a:cs typeface="+mj-cs"/>
              </a:rPr>
              <a:t>- Lists all iptables rules (INPUT, OUTPUT, 					FORWARD, and any customized chains)</a:t>
            </a:r>
          </a:p>
          <a:p>
            <a:pPr marL="571500" lvl="1" indent="-225425" algn="l" rtl="0">
              <a:buFont typeface="Wingdings" panose="05000000000000000000" pitchFamily="2" charset="2"/>
              <a:buChar char="§"/>
            </a:pPr>
            <a:r>
              <a:rPr lang="en-US" sz="2000" b="1" kern="1200" dirty="0">
                <a:solidFill>
                  <a:schemeClr val="tx1"/>
                </a:solidFill>
                <a:latin typeface="Courier New" panose="02070309020205020404" pitchFamily="49" charset="0"/>
                <a:ea typeface="+mj-ea"/>
                <a:cs typeface="Courier New" panose="02070309020205020404" pitchFamily="49" charset="0"/>
              </a:rPr>
              <a:t>iptables -L –v			</a:t>
            </a:r>
            <a:r>
              <a:rPr lang="en-US" sz="2000" kern="1200" dirty="0">
                <a:solidFill>
                  <a:schemeClr val="tx1"/>
                </a:solidFill>
                <a:latin typeface="+mn-lt"/>
                <a:ea typeface="+mj-ea"/>
                <a:cs typeface="+mj-cs"/>
              </a:rPr>
              <a:t>- Verbosely lists all rules (includes total 						number of packets affected, </a:t>
            </a:r>
            <a:r>
              <a:rPr lang="en-US" sz="2000" kern="1200" dirty="0" err="1">
                <a:solidFill>
                  <a:schemeClr val="tx1"/>
                </a:solidFill>
                <a:latin typeface="+mn-lt"/>
                <a:ea typeface="+mj-ea"/>
                <a:cs typeface="+mj-cs"/>
              </a:rPr>
              <a:t>etc</a:t>
            </a:r>
            <a:r>
              <a:rPr lang="en-US" sz="2000" kern="1200" dirty="0">
                <a:solidFill>
                  <a:schemeClr val="tx1"/>
                </a:solidFill>
                <a:latin typeface="+mn-lt"/>
                <a:ea typeface="+mj-ea"/>
                <a:cs typeface="+mj-cs"/>
              </a:rPr>
              <a:t>)</a:t>
            </a:r>
          </a:p>
          <a:p>
            <a:pPr marL="571500" lvl="1" indent="-225425" algn="l" rtl="0">
              <a:buFont typeface="Wingdings" panose="05000000000000000000" pitchFamily="2" charset="2"/>
              <a:buChar char="§"/>
            </a:pPr>
            <a:r>
              <a:rPr lang="en-US" sz="2000" b="1" kern="1200" dirty="0">
                <a:solidFill>
                  <a:schemeClr val="tx1"/>
                </a:solidFill>
                <a:latin typeface="Courier New" panose="02070309020205020404" pitchFamily="49" charset="0"/>
                <a:ea typeface="+mj-ea"/>
                <a:cs typeface="Courier New" panose="02070309020205020404" pitchFamily="49" charset="0"/>
              </a:rPr>
              <a:t>iptables -L CHAIN-NAME	</a:t>
            </a:r>
            <a:r>
              <a:rPr lang="en-US" sz="2000" kern="1200" dirty="0">
                <a:solidFill>
                  <a:schemeClr val="tx1"/>
                </a:solidFill>
                <a:latin typeface="+mn-lt"/>
                <a:ea typeface="+mj-ea"/>
                <a:cs typeface="+mj-cs"/>
              </a:rPr>
              <a:t>- Lists all rules for that particular chain only. 					(INPUT, OUTPUT, </a:t>
            </a:r>
            <a:r>
              <a:rPr lang="en-US" sz="2000" kern="1200" dirty="0" err="1">
                <a:solidFill>
                  <a:schemeClr val="tx1"/>
                </a:solidFill>
                <a:latin typeface="+mn-lt"/>
                <a:ea typeface="+mj-ea"/>
                <a:cs typeface="+mj-cs"/>
              </a:rPr>
              <a:t>etc</a:t>
            </a:r>
            <a:r>
              <a:rPr lang="en-US" sz="2000" kern="1200" dirty="0">
                <a:solidFill>
                  <a:schemeClr val="tx1"/>
                </a:solidFill>
                <a:latin typeface="+mn-lt"/>
                <a:ea typeface="+mj-ea"/>
                <a:cs typeface="+mj-cs"/>
              </a:rPr>
              <a:t>)</a:t>
            </a:r>
          </a:p>
          <a:p>
            <a:pPr marL="571500" lvl="1" indent="-225425" algn="l" rtl="0">
              <a:buFont typeface="Wingdings" panose="05000000000000000000" pitchFamily="2" charset="2"/>
              <a:buChar char="§"/>
            </a:pPr>
            <a:r>
              <a:rPr lang="en-US" sz="2000" b="1" kern="1200" dirty="0">
                <a:solidFill>
                  <a:schemeClr val="tx1"/>
                </a:solidFill>
                <a:latin typeface="Courier New" panose="02070309020205020404" pitchFamily="49" charset="0"/>
                <a:ea typeface="+mj-ea"/>
                <a:cs typeface="Courier New" panose="02070309020205020404" pitchFamily="49" charset="0"/>
              </a:rPr>
              <a:t>iptables -L -v --line	</a:t>
            </a:r>
            <a:r>
              <a:rPr lang="en-US" sz="2000" kern="1200" dirty="0">
                <a:solidFill>
                  <a:schemeClr val="tx1"/>
                </a:solidFill>
                <a:latin typeface="+mn-lt"/>
                <a:ea typeface="+mj-ea"/>
                <a:cs typeface="+mj-cs"/>
              </a:rPr>
              <a:t>- Adds line numbers to the printed rules. 						Handy later.</a:t>
            </a:r>
          </a:p>
          <a:p>
            <a:pPr>
              <a:lnSpc>
                <a:spcPct val="100000"/>
              </a:lnSpc>
              <a:spcBef>
                <a:spcPts val="0"/>
              </a:spcBef>
            </a:pPr>
            <a:endParaRPr lang="en-CA" sz="2000" dirty="0">
              <a:latin typeface="+mn-lt"/>
            </a:endParaRPr>
          </a:p>
        </p:txBody>
      </p:sp>
    </p:spTree>
    <p:extLst>
      <p:ext uri="{BB962C8B-B14F-4D97-AF65-F5344CB8AC3E}">
        <p14:creationId xmlns:p14="http://schemas.microsoft.com/office/powerpoint/2010/main" val="301017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Flushing </a:t>
            </a:r>
            <a:r>
              <a:rPr lang="en-US" dirty="0" err="1"/>
              <a:t>iptables</a:t>
            </a:r>
            <a:endParaRPr lang="en-CA" dirty="0"/>
          </a:p>
        </p:txBody>
      </p:sp>
      <p:sp>
        <p:nvSpPr>
          <p:cNvPr id="3" name="Text Placeholder 2"/>
          <p:cNvSpPr>
            <a:spLocks noGrp="1"/>
          </p:cNvSpPr>
          <p:nvPr>
            <p:ph type="body"/>
          </p:nvPr>
        </p:nvSpPr>
        <p:spPr>
          <a:xfrm>
            <a:off x="363957" y="1573427"/>
            <a:ext cx="9348454" cy="3763201"/>
          </a:xfrm>
        </p:spPr>
        <p:txBody>
          <a:bodyPr anchor="t" anchorCtr="0">
            <a:noAutofit/>
          </a:bodyPr>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While you can save and restore </a:t>
            </a:r>
            <a:r>
              <a:rPr lang="en-US" sz="2400" dirty="0" err="1">
                <a:latin typeface="+mn-lt"/>
              </a:rPr>
              <a:t>iptables</a:t>
            </a:r>
            <a:r>
              <a:rPr lang="en-US" sz="2400" dirty="0">
                <a:latin typeface="+mn-lt"/>
              </a:rPr>
              <a:t> settings, it’s sometimes useful to “flush” (completely clear) the firewall rules for all or a particular chain.</a:t>
            </a:r>
          </a:p>
          <a:p>
            <a:pPr lvl="2" algn="l" rtl="0">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iptables –F			</a:t>
            </a:r>
            <a:r>
              <a:rPr lang="en-US" sz="2400" kern="1200" dirty="0">
                <a:solidFill>
                  <a:schemeClr val="tx1"/>
                </a:solidFill>
                <a:latin typeface="+mn-lt"/>
                <a:ea typeface="+mj-ea"/>
                <a:cs typeface="+mj-cs"/>
              </a:rPr>
              <a:t>: Clears the rules for ALL chains</a:t>
            </a:r>
          </a:p>
          <a:p>
            <a:pPr lvl="2" algn="l" rtl="0">
              <a:spcBef>
                <a:spcPts val="600"/>
              </a:spcBef>
              <a:spcAft>
                <a:spcPts val="600"/>
              </a:spcAft>
            </a:pPr>
            <a:r>
              <a:rPr lang="en-US" sz="2400" b="1" kern="1200" dirty="0">
                <a:solidFill>
                  <a:schemeClr val="tx1"/>
                </a:solidFill>
                <a:latin typeface="Courier New" panose="02070309020205020404" pitchFamily="49" charset="0"/>
                <a:ea typeface="+mj-ea"/>
                <a:cs typeface="Courier New" panose="02070309020205020404" pitchFamily="49" charset="0"/>
              </a:rPr>
              <a:t>  iptables -F CHAIN-NAME	</a:t>
            </a:r>
            <a:r>
              <a:rPr lang="en-US" sz="2400" kern="1200" dirty="0">
                <a:solidFill>
                  <a:schemeClr val="tx1"/>
                </a:solidFill>
                <a:latin typeface="+mn-lt"/>
                <a:ea typeface="+mj-ea"/>
                <a:cs typeface="+mj-cs"/>
              </a:rPr>
              <a:t>: Clears the rules for a single chain</a:t>
            </a:r>
          </a:p>
          <a:p>
            <a:pPr marL="342900" indent="-342900">
              <a:lnSpc>
                <a:spcPct val="100000"/>
              </a:lnSpc>
              <a:spcBef>
                <a:spcPts val="600"/>
              </a:spcBef>
              <a:spcAft>
                <a:spcPts val="600"/>
              </a:spcAft>
              <a:buFont typeface="Arial" panose="020B0604020202020204" pitchFamily="34" charset="0"/>
              <a:buChar char="•"/>
            </a:pPr>
            <a:r>
              <a:rPr lang="en-US" sz="2400" b="1" dirty="0">
                <a:latin typeface="+mn-lt"/>
              </a:rPr>
              <a:t>Important</a:t>
            </a:r>
            <a:r>
              <a:rPr lang="en-US" sz="2400" dirty="0">
                <a:latin typeface="+mn-lt"/>
              </a:rPr>
              <a:t>: Each default chain includes a </a:t>
            </a:r>
            <a:r>
              <a:rPr lang="en-US" sz="2400" b="1" dirty="0">
                <a:latin typeface="+mn-lt"/>
              </a:rPr>
              <a:t>default policy </a:t>
            </a:r>
            <a:r>
              <a:rPr lang="en-US" sz="2400" dirty="0">
                <a:latin typeface="+mn-lt"/>
              </a:rPr>
              <a:t>that you can modify manually. This policy is NOT changed back by an iptables flush.</a:t>
            </a:r>
            <a:endParaRPr lang="en-CA" sz="2400" dirty="0"/>
          </a:p>
        </p:txBody>
      </p:sp>
    </p:spTree>
    <p:extLst>
      <p:ext uri="{BB962C8B-B14F-4D97-AF65-F5344CB8AC3E}">
        <p14:creationId xmlns:p14="http://schemas.microsoft.com/office/powerpoint/2010/main" val="250956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Policies</a:t>
            </a:r>
            <a:endParaRPr lang="en-CA" dirty="0"/>
          </a:p>
        </p:txBody>
      </p:sp>
      <p:sp>
        <p:nvSpPr>
          <p:cNvPr id="3" name="Text Placeholder 2"/>
          <p:cNvSpPr>
            <a:spLocks noGrp="1"/>
          </p:cNvSpPr>
          <p:nvPr>
            <p:ph type="body"/>
          </p:nvPr>
        </p:nvSpPr>
        <p:spPr>
          <a:xfrm>
            <a:off x="372195" y="1517579"/>
            <a:ext cx="9348454" cy="3812302"/>
          </a:xfrm>
        </p:spPr>
        <p:txBody>
          <a:bodyPr anchor="t" anchorCtr="0">
            <a:normAutofit fontScale="55000" lnSpcReduction="20000"/>
          </a:bodyPr>
          <a:lstStyle/>
          <a:p>
            <a:pPr marL="342900" indent="-342900">
              <a:lnSpc>
                <a:spcPct val="120000"/>
              </a:lnSpc>
              <a:spcBef>
                <a:spcPts val="600"/>
              </a:spcBef>
              <a:spcAft>
                <a:spcPts val="600"/>
              </a:spcAft>
              <a:buFont typeface="Arial" panose="020B0604020202020204" pitchFamily="34" charset="0"/>
              <a:buChar char="•"/>
            </a:pPr>
            <a:r>
              <a:rPr lang="en-US" sz="3800" dirty="0">
                <a:latin typeface="+mn-lt"/>
              </a:rPr>
              <a:t>Usually when setting policy rules with </a:t>
            </a:r>
            <a:r>
              <a:rPr lang="en-US" sz="3800" dirty="0" err="1">
                <a:latin typeface="+mn-lt"/>
              </a:rPr>
              <a:t>iptables</a:t>
            </a:r>
            <a:r>
              <a:rPr lang="en-US" sz="3800" dirty="0">
                <a:latin typeface="+mn-lt"/>
              </a:rPr>
              <a:t>, a general “overall” policy is set. This is the </a:t>
            </a:r>
            <a:r>
              <a:rPr lang="en-US" sz="3800" b="1" dirty="0">
                <a:latin typeface="+mn-lt"/>
              </a:rPr>
              <a:t>default policy</a:t>
            </a:r>
            <a:r>
              <a:rPr lang="en-US" sz="3800" dirty="0">
                <a:latin typeface="+mn-lt"/>
              </a:rPr>
              <a:t>.</a:t>
            </a:r>
          </a:p>
          <a:p>
            <a:pPr marL="342900" indent="-342900">
              <a:lnSpc>
                <a:spcPct val="120000"/>
              </a:lnSpc>
              <a:spcBef>
                <a:spcPts val="600"/>
              </a:spcBef>
              <a:spcAft>
                <a:spcPts val="600"/>
              </a:spcAft>
              <a:buFont typeface="Arial" panose="020B0604020202020204" pitchFamily="34" charset="0"/>
              <a:buChar char="•"/>
            </a:pPr>
            <a:r>
              <a:rPr lang="en-US" sz="3800" dirty="0">
                <a:latin typeface="+mn-lt"/>
              </a:rPr>
              <a:t>A good way to think about setting policies is to have a “safety net” to take some sort of action to prevent un-handled packets from passing through the firewall by mistake.</a:t>
            </a:r>
          </a:p>
          <a:p>
            <a:pPr marL="342900" indent="-342900">
              <a:lnSpc>
                <a:spcPct val="120000"/>
              </a:lnSpc>
              <a:spcBef>
                <a:spcPts val="600"/>
              </a:spcBef>
              <a:spcAft>
                <a:spcPts val="600"/>
              </a:spcAft>
              <a:buFont typeface="Arial" panose="020B0604020202020204" pitchFamily="34" charset="0"/>
              <a:buChar char="•"/>
            </a:pPr>
            <a:r>
              <a:rPr lang="en-US" sz="3800" dirty="0">
                <a:latin typeface="+mn-lt"/>
              </a:rPr>
              <a:t>Once a default policy is set, additional rules in the policy act as exceptions to this default.</a:t>
            </a:r>
          </a:p>
          <a:p>
            <a:pPr marL="342900" indent="-342900">
              <a:lnSpc>
                <a:spcPct val="120000"/>
              </a:lnSpc>
              <a:spcBef>
                <a:spcPts val="600"/>
              </a:spcBef>
              <a:spcAft>
                <a:spcPts val="600"/>
              </a:spcAft>
              <a:buFont typeface="Arial" panose="020B0604020202020204" pitchFamily="34" charset="0"/>
              <a:buChar char="•"/>
            </a:pPr>
            <a:r>
              <a:rPr lang="en-US" sz="3800" dirty="0">
                <a:latin typeface="+mn-lt"/>
              </a:rPr>
              <a:t>An example would be an INPUT chain with a default policy of DROP, so no packets go into the server. We then put a rule for SSH, allowing connections that match SSH to go through, and then nothing else.</a:t>
            </a:r>
          </a:p>
          <a:p>
            <a:endParaRPr lang="en-CA" dirty="0"/>
          </a:p>
        </p:txBody>
      </p:sp>
    </p:spTree>
    <p:extLst>
      <p:ext uri="{BB962C8B-B14F-4D97-AF65-F5344CB8AC3E}">
        <p14:creationId xmlns:p14="http://schemas.microsoft.com/office/powerpoint/2010/main" val="353879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1567</Words>
  <Application>Microsoft Office PowerPoint</Application>
  <PresentationFormat>Custom</PresentationFormat>
  <Paragraphs>94</Paragraphs>
  <Slides>17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Courier New</vt:lpstr>
      <vt:lpstr>Symbol</vt:lpstr>
      <vt:lpstr>Wingdings</vt:lpstr>
      <vt:lpstr>Office Theme</vt:lpstr>
      <vt:lpstr>Office Theme</vt:lpstr>
      <vt:lpstr>OSL740</vt:lpstr>
      <vt:lpstr>Introduction</vt:lpstr>
      <vt:lpstr>What is a Firewall</vt:lpstr>
      <vt:lpstr>iptables</vt:lpstr>
      <vt:lpstr>How iptables Works</vt:lpstr>
      <vt:lpstr>How iptables Works</vt:lpstr>
      <vt:lpstr>Viewing iptables Rules</vt:lpstr>
      <vt:lpstr>Flushing iptables</vt:lpstr>
      <vt:lpstr>Default Policies</vt:lpstr>
      <vt:lpstr>Setting Default Policies</vt:lpstr>
      <vt:lpstr>Creating Rules</vt:lpstr>
      <vt:lpstr>Matching Packets</vt:lpstr>
      <vt:lpstr>Matching Packets Cont.</vt:lpstr>
      <vt:lpstr>Writing Your Rule</vt:lpstr>
      <vt:lpstr>Rule Order</vt:lpstr>
      <vt:lpstr>Saving Your Rules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36</cp:revision>
  <dcterms:created xsi:type="dcterms:W3CDTF">2021-01-07T21:48:46Z</dcterms:created>
  <dcterms:modified xsi:type="dcterms:W3CDTF">2022-01-28T21:41:35Z</dcterms:modified>
  <dc:language>en-CA</dc:language>
</cp:coreProperties>
</file>