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6" y="2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504000" y="136800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0"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1" name="PlaceHolder 5"/>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5040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35712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5" name="PlaceHolder 4"/>
          <p:cNvSpPr>
            <a:spLocks noGrp="1"/>
          </p:cNvSpPr>
          <p:nvPr>
            <p:ph type="body"/>
          </p:nvPr>
        </p:nvSpPr>
        <p:spPr>
          <a:xfrm>
            <a:off x="663804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6" name="PlaceHolder 5"/>
          <p:cNvSpPr>
            <a:spLocks noGrp="1"/>
          </p:cNvSpPr>
          <p:nvPr>
            <p:ph type="body"/>
          </p:nvPr>
        </p:nvSpPr>
        <p:spPr>
          <a:xfrm>
            <a:off x="663804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7" name="PlaceHolder 6"/>
          <p:cNvSpPr>
            <a:spLocks noGrp="1"/>
          </p:cNvSpPr>
          <p:nvPr>
            <p:ph type="body"/>
          </p:nvPr>
        </p:nvSpPr>
        <p:spPr>
          <a:xfrm>
            <a:off x="35712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8" name="PlaceHolder 7"/>
          <p:cNvSpPr>
            <a:spLocks noGrp="1"/>
          </p:cNvSpPr>
          <p:nvPr>
            <p:ph type="body"/>
          </p:nvPr>
        </p:nvSpPr>
        <p:spPr>
          <a:xfrm>
            <a:off x="5040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3" name="PlaceHolder 2"/>
          <p:cNvSpPr>
            <a:spLocks noGrp="1"/>
          </p:cNvSpPr>
          <p:nvPr>
            <p:ph type="subTitle"/>
          </p:nvPr>
        </p:nvSpPr>
        <p:spPr>
          <a:xfrm>
            <a:off x="504000" y="1368000"/>
            <a:ext cx="9071640" cy="328788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5" name="PlaceHolder 2"/>
          <p:cNvSpPr>
            <a:spLocks noGrp="1"/>
          </p:cNvSpPr>
          <p:nvPr>
            <p:ph type="body"/>
          </p:nvPr>
        </p:nvSpPr>
        <p:spPr>
          <a:xfrm>
            <a:off x="504000" y="1368000"/>
            <a:ext cx="907164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7"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48" name="PlaceHolder 3"/>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16000"/>
            <a:ext cx="7019640" cy="433836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 name="PlaceHolder 2"/>
          <p:cNvSpPr>
            <a:spLocks noGrp="1"/>
          </p:cNvSpPr>
          <p:nvPr>
            <p:ph type="subTitle"/>
          </p:nvPr>
        </p:nvSpPr>
        <p:spPr>
          <a:xfrm>
            <a:off x="504000" y="1368000"/>
            <a:ext cx="9071640" cy="328788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2" name="PlaceHolder 4"/>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504000" y="136800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7"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8"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9"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0" name="PlaceHolder 5"/>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72" name="PlaceHolder 2"/>
          <p:cNvSpPr>
            <a:spLocks noGrp="1"/>
          </p:cNvSpPr>
          <p:nvPr>
            <p:ph type="body"/>
          </p:nvPr>
        </p:nvSpPr>
        <p:spPr>
          <a:xfrm>
            <a:off x="5040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3" name="PlaceHolder 3"/>
          <p:cNvSpPr>
            <a:spLocks noGrp="1"/>
          </p:cNvSpPr>
          <p:nvPr>
            <p:ph type="body"/>
          </p:nvPr>
        </p:nvSpPr>
        <p:spPr>
          <a:xfrm>
            <a:off x="35712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4" name="PlaceHolder 4"/>
          <p:cNvSpPr>
            <a:spLocks noGrp="1"/>
          </p:cNvSpPr>
          <p:nvPr>
            <p:ph type="body"/>
          </p:nvPr>
        </p:nvSpPr>
        <p:spPr>
          <a:xfrm>
            <a:off x="663804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5" name="PlaceHolder 5"/>
          <p:cNvSpPr>
            <a:spLocks noGrp="1"/>
          </p:cNvSpPr>
          <p:nvPr>
            <p:ph type="body"/>
          </p:nvPr>
        </p:nvSpPr>
        <p:spPr>
          <a:xfrm>
            <a:off x="663804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6" name="PlaceHolder 6"/>
          <p:cNvSpPr>
            <a:spLocks noGrp="1"/>
          </p:cNvSpPr>
          <p:nvPr>
            <p:ph type="body"/>
          </p:nvPr>
        </p:nvSpPr>
        <p:spPr>
          <a:xfrm>
            <a:off x="35712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7" name="PlaceHolder 7"/>
          <p:cNvSpPr>
            <a:spLocks noGrp="1"/>
          </p:cNvSpPr>
          <p:nvPr>
            <p:ph type="body"/>
          </p:nvPr>
        </p:nvSpPr>
        <p:spPr>
          <a:xfrm>
            <a:off x="5040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 name="PlaceHolder 2"/>
          <p:cNvSpPr>
            <a:spLocks noGrp="1"/>
          </p:cNvSpPr>
          <p:nvPr>
            <p:ph type="body"/>
          </p:nvPr>
        </p:nvSpPr>
        <p:spPr>
          <a:xfrm>
            <a:off x="504000" y="1368000"/>
            <a:ext cx="907164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9" name="PlaceHolder 3"/>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16000"/>
            <a:ext cx="7019640" cy="433836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5" name="PlaceHolder 4"/>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17"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8"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9"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p:nvPr/>
        </p:nvPicPr>
        <p:blipFill>
          <a:blip r:embed="rId14"/>
          <a:stretch/>
        </p:blipFill>
        <p:spPr>
          <a:xfrm>
            <a:off x="-58320" y="81000"/>
            <a:ext cx="7794000" cy="1205280"/>
          </a:xfrm>
          <a:prstGeom prst="rect">
            <a:avLst/>
          </a:prstGeom>
          <a:ln>
            <a:noFill/>
          </a:ln>
        </p:spPr>
      </p:pic>
      <p:sp>
        <p:nvSpPr>
          <p:cNvPr id="4" name="PlaceHolder 1"/>
          <p:cNvSpPr>
            <a:spLocks noGrp="1"/>
          </p:cNvSpPr>
          <p:nvPr>
            <p:ph type="title"/>
          </p:nvPr>
        </p:nvSpPr>
        <p:spPr>
          <a:xfrm>
            <a:off x="504000" y="216000"/>
            <a:ext cx="7019640" cy="935640"/>
          </a:xfrm>
          <a:prstGeom prst="rect">
            <a:avLst/>
          </a:prstGeom>
        </p:spPr>
        <p:txBody>
          <a:bodyPr lIns="0" tIns="0" rIns="0" bIns="0" anchor="ctr"/>
          <a:lstStyle/>
          <a:p>
            <a:r>
              <a:rPr lang="en-CA" sz="1800" b="0" strike="noStrike" spc="-1">
                <a:solidFill>
                  <a:srgbClr val="000000"/>
                </a:solidFill>
                <a:uFill>
                  <a:solidFill>
                    <a:srgbClr val="FFFFFF"/>
                  </a:solidFill>
                </a:uFill>
                <a:latin typeface="Arial"/>
              </a:rPr>
              <a:t>Click to edit the title text format</a:t>
            </a:r>
          </a:p>
        </p:txBody>
      </p:sp>
      <p:sp>
        <p:nvSpPr>
          <p:cNvPr id="2" name="PlaceHolder 2"/>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CA"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CA"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CA"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9" name="Picture 38"/>
          <p:cNvPicPr/>
          <p:nvPr/>
        </p:nvPicPr>
        <p:blipFill>
          <a:blip r:embed="rId14"/>
          <a:stretch/>
        </p:blipFill>
        <p:spPr>
          <a:xfrm>
            <a:off x="-58320" y="81000"/>
            <a:ext cx="7794000" cy="1205280"/>
          </a:xfrm>
          <a:prstGeom prst="rect">
            <a:avLst/>
          </a:prstGeom>
          <a:ln>
            <a:noFill/>
          </a:ln>
        </p:spPr>
      </p:pic>
      <p:sp>
        <p:nvSpPr>
          <p:cNvPr id="40" name="PlaceHolder 1"/>
          <p:cNvSpPr>
            <a:spLocks noGrp="1"/>
          </p:cNvSpPr>
          <p:nvPr>
            <p:ph type="title"/>
          </p:nvPr>
        </p:nvSpPr>
        <p:spPr>
          <a:xfrm>
            <a:off x="504000" y="216000"/>
            <a:ext cx="7019640" cy="935640"/>
          </a:xfrm>
          <a:prstGeom prst="rect">
            <a:avLst/>
          </a:prstGeom>
        </p:spPr>
        <p:txBody>
          <a:bodyPr lIns="0" tIns="0" rIns="0" bIns="0" anchor="ctr"/>
          <a:lstStyle/>
          <a:p>
            <a:r>
              <a:rPr lang="en-CA" sz="1800" b="0" strike="noStrike" spc="-1">
                <a:solidFill>
                  <a:srgbClr val="000000"/>
                </a:solidFill>
                <a:uFill>
                  <a:solidFill>
                    <a:srgbClr val="FFFFFF"/>
                  </a:solidFill>
                </a:uFill>
                <a:latin typeface="Arial"/>
              </a:rPr>
              <a:t>Click to edit the title text format</a:t>
            </a:r>
          </a:p>
        </p:txBody>
      </p:sp>
      <p:sp>
        <p:nvSpPr>
          <p:cNvPr id="41" name="PlaceHolder 2"/>
          <p:cNvSpPr>
            <a:spLocks noGrp="1"/>
          </p:cNvSpPr>
          <p:nvPr>
            <p:ph type="body"/>
          </p:nvPr>
        </p:nvSpPr>
        <p:spPr>
          <a:xfrm>
            <a:off x="504000" y="1368000"/>
            <a:ext cx="9071640" cy="32878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CA" sz="1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CA" sz="18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reativecommons.org/licenses/by-nc-sa/4.0/" TargetMode="Externa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504000" y="216000"/>
            <a:ext cx="7019640" cy="935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3570" b="0" strike="noStrike" spc="-1">
                <a:solidFill>
                  <a:srgbClr val="FFFFFF"/>
                </a:solidFill>
                <a:uFill>
                  <a:solidFill>
                    <a:srgbClr val="FFFFFF"/>
                  </a:solidFill>
                </a:uFill>
                <a:latin typeface="Arial"/>
              </a:rPr>
              <a:t>OSL740</a:t>
            </a:r>
            <a:endParaRPr lang="en-CA" sz="3570" b="0" strike="noStrike" spc="-1">
              <a:solidFill>
                <a:srgbClr val="000000"/>
              </a:solidFill>
              <a:uFill>
                <a:solidFill>
                  <a:srgbClr val="FFFFFF"/>
                </a:solidFill>
              </a:uFill>
              <a:latin typeface="Arial"/>
            </a:endParaRPr>
          </a:p>
        </p:txBody>
      </p:sp>
      <p:sp>
        <p:nvSpPr>
          <p:cNvPr id="79" name="CustomShape 2"/>
          <p:cNvSpPr/>
          <p:nvPr/>
        </p:nvSpPr>
        <p:spPr>
          <a:xfrm>
            <a:off x="504000" y="1368000"/>
            <a:ext cx="9071640" cy="32878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CA" sz="3200" b="0" strike="noStrike" spc="-1">
                <a:solidFill>
                  <a:srgbClr val="000000"/>
                </a:solidFill>
                <a:uFill>
                  <a:solidFill>
                    <a:srgbClr val="FFFFFF"/>
                  </a:solidFill>
                </a:uFill>
                <a:latin typeface="Arial"/>
              </a:rPr>
              <a:t>Installing Linux</a:t>
            </a:r>
          </a:p>
        </p:txBody>
      </p:sp>
      <p:pic>
        <p:nvPicPr>
          <p:cNvPr id="4" name="Picture 3" descr="This work by Peter Callaghan is licensed under a Creative Commons Attribution-NonCommercial-ShareAlike 4.0 International License.">
            <a:hlinkClick r:id="rId2"/>
            <a:extLst>
              <a:ext uri="{FF2B5EF4-FFF2-40B4-BE49-F238E27FC236}">
                <a16:creationId xmlns:a16="http://schemas.microsoft.com/office/drawing/2014/main" id="{350DD89D-6692-4136-91D0-BAF9CD1E7050}"/>
              </a:ext>
            </a:extLst>
          </p:cNvPr>
          <p:cNvPicPr/>
          <p:nvPr/>
        </p:nvPicPr>
        <p:blipFill>
          <a:blip r:embed="rId3"/>
          <a:stretch/>
        </p:blipFill>
        <p:spPr>
          <a:xfrm>
            <a:off x="9318865" y="0"/>
            <a:ext cx="761760" cy="142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504000" y="216000"/>
            <a:ext cx="7019640" cy="935640"/>
          </a:xfrm>
          <a:prstGeom prst="rect">
            <a:avLst/>
          </a:prstGeom>
          <a:noFill/>
          <a:ln>
            <a:noFill/>
          </a:ln>
        </p:spPr>
        <p:txBody>
          <a:bodyPr lIns="0" tIns="0" rIns="0" bIns="0" anchor="ctr"/>
          <a:lstStyle/>
          <a:p>
            <a:pPr algn="ctr"/>
            <a:r>
              <a:rPr lang="en-CA" sz="4400" b="0" strike="noStrike" spc="-1">
                <a:solidFill>
                  <a:srgbClr val="000000"/>
                </a:solidFill>
                <a:uFill>
                  <a:solidFill>
                    <a:srgbClr val="FFFFFF"/>
                  </a:solidFill>
                </a:uFill>
                <a:latin typeface="Arial"/>
              </a:rPr>
              <a:t>Creating Partitions</a:t>
            </a:r>
          </a:p>
        </p:txBody>
      </p:sp>
      <p:sp>
        <p:nvSpPr>
          <p:cNvPr id="97" name="TextShape 2"/>
          <p:cNvSpPr txBox="1"/>
          <p:nvPr/>
        </p:nvSpPr>
        <p:spPr>
          <a:xfrm>
            <a:off x="504000" y="1368000"/>
            <a:ext cx="9071640" cy="4302550"/>
          </a:xfrm>
          <a:prstGeom prst="rect">
            <a:avLst/>
          </a:prstGeom>
          <a:noFill/>
          <a:ln>
            <a:noFill/>
          </a:ln>
        </p:spPr>
        <p:txBody>
          <a:bodyPr lIns="0" tIns="0" rIns="0" bIns="0">
            <a:normAutofit fontScale="92500" lnSpcReduction="10000"/>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There are a few important factors when creating partitions:</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Mount Point – What directory this partition will be mounted to (e.g. /, /home).</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Size – You need enough space to store OS files or data on the partition.  The lab will tell you exactly how big each partition should be.</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File System Type – There are several different file system types with their own features and advantages.  The lab will tell you which types to use.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504000" y="216000"/>
            <a:ext cx="7019640" cy="935640"/>
          </a:xfrm>
          <a:prstGeom prst="rect">
            <a:avLst/>
          </a:prstGeom>
          <a:noFill/>
          <a:ln>
            <a:noFill/>
          </a:ln>
        </p:spPr>
        <p:txBody>
          <a:bodyPr lIns="0" tIns="0" rIns="0" bIns="0" anchor="ctr"/>
          <a:lstStyle/>
          <a:p>
            <a:pPr algn="ctr"/>
            <a:r>
              <a:rPr lang="en-CA" sz="4400" b="0" strike="noStrike" spc="-1">
                <a:solidFill>
                  <a:srgbClr val="000000"/>
                </a:solidFill>
                <a:uFill>
                  <a:solidFill>
                    <a:srgbClr val="FFFFFF"/>
                  </a:solidFill>
                </a:uFill>
                <a:latin typeface="Arial"/>
              </a:rPr>
              <a:t>Networking and Hostname</a:t>
            </a:r>
          </a:p>
        </p:txBody>
      </p:sp>
      <p:sp>
        <p:nvSpPr>
          <p:cNvPr id="99" name="TextShape 2"/>
          <p:cNvSpPr txBox="1"/>
          <p:nvPr/>
        </p:nvSpPr>
        <p:spPr>
          <a:xfrm>
            <a:off x="504000" y="1368000"/>
            <a:ext cx="9071640" cy="4302550"/>
          </a:xfrm>
          <a:prstGeom prst="rect">
            <a:avLst/>
          </a:prstGeom>
          <a:noFill/>
          <a:ln>
            <a:noFill/>
          </a:ln>
        </p:spPr>
        <p:txBody>
          <a:bodyPr lIns="0" tIns="0" rIns="0" bIns="0">
            <a:normAutofit fontScale="92500" lnSpcReduction="20000"/>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While these can both be changed later, setting them now is easy and saves time later.</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For now, we will use the hostname to know which machine we are on, but it is also used when machines are communicating with each other (e.g. an email server knowing who to address the mail from).</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The Network options allow you to choose how your machine will get its IP address, and how it will reach other machines.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504000" y="216000"/>
            <a:ext cx="7019640" cy="935640"/>
          </a:xfrm>
          <a:prstGeom prst="rect">
            <a:avLst/>
          </a:prstGeom>
          <a:noFill/>
          <a:ln>
            <a:noFill/>
          </a:ln>
        </p:spPr>
        <p:txBody>
          <a:bodyPr lIns="0" tIns="0" rIns="0" bIns="0" anchor="ctr"/>
          <a:lstStyle/>
          <a:p>
            <a:pPr algn="ctr"/>
            <a:r>
              <a:rPr lang="en-CA" sz="4400" b="0" strike="noStrike" spc="-1">
                <a:solidFill>
                  <a:srgbClr val="000000"/>
                </a:solidFill>
                <a:uFill>
                  <a:solidFill>
                    <a:srgbClr val="FFFFFF"/>
                  </a:solidFill>
                </a:uFill>
                <a:latin typeface="Arial"/>
              </a:rPr>
              <a:t>Creating Root Password</a:t>
            </a:r>
          </a:p>
        </p:txBody>
      </p:sp>
      <p:sp>
        <p:nvSpPr>
          <p:cNvPr id="101" name="TextShape 2"/>
          <p:cNvSpPr txBox="1"/>
          <p:nvPr/>
        </p:nvSpPr>
        <p:spPr>
          <a:xfrm>
            <a:off x="504000" y="1368000"/>
            <a:ext cx="9071640" cy="4302550"/>
          </a:xfrm>
          <a:prstGeom prst="rect">
            <a:avLst/>
          </a:prstGeom>
          <a:noFill/>
          <a:ln>
            <a:noFill/>
          </a:ln>
        </p:spPr>
        <p:txBody>
          <a:bodyPr lIns="0" tIns="0" rIns="0" bIns="0">
            <a:normAutofit fontScale="85000" lnSpcReduction="10000"/>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Once you have set the other options and told the machine to start installing, it will change to a separate screen with options to set a root password and create initial user(s).</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The root (system admin) password allows anyone who has it to do </a:t>
            </a:r>
            <a:r>
              <a:rPr lang="en-CA" sz="3200" b="1" strike="noStrike" spc="-1" dirty="0">
                <a:solidFill>
                  <a:srgbClr val="000000"/>
                </a:solidFill>
                <a:uFill>
                  <a:solidFill>
                    <a:srgbClr val="FFFFFF"/>
                  </a:solidFill>
                </a:uFill>
                <a:latin typeface="Arial"/>
              </a:rPr>
              <a:t>anything</a:t>
            </a:r>
            <a:r>
              <a:rPr lang="en-CA" sz="3200" b="0" strike="noStrike" spc="-1" dirty="0">
                <a:solidFill>
                  <a:srgbClr val="000000"/>
                </a:solidFill>
                <a:uFill>
                  <a:solidFill>
                    <a:srgbClr val="FFFFFF"/>
                  </a:solidFill>
                </a:uFill>
                <a:latin typeface="Arial"/>
              </a:rPr>
              <a:t> to the machine.</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Pick something secure, and don’t share it with anyone.</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You will not log in as this user except when absolutely necessary.</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In lab 3 you will learn how to reset this password if it is lost.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504000" y="216000"/>
            <a:ext cx="7019640" cy="935640"/>
          </a:xfrm>
          <a:prstGeom prst="rect">
            <a:avLst/>
          </a:prstGeom>
          <a:noFill/>
          <a:ln>
            <a:noFill/>
          </a:ln>
        </p:spPr>
        <p:txBody>
          <a:bodyPr lIns="0" tIns="0" rIns="0" bIns="0" anchor="ctr"/>
          <a:lstStyle/>
          <a:p>
            <a:pPr algn="ctr"/>
            <a:r>
              <a:rPr lang="en-CA" sz="4400" b="0" strike="noStrike" spc="-1">
                <a:solidFill>
                  <a:srgbClr val="000000"/>
                </a:solidFill>
                <a:uFill>
                  <a:solidFill>
                    <a:srgbClr val="FFFFFF"/>
                  </a:solidFill>
                </a:uFill>
                <a:latin typeface="Arial"/>
              </a:rPr>
              <a:t>Creating an Initial User</a:t>
            </a:r>
          </a:p>
        </p:txBody>
      </p:sp>
      <p:sp>
        <p:nvSpPr>
          <p:cNvPr id="103" name="TextShape 2"/>
          <p:cNvSpPr txBox="1"/>
          <p:nvPr/>
        </p:nvSpPr>
        <p:spPr>
          <a:xfrm>
            <a:off x="504000" y="1368000"/>
            <a:ext cx="9071640" cy="4302550"/>
          </a:xfrm>
          <a:prstGeom prst="rect">
            <a:avLst/>
          </a:prstGeom>
          <a:noFill/>
          <a:ln>
            <a:noFill/>
          </a:ln>
        </p:spPr>
        <p:txBody>
          <a:bodyPr lIns="0" tIns="0" rIns="0" bIns="0">
            <a:normAutofit fontScale="92500" lnSpcReduction="20000"/>
          </a:bodyPr>
          <a:lstStyle/>
          <a:p>
            <a:pPr marL="432000" indent="-324000">
              <a:spcBef>
                <a:spcPts val="1417"/>
              </a:spcBef>
              <a:buClr>
                <a:srgbClr val="000000"/>
              </a:buClr>
              <a:buSzPct val="45000"/>
              <a:buFont typeface="Wingdings" charset="2"/>
              <a:buChar char=""/>
            </a:pPr>
            <a:r>
              <a:rPr lang="en-CA" sz="3000" b="0" strike="noStrike" spc="-1" dirty="0">
                <a:solidFill>
                  <a:srgbClr val="000000"/>
                </a:solidFill>
                <a:uFill>
                  <a:solidFill>
                    <a:srgbClr val="FFFFFF"/>
                  </a:solidFill>
                </a:uFill>
                <a:latin typeface="Arial"/>
              </a:rPr>
              <a:t>You can also create one or more initial users on your machine.</a:t>
            </a:r>
          </a:p>
          <a:p>
            <a:pPr marL="432000" indent="-324000">
              <a:spcBef>
                <a:spcPts val="1417"/>
              </a:spcBef>
              <a:buClr>
                <a:srgbClr val="000000"/>
              </a:buClr>
              <a:buSzPct val="45000"/>
              <a:buFont typeface="Wingdings" charset="2"/>
              <a:buChar char=""/>
            </a:pPr>
            <a:r>
              <a:rPr lang="en-CA" sz="3000" b="0" strike="noStrike" spc="-1" dirty="0">
                <a:solidFill>
                  <a:srgbClr val="000000"/>
                </a:solidFill>
                <a:uFill>
                  <a:solidFill>
                    <a:srgbClr val="FFFFFF"/>
                  </a:solidFill>
                </a:uFill>
                <a:latin typeface="Arial"/>
              </a:rPr>
              <a:t>These are typically less privileged and represent normal users.</a:t>
            </a:r>
          </a:p>
          <a:p>
            <a:pPr marL="432000" indent="-324000">
              <a:spcBef>
                <a:spcPts val="1417"/>
              </a:spcBef>
              <a:buClr>
                <a:srgbClr val="000000"/>
              </a:buClr>
              <a:buSzPct val="45000"/>
              <a:buFont typeface="Wingdings" charset="2"/>
              <a:buChar char=""/>
            </a:pPr>
            <a:r>
              <a:rPr lang="en-CA" sz="3000" b="0" strike="noStrike" spc="-1" dirty="0">
                <a:solidFill>
                  <a:srgbClr val="000000"/>
                </a:solidFill>
                <a:uFill>
                  <a:solidFill>
                    <a:srgbClr val="FFFFFF"/>
                  </a:solidFill>
                </a:uFill>
                <a:latin typeface="Arial"/>
              </a:rPr>
              <a:t>Give them a full name, a login name, and pick a password for them.</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There is a checkbox that determines if this user is permitted to perform administrative (root-like) tasks.  Most of the time, this would not be checked.</a:t>
            </a:r>
          </a:p>
          <a:p>
            <a:pPr marL="1296000" lvl="2" indent="-288000">
              <a:spcBef>
                <a:spcPts val="850"/>
              </a:spcBef>
              <a:buClr>
                <a:srgbClr val="000000"/>
              </a:buClr>
              <a:buSzPct val="45000"/>
              <a:buFont typeface="Wingdings" charset="2"/>
              <a:buChar char=""/>
            </a:pPr>
            <a:r>
              <a:rPr lang="en-CA" sz="2400" b="0" strike="noStrike" spc="-1" dirty="0">
                <a:solidFill>
                  <a:srgbClr val="000000"/>
                </a:solidFill>
                <a:uFill>
                  <a:solidFill>
                    <a:srgbClr val="FFFFFF"/>
                  </a:solidFill>
                </a:uFill>
                <a:latin typeface="Arial"/>
              </a:rPr>
              <a:t>But our first user will be an administrator, </a:t>
            </a:r>
            <a:r>
              <a:rPr lang="en-CA" sz="2400" b="1" u="sng" strike="noStrike" spc="-1" dirty="0">
                <a:solidFill>
                  <a:srgbClr val="000000"/>
                </a:solidFill>
                <a:uFill>
                  <a:solidFill>
                    <a:srgbClr val="FFFFFF"/>
                  </a:solidFill>
                </a:uFill>
                <a:latin typeface="Arial"/>
              </a:rPr>
              <a:t>so make sure to check that box.</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504000" y="216000"/>
            <a:ext cx="7019640" cy="935640"/>
          </a:xfrm>
          <a:prstGeom prst="rect">
            <a:avLst/>
          </a:prstGeom>
          <a:noFill/>
          <a:ln>
            <a:noFill/>
          </a:ln>
        </p:spPr>
        <p:txBody>
          <a:bodyPr lIns="0" tIns="0" rIns="0" bIns="0" anchor="ctr"/>
          <a:lstStyle/>
          <a:p>
            <a:pPr algn="ctr"/>
            <a:r>
              <a:rPr lang="en-CA" sz="4400" b="0" strike="noStrike" spc="-1">
                <a:solidFill>
                  <a:srgbClr val="000000"/>
                </a:solidFill>
                <a:uFill>
                  <a:solidFill>
                    <a:srgbClr val="FFFFFF"/>
                  </a:solidFill>
                </a:uFill>
                <a:latin typeface="Arial"/>
              </a:rPr>
              <a:t>Post-installation Tasks</a:t>
            </a:r>
          </a:p>
        </p:txBody>
      </p:sp>
      <p:sp>
        <p:nvSpPr>
          <p:cNvPr id="105" name="TextShape 2"/>
          <p:cNvSpPr txBox="1"/>
          <p:nvPr/>
        </p:nvSpPr>
        <p:spPr>
          <a:xfrm>
            <a:off x="504000" y="1368000"/>
            <a:ext cx="9071640" cy="4302550"/>
          </a:xfrm>
          <a:prstGeom prst="rect">
            <a:avLst/>
          </a:prstGeom>
          <a:noFill/>
          <a:ln>
            <a:noFill/>
          </a:ln>
        </p:spPr>
        <p:txBody>
          <a:bodyPr lIns="0" tIns="0" rIns="0" bIns="0">
            <a:normAutofit fontScale="92500" lnSpcReduction="10000"/>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Once the machine finishes installing, there are several common tasks to make the machine ready for use.</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Turning off timed screensavers</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Testing Internet Connectivity</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Updating</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Accessing Administrative Rights (if this user is an admin)</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Creating a system information report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504000" y="216000"/>
            <a:ext cx="7019640" cy="935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3570" b="0" strike="noStrike" spc="-1">
                <a:solidFill>
                  <a:srgbClr val="FFFFFF"/>
                </a:solidFill>
                <a:uFill>
                  <a:solidFill>
                    <a:srgbClr val="FFFFFF"/>
                  </a:solidFill>
                </a:uFill>
                <a:latin typeface="Arial"/>
              </a:rPr>
              <a:t>Summary</a:t>
            </a:r>
            <a:endParaRPr lang="en-CA" sz="3570" b="0" strike="noStrike" spc="-1">
              <a:solidFill>
                <a:srgbClr val="000000"/>
              </a:solidFill>
              <a:uFill>
                <a:solidFill>
                  <a:srgbClr val="FFFFFF"/>
                </a:solidFill>
              </a:uFill>
              <a:latin typeface="Arial"/>
            </a:endParaRPr>
          </a:p>
        </p:txBody>
      </p:sp>
      <p:sp>
        <p:nvSpPr>
          <p:cNvPr id="107" name="CustomShape 2"/>
          <p:cNvSpPr/>
          <p:nvPr/>
        </p:nvSpPr>
        <p:spPr>
          <a:xfrm>
            <a:off x="504000" y="1368000"/>
            <a:ext cx="9071640" cy="32878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Aft>
                <a:spcPts val="1148"/>
              </a:spcAft>
              <a:buClr>
                <a:srgbClr val="000000"/>
              </a:buClr>
              <a:buSzPct val="45000"/>
              <a:buFont typeface="Wingdings" charset="2"/>
              <a:buChar char=""/>
            </a:pPr>
            <a:r>
              <a:rPr lang="en-CA" sz="2600" b="0" strike="noStrike" spc="-1">
                <a:solidFill>
                  <a:srgbClr val="000000"/>
                </a:solidFill>
                <a:uFill>
                  <a:solidFill>
                    <a:srgbClr val="FFFFFF"/>
                  </a:solidFill>
                </a:uFill>
                <a:latin typeface="Arial"/>
              </a:rPr>
              <a:t>In this lesson (and the accompanying demonstrations) you have learned how to install a linux machine using an interactive method.</a:t>
            </a:r>
          </a:p>
          <a:p>
            <a:pPr marL="432000" indent="-323640">
              <a:lnSpc>
                <a:spcPct val="100000"/>
              </a:lnSpc>
              <a:spcAft>
                <a:spcPts val="1148"/>
              </a:spcAft>
              <a:buClr>
                <a:srgbClr val="000000"/>
              </a:buClr>
              <a:buSzPct val="45000"/>
              <a:buFont typeface="Wingdings" charset="2"/>
              <a:buChar char=""/>
            </a:pPr>
            <a:r>
              <a:rPr lang="en-CA" sz="2600" b="0" strike="noStrike" spc="-1">
                <a:solidFill>
                  <a:srgbClr val="000000"/>
                </a:solidFill>
                <a:uFill>
                  <a:solidFill>
                    <a:srgbClr val="FFFFFF"/>
                  </a:solidFill>
                </a:uFill>
                <a:latin typeface="Arial"/>
              </a:rPr>
              <a:t>You have also learned about some common tasks performed immediately after installation.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504000" y="216000"/>
            <a:ext cx="7019640" cy="935640"/>
          </a:xfrm>
          <a:prstGeom prst="rect">
            <a:avLst/>
          </a:prstGeom>
          <a:noFill/>
          <a:ln>
            <a:noFill/>
          </a:ln>
        </p:spPr>
        <p:txBody>
          <a:bodyPr lIns="0" tIns="0" rIns="0" bIns="0" anchor="ctr"/>
          <a:lstStyle/>
          <a:p>
            <a:pPr algn="ctr"/>
            <a:r>
              <a:rPr lang="en-CA" sz="4400" b="0" strike="noStrike" spc="-1">
                <a:solidFill>
                  <a:srgbClr val="000000"/>
                </a:solidFill>
                <a:uFill>
                  <a:solidFill>
                    <a:srgbClr val="FFFFFF"/>
                  </a:solidFill>
                </a:uFill>
                <a:latin typeface="Arial"/>
              </a:rPr>
              <a:t>Next Class</a:t>
            </a:r>
          </a:p>
        </p:txBody>
      </p:sp>
      <p:sp>
        <p:nvSpPr>
          <p:cNvPr id="109" name="TextShape 2"/>
          <p:cNvSpPr txBox="1"/>
          <p:nvPr/>
        </p:nvSpPr>
        <p:spPr>
          <a:xfrm>
            <a:off x="504000" y="1368000"/>
            <a:ext cx="9071640" cy="3287880"/>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In the next lesson you will learn </a:t>
            </a:r>
            <a:r>
              <a:rPr lang="en-CA" sz="3200" b="0" strike="noStrike" spc="-1">
                <a:solidFill>
                  <a:srgbClr val="000000"/>
                </a:solidFill>
                <a:uFill>
                  <a:solidFill>
                    <a:srgbClr val="FFFFFF"/>
                  </a:solidFill>
                </a:uFill>
                <a:latin typeface="Arial"/>
              </a:rPr>
              <a:t>to write </a:t>
            </a:r>
            <a:r>
              <a:rPr lang="en-CA" sz="3200" b="0" strike="noStrike" spc="-1" dirty="0">
                <a:solidFill>
                  <a:srgbClr val="000000"/>
                </a:solidFill>
                <a:uFill>
                  <a:solidFill>
                    <a:srgbClr val="FFFFFF"/>
                  </a:solidFill>
                </a:uFill>
                <a:latin typeface="Arial"/>
              </a:rPr>
              <a:t>a simple Python script to generate a Linux System Information Report.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504000" y="216000"/>
            <a:ext cx="7019640" cy="935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3570" b="0" strike="noStrike" spc="-1">
                <a:solidFill>
                  <a:srgbClr val="FFFFFF"/>
                </a:solidFill>
                <a:uFill>
                  <a:solidFill>
                    <a:srgbClr val="FFFFFF"/>
                  </a:solidFill>
                </a:uFill>
                <a:latin typeface="Arial"/>
              </a:rPr>
              <a:t>Outline</a:t>
            </a:r>
            <a:endParaRPr lang="en-CA" sz="3570" b="0" strike="noStrike" spc="-1">
              <a:solidFill>
                <a:srgbClr val="000000"/>
              </a:solidFill>
              <a:uFill>
                <a:solidFill>
                  <a:srgbClr val="FFFFFF"/>
                </a:solidFill>
              </a:uFill>
              <a:latin typeface="Arial"/>
            </a:endParaRPr>
          </a:p>
        </p:txBody>
      </p:sp>
      <p:sp>
        <p:nvSpPr>
          <p:cNvPr id="81" name="CustomShape 2"/>
          <p:cNvSpPr/>
          <p:nvPr/>
        </p:nvSpPr>
        <p:spPr>
          <a:xfrm>
            <a:off x="504000" y="1368000"/>
            <a:ext cx="9071640" cy="32878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Aft>
                <a:spcPts val="1148"/>
              </a:spcAft>
              <a:buClr>
                <a:srgbClr val="000000"/>
              </a:buClr>
              <a:buSzPct val="45000"/>
              <a:buFont typeface="Wingdings" charset="2"/>
              <a:buChar char=""/>
            </a:pPr>
            <a:r>
              <a:rPr lang="en-CA" sz="2600" b="0" strike="noStrike" spc="-1">
                <a:solidFill>
                  <a:srgbClr val="000000"/>
                </a:solidFill>
                <a:uFill>
                  <a:solidFill>
                    <a:srgbClr val="FFFFFF"/>
                  </a:solidFill>
                </a:uFill>
                <a:latin typeface="Arial"/>
              </a:rPr>
              <a:t>In this lesson you will learn to install a Linux System</a:t>
            </a:r>
          </a:p>
          <a:p>
            <a:pPr marL="648000" lvl="2" indent="-216000">
              <a:lnSpc>
                <a:spcPct val="100000"/>
              </a:lnSpc>
              <a:spcAft>
                <a:spcPts val="1148"/>
              </a:spcAft>
              <a:buClr>
                <a:srgbClr val="000000"/>
              </a:buClr>
              <a:buSzPct val="45000"/>
              <a:buFont typeface="Wingdings" charset="2"/>
              <a:buChar char=""/>
            </a:pPr>
            <a:r>
              <a:rPr lang="en-CA" sz="2600" b="0" strike="noStrike" spc="-1">
                <a:solidFill>
                  <a:srgbClr val="000000"/>
                </a:solidFill>
                <a:uFill>
                  <a:solidFill>
                    <a:srgbClr val="FFFFFF"/>
                  </a:solidFill>
                </a:uFill>
                <a:latin typeface="Arial"/>
              </a:rPr>
              <a:t>Several different installation methods</a:t>
            </a:r>
          </a:p>
          <a:p>
            <a:pPr marL="648000" lvl="2" indent="-216000">
              <a:lnSpc>
                <a:spcPct val="100000"/>
              </a:lnSpc>
              <a:spcAft>
                <a:spcPts val="1148"/>
              </a:spcAft>
              <a:buClr>
                <a:srgbClr val="000000"/>
              </a:buClr>
              <a:buSzPct val="45000"/>
              <a:buFont typeface="Wingdings" charset="2"/>
              <a:buChar char=""/>
            </a:pPr>
            <a:r>
              <a:rPr lang="en-CA" sz="2600" b="0" strike="noStrike" spc="-1">
                <a:solidFill>
                  <a:srgbClr val="000000"/>
                </a:solidFill>
                <a:uFill>
                  <a:solidFill>
                    <a:srgbClr val="FFFFFF"/>
                  </a:solidFill>
                </a:uFill>
                <a:latin typeface="Arial"/>
              </a:rPr>
              <a:t>Main steps involved</a:t>
            </a:r>
          </a:p>
          <a:p>
            <a:pPr marL="648000" lvl="2" indent="-216000">
              <a:lnSpc>
                <a:spcPct val="100000"/>
              </a:lnSpc>
              <a:spcAft>
                <a:spcPts val="1148"/>
              </a:spcAft>
              <a:buClr>
                <a:srgbClr val="000000"/>
              </a:buClr>
              <a:buSzPct val="45000"/>
              <a:buFont typeface="Wingdings" charset="2"/>
              <a:buChar char=""/>
            </a:pPr>
            <a:r>
              <a:rPr lang="en-CA" sz="2600" b="0" strike="noStrike" spc="-1">
                <a:solidFill>
                  <a:srgbClr val="000000"/>
                </a:solidFill>
                <a:uFill>
                  <a:solidFill>
                    <a:srgbClr val="FFFFFF"/>
                  </a:solidFill>
                </a:uFill>
                <a:latin typeface="Arial"/>
              </a:rPr>
              <a:t>Post Installation Tasks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504000" y="216000"/>
            <a:ext cx="7019640" cy="935640"/>
          </a:xfrm>
          <a:prstGeom prst="rect">
            <a:avLst/>
          </a:prstGeom>
          <a:noFill/>
          <a:ln>
            <a:noFill/>
          </a:ln>
        </p:spPr>
        <p:txBody>
          <a:bodyPr lIns="0" tIns="0" rIns="0" bIns="0" anchor="ctr"/>
          <a:lstStyle/>
          <a:p>
            <a:pPr algn="ctr"/>
            <a:r>
              <a:rPr lang="en-CA" sz="4400" b="0" strike="noStrike" spc="-1">
                <a:solidFill>
                  <a:srgbClr val="000000"/>
                </a:solidFill>
                <a:uFill>
                  <a:solidFill>
                    <a:srgbClr val="FFFFFF"/>
                  </a:solidFill>
                </a:uFill>
                <a:latin typeface="Arial"/>
              </a:rPr>
              <a:t>Virtual Machines</a:t>
            </a:r>
          </a:p>
        </p:txBody>
      </p:sp>
      <p:sp>
        <p:nvSpPr>
          <p:cNvPr id="83" name="TextShape 2"/>
          <p:cNvSpPr txBox="1"/>
          <p:nvPr/>
        </p:nvSpPr>
        <p:spPr>
          <a:xfrm>
            <a:off x="504000" y="1368000"/>
            <a:ext cx="9071640" cy="3287880"/>
          </a:xfrm>
          <a:prstGeom prst="rect">
            <a:avLst/>
          </a:prstGeom>
          <a:noFill/>
          <a:ln>
            <a:noFill/>
          </a:ln>
        </p:spPr>
        <p:txBody>
          <a:bodyPr lIns="0" tIns="0" rIns="0" bIns="0">
            <a:normAutofit lnSpcReduction="10000"/>
          </a:bodyPr>
          <a:lstStyle/>
          <a:p>
            <a:pPr marL="432000" indent="-324000">
              <a:spcBef>
                <a:spcPts val="1417"/>
              </a:spcBef>
              <a:buClr>
                <a:srgbClr val="000000"/>
              </a:buClr>
              <a:buSzPct val="45000"/>
              <a:buFont typeface="Wingdings" charset="2"/>
              <a:buChar char=""/>
            </a:pPr>
            <a:r>
              <a:rPr lang="en-CA" sz="3200" b="0" strike="noStrike" spc="-1">
                <a:solidFill>
                  <a:srgbClr val="000000"/>
                </a:solidFill>
                <a:uFill>
                  <a:solidFill>
                    <a:srgbClr val="FFFFFF"/>
                  </a:solidFill>
                </a:uFill>
                <a:latin typeface="Arial"/>
              </a:rPr>
              <a:t>In order to save money and resources while learning to install, manage, and connect Linux machines to form networks we will use Virtual Machines (VMs).</a:t>
            </a:r>
          </a:p>
          <a:p>
            <a:pPr marL="432000" indent="-324000">
              <a:spcBef>
                <a:spcPts val="1417"/>
              </a:spcBef>
              <a:buClr>
                <a:srgbClr val="000000"/>
              </a:buClr>
              <a:buSzPct val="45000"/>
              <a:buFont typeface="Wingdings" charset="2"/>
              <a:buChar char=""/>
            </a:pPr>
            <a:r>
              <a:rPr lang="en-CA" sz="3200" b="0" strike="noStrike" spc="-1">
                <a:solidFill>
                  <a:srgbClr val="000000"/>
                </a:solidFill>
                <a:uFill>
                  <a:solidFill>
                    <a:srgbClr val="FFFFFF"/>
                  </a:solidFill>
                </a:uFill>
                <a:latin typeface="Arial"/>
              </a:rPr>
              <a:t>The installation methods we use on the VMs still apply to installing directly onto hardware (bare-metal).</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504000" y="216000"/>
            <a:ext cx="7019640" cy="935640"/>
          </a:xfrm>
          <a:prstGeom prst="rect">
            <a:avLst/>
          </a:prstGeom>
          <a:noFill/>
          <a:ln>
            <a:noFill/>
          </a:ln>
        </p:spPr>
        <p:txBody>
          <a:bodyPr lIns="0" tIns="0" rIns="0" bIns="0" anchor="ctr"/>
          <a:lstStyle/>
          <a:p>
            <a:pPr algn="ctr"/>
            <a:r>
              <a:rPr lang="en-CA" sz="4400" b="0" strike="noStrike" spc="-1">
                <a:solidFill>
                  <a:srgbClr val="000000"/>
                </a:solidFill>
                <a:uFill>
                  <a:solidFill>
                    <a:srgbClr val="FFFFFF"/>
                  </a:solidFill>
                </a:uFill>
                <a:latin typeface="Arial"/>
              </a:rPr>
              <a:t>Installing Linux</a:t>
            </a:r>
          </a:p>
        </p:txBody>
      </p:sp>
      <p:sp>
        <p:nvSpPr>
          <p:cNvPr id="85" name="TextShape 2"/>
          <p:cNvSpPr txBox="1"/>
          <p:nvPr/>
        </p:nvSpPr>
        <p:spPr>
          <a:xfrm>
            <a:off x="504000" y="1368000"/>
            <a:ext cx="9071640" cy="4196554"/>
          </a:xfrm>
          <a:prstGeom prst="rect">
            <a:avLst/>
          </a:prstGeom>
          <a:noFill/>
          <a:ln>
            <a:noFill/>
          </a:ln>
        </p:spPr>
        <p:txBody>
          <a:bodyPr lIns="0" tIns="0" rIns="0" bIns="0">
            <a:normAutofit fontScale="92500"/>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In lab 1 you will install 1 CentOS system into a virtual environment hosted on a Windows machine using software called VMWare Workstation.</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In lab 2 you will install 3 more VMs onto the machine you installed in lab 1 using software called KVM.</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You will use all 4 of these machines to learn and practice the skills taught in this course.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504000" y="216000"/>
            <a:ext cx="7019640" cy="935640"/>
          </a:xfrm>
          <a:prstGeom prst="rect">
            <a:avLst/>
          </a:prstGeom>
          <a:noFill/>
          <a:ln>
            <a:noFill/>
          </a:ln>
        </p:spPr>
        <p:txBody>
          <a:bodyPr lIns="0" tIns="0" rIns="0" bIns="0" anchor="ctr"/>
          <a:lstStyle/>
          <a:p>
            <a:pPr algn="ctr"/>
            <a:r>
              <a:rPr lang="en-CA" sz="4400" b="0" strike="noStrike" spc="-1">
                <a:solidFill>
                  <a:srgbClr val="000000"/>
                </a:solidFill>
                <a:uFill>
                  <a:solidFill>
                    <a:srgbClr val="FFFFFF"/>
                  </a:solidFill>
                </a:uFill>
                <a:latin typeface="Arial"/>
              </a:rPr>
              <a:t>Main Installation Steps</a:t>
            </a:r>
          </a:p>
        </p:txBody>
      </p:sp>
      <p:sp>
        <p:nvSpPr>
          <p:cNvPr id="87" name="TextShape 2"/>
          <p:cNvSpPr txBox="1"/>
          <p:nvPr/>
        </p:nvSpPr>
        <p:spPr>
          <a:xfrm>
            <a:off x="504000" y="1368000"/>
            <a:ext cx="9071640" cy="3287880"/>
          </a:xfrm>
          <a:prstGeom prst="rect">
            <a:avLst/>
          </a:prstGeom>
          <a:noFill/>
          <a:ln>
            <a:noFill/>
          </a:ln>
        </p:spPr>
        <p:txBody>
          <a:bodyPr lIns="0" tIns="0" rIns="0" bIns="0">
            <a:normAutofit fontScale="92500" lnSpcReduction="10000"/>
          </a:bodyPr>
          <a:lstStyle/>
          <a:p>
            <a:pPr marL="432000" indent="-324000">
              <a:spcBef>
                <a:spcPts val="1417"/>
              </a:spcBef>
              <a:buClr>
                <a:srgbClr val="000000"/>
              </a:buClr>
              <a:buSzPct val="45000"/>
              <a:buFont typeface="Wingdings" charset="2"/>
              <a:buChar char=""/>
            </a:pPr>
            <a:r>
              <a:rPr lang="en-CA" sz="3200" b="0" strike="noStrike" spc="-1">
                <a:solidFill>
                  <a:srgbClr val="000000"/>
                </a:solidFill>
                <a:uFill>
                  <a:solidFill>
                    <a:srgbClr val="FFFFFF"/>
                  </a:solidFill>
                </a:uFill>
                <a:latin typeface="Arial"/>
              </a:rPr>
              <a:t>The major steps in any installation are:</a:t>
            </a:r>
          </a:p>
          <a:p>
            <a:pPr marL="864000" lvl="1" indent="-324000">
              <a:spcBef>
                <a:spcPts val="1134"/>
              </a:spcBef>
              <a:buClr>
                <a:srgbClr val="000000"/>
              </a:buClr>
              <a:buSzPct val="75000"/>
              <a:buFont typeface="Symbol" charset="2"/>
              <a:buChar char=""/>
            </a:pPr>
            <a:r>
              <a:rPr lang="en-CA" sz="2800" b="0" strike="noStrike" spc="-1">
                <a:solidFill>
                  <a:srgbClr val="000000"/>
                </a:solidFill>
                <a:uFill>
                  <a:solidFill>
                    <a:srgbClr val="FFFFFF"/>
                  </a:solidFill>
                </a:uFill>
                <a:latin typeface="Arial"/>
              </a:rPr>
              <a:t>Boot the installation image</a:t>
            </a:r>
          </a:p>
          <a:p>
            <a:pPr marL="864000" lvl="1" indent="-324000">
              <a:spcBef>
                <a:spcPts val="1134"/>
              </a:spcBef>
              <a:buClr>
                <a:srgbClr val="000000"/>
              </a:buClr>
              <a:buSzPct val="75000"/>
              <a:buFont typeface="Symbol" charset="2"/>
              <a:buChar char=""/>
            </a:pPr>
            <a:r>
              <a:rPr lang="en-CA" sz="2800" b="0" strike="noStrike" spc="-1">
                <a:solidFill>
                  <a:srgbClr val="000000"/>
                </a:solidFill>
                <a:uFill>
                  <a:solidFill>
                    <a:srgbClr val="FFFFFF"/>
                  </a:solidFill>
                </a:uFill>
                <a:latin typeface="Arial"/>
              </a:rPr>
              <a:t>Select configuration options (e.g. time-zone, installed software, hostname, network address).</a:t>
            </a:r>
          </a:p>
          <a:p>
            <a:pPr marL="864000" lvl="1" indent="-324000">
              <a:spcBef>
                <a:spcPts val="1134"/>
              </a:spcBef>
              <a:buClr>
                <a:srgbClr val="000000"/>
              </a:buClr>
              <a:buSzPct val="75000"/>
              <a:buFont typeface="Symbol" charset="2"/>
              <a:buChar char=""/>
            </a:pPr>
            <a:r>
              <a:rPr lang="en-CA" sz="2800" b="0" strike="noStrike" spc="-1">
                <a:solidFill>
                  <a:srgbClr val="000000"/>
                </a:solidFill>
                <a:uFill>
                  <a:solidFill>
                    <a:srgbClr val="FFFFFF"/>
                  </a:solidFill>
                </a:uFill>
                <a:latin typeface="Arial"/>
              </a:rPr>
              <a:t>Create/Define Partitions</a:t>
            </a:r>
          </a:p>
          <a:p>
            <a:pPr marL="864000" lvl="1" indent="-324000">
              <a:spcBef>
                <a:spcPts val="1134"/>
              </a:spcBef>
              <a:buClr>
                <a:srgbClr val="000000"/>
              </a:buClr>
              <a:buSzPct val="75000"/>
              <a:buFont typeface="Symbol" charset="2"/>
              <a:buChar char=""/>
            </a:pPr>
            <a:r>
              <a:rPr lang="en-CA" sz="2800" b="0" strike="noStrike" spc="-1">
                <a:solidFill>
                  <a:srgbClr val="000000"/>
                </a:solidFill>
                <a:uFill>
                  <a:solidFill>
                    <a:srgbClr val="FFFFFF"/>
                  </a:solidFill>
                </a:uFill>
                <a:latin typeface="Arial"/>
              </a:rPr>
              <a:t>Create root password &amp; initial user accounts</a:t>
            </a:r>
          </a:p>
          <a:p>
            <a:pPr marL="864000" lvl="1" indent="-324000">
              <a:spcBef>
                <a:spcPts val="1134"/>
              </a:spcBef>
              <a:buClr>
                <a:srgbClr val="000000"/>
              </a:buClr>
              <a:buSzPct val="75000"/>
              <a:buFont typeface="Symbol" charset="2"/>
              <a:buChar char=""/>
            </a:pPr>
            <a:r>
              <a:rPr lang="en-CA" sz="2800" b="0" strike="noStrike" spc="-1">
                <a:solidFill>
                  <a:srgbClr val="000000"/>
                </a:solidFill>
                <a:uFill>
                  <a:solidFill>
                    <a:srgbClr val="FFFFFF"/>
                  </a:solidFill>
                </a:uFill>
                <a:latin typeface="Arial"/>
              </a:rPr>
              <a:t>Post-installation Tasks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504000" y="216000"/>
            <a:ext cx="7019640" cy="935640"/>
          </a:xfrm>
          <a:prstGeom prst="rect">
            <a:avLst/>
          </a:prstGeom>
          <a:noFill/>
          <a:ln>
            <a:noFill/>
          </a:ln>
        </p:spPr>
        <p:txBody>
          <a:bodyPr lIns="0" tIns="0" rIns="0" bIns="0" anchor="ctr"/>
          <a:lstStyle/>
          <a:p>
            <a:pPr algn="ctr"/>
            <a:r>
              <a:rPr lang="en-CA" sz="4400" b="0" strike="noStrike" spc="-1">
                <a:solidFill>
                  <a:srgbClr val="000000"/>
                </a:solidFill>
                <a:uFill>
                  <a:solidFill>
                    <a:srgbClr val="FFFFFF"/>
                  </a:solidFill>
                </a:uFill>
                <a:latin typeface="Arial"/>
              </a:rPr>
              <a:t>Boot the Installation Image</a:t>
            </a:r>
          </a:p>
        </p:txBody>
      </p:sp>
      <p:sp>
        <p:nvSpPr>
          <p:cNvPr id="89" name="TextShape 2"/>
          <p:cNvSpPr txBox="1"/>
          <p:nvPr/>
        </p:nvSpPr>
        <p:spPr>
          <a:xfrm>
            <a:off x="504000" y="1368000"/>
            <a:ext cx="9071640" cy="3287880"/>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a:solidFill>
                  <a:srgbClr val="000000"/>
                </a:solidFill>
                <a:uFill>
                  <a:solidFill>
                    <a:srgbClr val="FFFFFF"/>
                  </a:solidFill>
                </a:uFill>
                <a:latin typeface="Arial"/>
              </a:rPr>
              <a:t>You can boot and install Linux in several different ways:</a:t>
            </a:r>
          </a:p>
          <a:p>
            <a:pPr marL="864000" lvl="1" indent="-324000">
              <a:spcBef>
                <a:spcPts val="1134"/>
              </a:spcBef>
              <a:buClr>
                <a:srgbClr val="000000"/>
              </a:buClr>
              <a:buSzPct val="75000"/>
              <a:buFont typeface="Symbol" charset="2"/>
              <a:buChar char=""/>
            </a:pPr>
            <a:r>
              <a:rPr lang="en-CA" sz="2800" b="0" strike="noStrike" spc="-1">
                <a:solidFill>
                  <a:srgbClr val="000000"/>
                </a:solidFill>
                <a:uFill>
                  <a:solidFill>
                    <a:srgbClr val="FFFFFF"/>
                  </a:solidFill>
                </a:uFill>
                <a:latin typeface="Arial"/>
              </a:rPr>
              <a:t>Installation DVD (or USB key)</a:t>
            </a:r>
          </a:p>
          <a:p>
            <a:pPr marL="864000" lvl="1" indent="-324000">
              <a:spcBef>
                <a:spcPts val="1134"/>
              </a:spcBef>
              <a:buClr>
                <a:srgbClr val="000000"/>
              </a:buClr>
              <a:buSzPct val="75000"/>
              <a:buFont typeface="Symbol" charset="2"/>
              <a:buChar char=""/>
            </a:pPr>
            <a:r>
              <a:rPr lang="en-CA" sz="2800" b="0" strike="noStrike" spc="-1">
                <a:solidFill>
                  <a:srgbClr val="000000"/>
                </a:solidFill>
                <a:uFill>
                  <a:solidFill>
                    <a:srgbClr val="FFFFFF"/>
                  </a:solidFill>
                </a:uFill>
                <a:latin typeface="Arial"/>
              </a:rPr>
              <a:t>Network Install</a:t>
            </a:r>
          </a:p>
          <a:p>
            <a:pPr marL="864000" lvl="1" indent="-324000">
              <a:spcBef>
                <a:spcPts val="1134"/>
              </a:spcBef>
              <a:buClr>
                <a:srgbClr val="000000"/>
              </a:buClr>
              <a:buSzPct val="75000"/>
              <a:buFont typeface="Symbol" charset="2"/>
              <a:buChar char=""/>
            </a:pPr>
            <a:r>
              <a:rPr lang="en-CA" sz="2800" b="0" strike="noStrike" spc="-1">
                <a:solidFill>
                  <a:srgbClr val="000000"/>
                </a:solidFill>
                <a:uFill>
                  <a:solidFill>
                    <a:srgbClr val="FFFFFF"/>
                  </a:solidFill>
                </a:uFill>
                <a:latin typeface="Arial"/>
              </a:rPr>
              <a:t>Download Linux install image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386768" y="121320"/>
            <a:ext cx="7225415" cy="1246680"/>
          </a:xfrm>
          <a:prstGeom prst="rect">
            <a:avLst/>
          </a:prstGeom>
          <a:noFill/>
          <a:ln>
            <a:noFill/>
          </a:ln>
        </p:spPr>
        <p:txBody>
          <a:bodyPr lIns="0" tIns="0" rIns="0" bIns="0" anchor="ctr"/>
          <a:lstStyle/>
          <a:p>
            <a:pPr algn="ctr"/>
            <a:r>
              <a:rPr lang="en-CA" sz="4400" b="0" strike="noStrike" spc="-1" dirty="0">
                <a:solidFill>
                  <a:srgbClr val="000000"/>
                </a:solidFill>
                <a:uFill>
                  <a:solidFill>
                    <a:srgbClr val="FFFFFF"/>
                  </a:solidFill>
                </a:uFill>
                <a:latin typeface="Arial"/>
              </a:rPr>
              <a:t>Select Configuration Options</a:t>
            </a:r>
          </a:p>
        </p:txBody>
      </p:sp>
      <p:sp>
        <p:nvSpPr>
          <p:cNvPr id="91" name="TextShape 2"/>
          <p:cNvSpPr txBox="1"/>
          <p:nvPr/>
        </p:nvSpPr>
        <p:spPr>
          <a:xfrm>
            <a:off x="504000" y="1368000"/>
            <a:ext cx="9071640" cy="3287880"/>
          </a:xfrm>
          <a:prstGeom prst="rect">
            <a:avLst/>
          </a:prstGeom>
          <a:noFill/>
          <a:ln>
            <a:noFill/>
          </a:ln>
        </p:spPr>
        <p:txBody>
          <a:bodyPr lIns="0" tIns="0" rIns="0" bIns="0">
            <a:normAutofit fontScale="92500" lnSpcReduction="10000"/>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After the install image boots, it will run a program that will prompt the installer for information about how to configure this Linux system.</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This is done with a graphical menu indicating options that may be configured (and indicates which things </a:t>
            </a:r>
            <a:r>
              <a:rPr lang="en-CA" sz="3200" b="1" strike="noStrike" spc="-1" dirty="0">
                <a:solidFill>
                  <a:srgbClr val="000000"/>
                </a:solidFill>
                <a:uFill>
                  <a:solidFill>
                    <a:srgbClr val="FFFFFF"/>
                  </a:solidFill>
                </a:uFill>
                <a:latin typeface="Arial"/>
              </a:rPr>
              <a:t>must</a:t>
            </a:r>
            <a:r>
              <a:rPr lang="en-CA" sz="3200" b="0" strike="noStrike" spc="-1" dirty="0">
                <a:solidFill>
                  <a:srgbClr val="000000"/>
                </a:solidFill>
                <a:uFill>
                  <a:solidFill>
                    <a:srgbClr val="FFFFFF"/>
                  </a:solidFill>
                </a:uFill>
                <a:latin typeface="Arial"/>
              </a:rPr>
              <a:t> be configured before continuing)</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1" y="0"/>
            <a:ext cx="7674708" cy="1246680"/>
          </a:xfrm>
          <a:prstGeom prst="rect">
            <a:avLst/>
          </a:prstGeom>
          <a:noFill/>
          <a:ln>
            <a:noFill/>
          </a:ln>
        </p:spPr>
        <p:txBody>
          <a:bodyPr lIns="0" tIns="0" rIns="0" bIns="0" anchor="ctr"/>
          <a:lstStyle/>
          <a:p>
            <a:pPr algn="ctr"/>
            <a:r>
              <a:rPr lang="en-CA" sz="4200" b="0" strike="noStrike" spc="-1" dirty="0">
                <a:solidFill>
                  <a:srgbClr val="000000"/>
                </a:solidFill>
                <a:uFill>
                  <a:solidFill>
                    <a:srgbClr val="FFFFFF"/>
                  </a:solidFill>
                </a:uFill>
                <a:latin typeface="Arial"/>
              </a:rPr>
              <a:t>Common Configuration Options</a:t>
            </a:r>
          </a:p>
        </p:txBody>
      </p:sp>
      <p:sp>
        <p:nvSpPr>
          <p:cNvPr id="93" name="TextShape 2"/>
          <p:cNvSpPr txBox="1"/>
          <p:nvPr/>
        </p:nvSpPr>
        <p:spPr>
          <a:xfrm>
            <a:off x="504000" y="1368000"/>
            <a:ext cx="9071640" cy="4220000"/>
          </a:xfrm>
          <a:prstGeom prst="rect">
            <a:avLst/>
          </a:prstGeom>
          <a:noFill/>
          <a:ln>
            <a:noFill/>
          </a:ln>
        </p:spPr>
        <p:txBody>
          <a:bodyPr lIns="0" tIns="0" rIns="0" bIns="0">
            <a:normAutofit fontScale="92500" lnSpcReduction="20000"/>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Date/Time – allows the user to set the time-zone</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Software Selection – allows the user to choose which type of server is being installed and which software to install now.</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Software can also be installed later.</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Network/Hostname – allows the user to set the name of this machine, and configure how it will communicate with other machines.</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Make sure to set the interface to ‘ON’.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504000" y="216000"/>
            <a:ext cx="7019640" cy="935640"/>
          </a:xfrm>
          <a:prstGeom prst="rect">
            <a:avLst/>
          </a:prstGeom>
          <a:noFill/>
          <a:ln>
            <a:noFill/>
          </a:ln>
        </p:spPr>
        <p:txBody>
          <a:bodyPr lIns="0" tIns="0" rIns="0" bIns="0" anchor="ctr"/>
          <a:lstStyle/>
          <a:p>
            <a:pPr algn="ctr"/>
            <a:r>
              <a:rPr lang="en-CA" sz="4400" b="0" strike="noStrike" spc="-1">
                <a:solidFill>
                  <a:srgbClr val="000000"/>
                </a:solidFill>
                <a:uFill>
                  <a:solidFill>
                    <a:srgbClr val="FFFFFF"/>
                  </a:solidFill>
                </a:uFill>
                <a:latin typeface="Arial"/>
              </a:rPr>
              <a:t>Create/Define Partitions</a:t>
            </a:r>
          </a:p>
        </p:txBody>
      </p:sp>
      <p:sp>
        <p:nvSpPr>
          <p:cNvPr id="95" name="TextShape 2"/>
          <p:cNvSpPr txBox="1"/>
          <p:nvPr/>
        </p:nvSpPr>
        <p:spPr>
          <a:xfrm>
            <a:off x="449292" y="1446152"/>
            <a:ext cx="9319938" cy="4086551"/>
          </a:xfrm>
          <a:prstGeom prst="rect">
            <a:avLst/>
          </a:prstGeom>
          <a:noFill/>
          <a:ln>
            <a:noFill/>
          </a:ln>
        </p:spPr>
        <p:txBody>
          <a:bodyPr lIns="0" tIns="0" rIns="0" bIns="0">
            <a:normAutofit fontScale="85000" lnSpcReduction="20000"/>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By default Linux can automatically create partitions for you based on how a typical server will be used.</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This will not meet our needs.</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Many administrators prefer to customize their partition layout.</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This leads better use of system resources and increased security.</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For example, create a separate partition for the Linux OS (/), data stored be regular users (/home), virtual machine images (/var/lib/</a:t>
            </a:r>
            <a:r>
              <a:rPr lang="en-CA" sz="3200" b="0" strike="noStrike" spc="-1" dirty="0" err="1">
                <a:solidFill>
                  <a:srgbClr val="000000"/>
                </a:solidFill>
                <a:uFill>
                  <a:solidFill>
                    <a:srgbClr val="FFFFFF"/>
                  </a:solidFill>
                </a:uFill>
                <a:latin typeface="Arial"/>
              </a:rPr>
              <a:t>libvirt</a:t>
            </a:r>
            <a:r>
              <a:rPr lang="en-CA" sz="3200" b="0" strike="noStrike" spc="-1" dirty="0">
                <a:solidFill>
                  <a:srgbClr val="000000"/>
                </a:solidFill>
                <a:uFill>
                  <a:solidFill>
                    <a:srgbClr val="FFFFFF"/>
                  </a:solidFill>
                </a:uFill>
                <a:latin typeface="Arial"/>
              </a:rPr>
              <a:t>/images), and virtual memory (/swap)</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TotalTime>
  <Words>906</Words>
  <Application>Microsoft Office PowerPoint</Application>
  <PresentationFormat>Custom</PresentationFormat>
  <Paragraphs>74</Paragraphs>
  <Slides>16</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16</vt:i4>
      </vt:variant>
    </vt:vector>
  </HeadingPairs>
  <TitlesOfParts>
    <vt:vector size="21" baseType="lpstr">
      <vt:lpstr>Arial</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Bright Blue</dc:title>
  <dc:subject/>
  <dc:creator/>
  <dc:description/>
  <cp:lastModifiedBy>Peter Callaghan</cp:lastModifiedBy>
  <cp:revision>13</cp:revision>
  <dcterms:created xsi:type="dcterms:W3CDTF">2021-01-07T21:48:46Z</dcterms:created>
  <dcterms:modified xsi:type="dcterms:W3CDTF">2022-01-13T22:02:48Z</dcterms:modified>
  <dc:language>en-CA</dc:language>
</cp:coreProperties>
</file>