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70" r:id="rId4"/>
    <p:sldId id="271" r:id="rId5"/>
    <p:sldId id="272" r:id="rId6"/>
    <p:sldId id="273" r:id="rId7"/>
    <p:sldId id="274" r:id="rId8"/>
    <p:sldId id="275" r:id="rId9"/>
    <p:sldId id="276" r:id="rId10"/>
    <p:sldId id="277" r:id="rId11"/>
    <p:sldId id="290" r:id="rId12"/>
    <p:sldId id="278" r:id="rId13"/>
    <p:sldId id="279" r:id="rId14"/>
    <p:sldId id="280" r:id="rId15"/>
    <p:sldId id="281" r:id="rId16"/>
    <p:sldId id="286" r:id="rId17"/>
    <p:sldId id="287" r:id="rId18"/>
    <p:sldId id="288" r:id="rId19"/>
    <p:sldId id="289" r:id="rId20"/>
    <p:sldId id="282" r:id="rId21"/>
    <p:sldId id="283" r:id="rId22"/>
    <p:sldId id="284" r:id="rId23"/>
    <p:sldId id="285" r:id="rId24"/>
    <p:sldId id="269" r:id="rId2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320"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OSL740</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Virtual Networking</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Address</a:t>
            </a:r>
            <a:endParaRPr lang="en-CA" dirty="0"/>
          </a:p>
        </p:txBody>
      </p:sp>
      <p:sp>
        <p:nvSpPr>
          <p:cNvPr id="3" name="Text Placeholder 2"/>
          <p:cNvSpPr>
            <a:spLocks noGrp="1"/>
          </p:cNvSpPr>
          <p:nvPr>
            <p:ph type="body"/>
          </p:nvPr>
        </p:nvSpPr>
        <p:spPr>
          <a:xfrm>
            <a:off x="380432" y="1526796"/>
            <a:ext cx="9373167" cy="3927753"/>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When you create a VPN, you are creating a network. This means you need to define your network ID. This is a combination of the subnet and starting IP address you’ve chosen.</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For example: 192.168.245.0/24</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we break that down, it becomes:</a:t>
            </a:r>
          </a:p>
          <a:p>
            <a:pPr marL="628650" lvl="2"/>
            <a:r>
              <a:rPr lang="en-US" sz="2400" dirty="0">
                <a:latin typeface="+mn-lt"/>
              </a:rPr>
              <a:t>Start IP	: 192.168.245.1</a:t>
            </a:r>
          </a:p>
          <a:p>
            <a:pPr marL="628650" lvl="2"/>
            <a:r>
              <a:rPr lang="en-US" sz="2400" dirty="0">
                <a:latin typeface="+mn-lt"/>
              </a:rPr>
              <a:t>End IP	: 192.168.245.254</a:t>
            </a:r>
          </a:p>
          <a:p>
            <a:pPr marL="628650" lvl="2"/>
            <a:r>
              <a:rPr lang="en-US" sz="2400" dirty="0">
                <a:latin typeface="+mn-lt"/>
              </a:rPr>
              <a:t>Subnet	: 255.255.255.0</a:t>
            </a:r>
          </a:p>
          <a:p>
            <a:pPr marL="342900" indent="-342900">
              <a:lnSpc>
                <a:spcPct val="100000"/>
              </a:lnSpc>
              <a:spcBef>
                <a:spcPts val="600"/>
              </a:spcBef>
              <a:spcAft>
                <a:spcPts val="6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136923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Address</a:t>
            </a:r>
            <a:endParaRPr lang="en-CA" dirty="0"/>
          </a:p>
        </p:txBody>
      </p:sp>
      <p:sp>
        <p:nvSpPr>
          <p:cNvPr id="3" name="Text Placeholder 2"/>
          <p:cNvSpPr>
            <a:spLocks noGrp="1"/>
          </p:cNvSpPr>
          <p:nvPr>
            <p:ph type="body"/>
          </p:nvPr>
        </p:nvSpPr>
        <p:spPr>
          <a:xfrm>
            <a:off x="380432" y="1593908"/>
            <a:ext cx="9373167" cy="3860641"/>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The first IP address is usually the gateway for the VPN. Remember this!</a:t>
            </a:r>
          </a:p>
          <a:p>
            <a:pPr marL="342900" indent="-342900">
              <a:lnSpc>
                <a:spcPct val="100000"/>
              </a:lnSpc>
              <a:spcBef>
                <a:spcPts val="600"/>
              </a:spcBef>
              <a:spcAft>
                <a:spcPts val="600"/>
              </a:spcAft>
              <a:buFont typeface="Arial" panose="020B0604020202020204" pitchFamily="34" charset="0"/>
              <a:buChar char="•"/>
            </a:pPr>
            <a:r>
              <a:rPr lang="en-US" sz="2400" dirty="0"/>
              <a:t>Note1: the actual first address (in this case 192.168.245.0) is generally not used, except to refer to the network itself.</a:t>
            </a:r>
          </a:p>
          <a:p>
            <a:pPr marL="342900" indent="-342900">
              <a:lnSpc>
                <a:spcPct val="100000"/>
              </a:lnSpc>
              <a:spcBef>
                <a:spcPts val="600"/>
              </a:spcBef>
              <a:spcAft>
                <a:spcPts val="600"/>
              </a:spcAft>
              <a:buFont typeface="Arial" panose="020B0604020202020204" pitchFamily="34" charset="0"/>
              <a:buChar char="•"/>
            </a:pPr>
            <a:r>
              <a:rPr lang="en-US" sz="2400" dirty="0"/>
              <a:t>Note2: The highest address (e.g. 192.168.245.255) is a special address used to broadcast traffic to the entire network. Do not assign it to a machine.</a:t>
            </a:r>
          </a:p>
          <a:p>
            <a:pPr marL="342900" indent="-342900">
              <a:lnSpc>
                <a:spcPct val="100000"/>
              </a:lnSpc>
              <a:spcBef>
                <a:spcPts val="600"/>
              </a:spcBef>
              <a:spcAft>
                <a:spcPts val="6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381559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87507" y="1635649"/>
            <a:ext cx="7019640" cy="3224474"/>
          </a:xfrm>
        </p:spPr>
        <p:txBody>
          <a:bodyPr lIns="0" tIns="0" rIns="0" bIns="0" anchor="t" anchorCtr="0"/>
          <a:lstStyle/>
          <a:p>
            <a:pPr marL="342900" indent="-342900">
              <a:lnSpc>
                <a:spcPct val="100000"/>
              </a:lnSpc>
              <a:spcBef>
                <a:spcPts val="600"/>
              </a:spcBef>
              <a:spcAft>
                <a:spcPts val="600"/>
              </a:spcAft>
            </a:pPr>
            <a:r>
              <a:rPr lang="en-US" sz="2400" dirty="0">
                <a:latin typeface="+mj-lt"/>
                <a:ea typeface="+mj-ea"/>
                <a:cs typeface="+mj-cs"/>
              </a:rPr>
              <a:t>Creating a virtual network in </a:t>
            </a:r>
            <a:r>
              <a:rPr lang="en-US" sz="2400" dirty="0" err="1">
                <a:latin typeface="+mj-lt"/>
                <a:ea typeface="+mj-ea"/>
                <a:cs typeface="+mj-cs"/>
              </a:rPr>
              <a:t>virt</a:t>
            </a:r>
            <a:r>
              <a:rPr lang="en-US" sz="2400" dirty="0">
                <a:latin typeface="+mj-lt"/>
                <a:ea typeface="+mj-ea"/>
                <a:cs typeface="+mj-cs"/>
              </a:rPr>
              <a:t>-manager.</a:t>
            </a:r>
            <a:endParaRPr lang="en-CA" sz="2400" dirty="0">
              <a:latin typeface="+mj-lt"/>
              <a:ea typeface="+mj-ea"/>
              <a:cs typeface="+mj-cs"/>
            </a:endParaRPr>
          </a:p>
        </p:txBody>
      </p:sp>
      <p:sp>
        <p:nvSpPr>
          <p:cNvPr id="2" name="Title 1"/>
          <p:cNvSpPr>
            <a:spLocks noGrp="1"/>
          </p:cNvSpPr>
          <p:nvPr>
            <p:ph type="title" idx="4294967295"/>
          </p:nvPr>
        </p:nvSpPr>
        <p:spPr>
          <a:xfrm>
            <a:off x="234892" y="241067"/>
            <a:ext cx="7019925" cy="935038"/>
          </a:xfrm>
        </p:spPr>
        <p:txBody>
          <a:bodyPr/>
          <a:lstStyle/>
          <a:p>
            <a:r>
              <a:rPr lang="en-US" dirty="0"/>
              <a:t>Time for a Demonstration!</a:t>
            </a:r>
            <a:endParaRPr lang="en-CA" dirty="0"/>
          </a:p>
        </p:txBody>
      </p:sp>
      <p:pic>
        <p:nvPicPr>
          <p:cNvPr id="5" name="Picture 4">
            <a:extLst>
              <a:ext uri="{FF2B5EF4-FFF2-40B4-BE49-F238E27FC236}">
                <a16:creationId xmlns:a16="http://schemas.microsoft.com/office/drawing/2014/main" id="{352BCA98-39D0-4D7A-AF7D-F943C137B775}"/>
              </a:ext>
            </a:extLst>
          </p:cNvPr>
          <p:cNvPicPr>
            <a:picLocks noChangeAspect="1"/>
          </p:cNvPicPr>
          <p:nvPr/>
        </p:nvPicPr>
        <p:blipFill>
          <a:blip r:embed="rId2"/>
          <a:stretch>
            <a:fillRect/>
          </a:stretch>
        </p:blipFill>
        <p:spPr>
          <a:xfrm>
            <a:off x="3277613" y="2205009"/>
            <a:ext cx="4406562" cy="3224474"/>
          </a:xfrm>
          <a:prstGeom prst="rect">
            <a:avLst/>
          </a:prstGeom>
        </p:spPr>
      </p:pic>
    </p:spTree>
    <p:extLst>
      <p:ext uri="{BB962C8B-B14F-4D97-AF65-F5344CB8AC3E}">
        <p14:creationId xmlns:p14="http://schemas.microsoft.com/office/powerpoint/2010/main" val="188393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Networks</a:t>
            </a:r>
            <a:endParaRPr lang="en-CA" dirty="0"/>
          </a:p>
        </p:txBody>
      </p:sp>
      <p:sp>
        <p:nvSpPr>
          <p:cNvPr id="3" name="Text Placeholder 2"/>
          <p:cNvSpPr>
            <a:spLocks noGrp="1"/>
          </p:cNvSpPr>
          <p:nvPr>
            <p:ph type="body"/>
          </p:nvPr>
        </p:nvSpPr>
        <p:spPr>
          <a:xfrm>
            <a:off x="331005" y="1532238"/>
            <a:ext cx="9282551" cy="3922311"/>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Our brand new VPN, </a:t>
            </a:r>
            <a:r>
              <a:rPr lang="en-US" sz="2400" b="1" dirty="0"/>
              <a:t>network1</a:t>
            </a:r>
            <a:r>
              <a:rPr lang="en-US" sz="2400" dirty="0"/>
              <a:t>, has one important difference to the </a:t>
            </a:r>
            <a:r>
              <a:rPr lang="en-US" sz="2400" b="1" dirty="0"/>
              <a:t>default</a:t>
            </a:r>
            <a:r>
              <a:rPr lang="en-US" sz="2400" dirty="0"/>
              <a:t>. It has no DHCP server.</a:t>
            </a:r>
          </a:p>
          <a:p>
            <a:pPr marL="342900" indent="-342900">
              <a:lnSpc>
                <a:spcPct val="100000"/>
              </a:lnSpc>
              <a:spcBef>
                <a:spcPts val="600"/>
              </a:spcBef>
              <a:spcAft>
                <a:spcPts val="600"/>
              </a:spcAft>
              <a:buFont typeface="Arial" panose="020B0604020202020204" pitchFamily="34" charset="0"/>
              <a:buChar char="•"/>
            </a:pPr>
            <a:r>
              <a:rPr lang="en-US" sz="2400" dirty="0"/>
              <a:t>In our previous setup, when centos1, 2, or 3 would boot, the DHCP server on the default VPN would assign them their IP addresses and other network parameters.</a:t>
            </a:r>
          </a:p>
          <a:p>
            <a:pPr marL="342900" indent="-342900">
              <a:lnSpc>
                <a:spcPct val="100000"/>
              </a:lnSpc>
              <a:spcBef>
                <a:spcPts val="600"/>
              </a:spcBef>
              <a:spcAft>
                <a:spcPts val="600"/>
              </a:spcAft>
              <a:buFont typeface="Arial" panose="020B0604020202020204" pitchFamily="34" charset="0"/>
              <a:buChar char="•"/>
            </a:pPr>
            <a:r>
              <a:rPr lang="en-US" sz="2400" dirty="0"/>
              <a:t>Now that our VMs are part of the new network, this will never happen. They will boot and forever wait to receive their network addresses. They will have no access to each other, the network, or the Internet.</a:t>
            </a:r>
          </a:p>
        </p:txBody>
      </p:sp>
    </p:spTree>
    <p:extLst>
      <p:ext uri="{BB962C8B-B14F-4D97-AF65-F5344CB8AC3E}">
        <p14:creationId xmlns:p14="http://schemas.microsoft.com/office/powerpoint/2010/main" val="227111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16000"/>
            <a:ext cx="7221747" cy="935640"/>
          </a:xfrm>
        </p:spPr>
        <p:txBody>
          <a:bodyPr/>
          <a:lstStyle/>
          <a:p>
            <a:r>
              <a:rPr lang="en-US" dirty="0"/>
              <a:t>Configuring Static Addresses</a:t>
            </a:r>
            <a:endParaRPr lang="en-CA" dirty="0"/>
          </a:p>
        </p:txBody>
      </p:sp>
      <p:sp>
        <p:nvSpPr>
          <p:cNvPr id="3" name="Text Placeholder 2"/>
          <p:cNvSpPr>
            <a:spLocks noGrp="1"/>
          </p:cNvSpPr>
          <p:nvPr>
            <p:ph type="body"/>
          </p:nvPr>
        </p:nvSpPr>
        <p:spPr>
          <a:xfrm>
            <a:off x="339243" y="1589903"/>
            <a:ext cx="9348454" cy="3723501"/>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To fix this, we must go inside each VM and configure these network parameters manually. This is called </a:t>
            </a:r>
            <a:r>
              <a:rPr lang="en-US" sz="2400" b="1" dirty="0"/>
              <a:t>static network configuration</a:t>
            </a:r>
            <a:r>
              <a:rPr lang="en-US" sz="2400" dirty="0"/>
              <a:t>.</a:t>
            </a:r>
          </a:p>
          <a:p>
            <a:pPr marL="342900" indent="-342900">
              <a:lnSpc>
                <a:spcPct val="100000"/>
              </a:lnSpc>
              <a:spcBef>
                <a:spcPts val="600"/>
              </a:spcBef>
              <a:spcAft>
                <a:spcPts val="600"/>
              </a:spcAft>
              <a:buFont typeface="Arial" panose="020B0604020202020204" pitchFamily="34" charset="0"/>
              <a:buChar char="•"/>
            </a:pPr>
            <a:r>
              <a:rPr lang="en-US" sz="2400" dirty="0"/>
              <a:t>When we’re done, each VM will boot already knowing its IP address, and that address </a:t>
            </a:r>
            <a:r>
              <a:rPr lang="en-US" sz="2400" b="1" dirty="0"/>
              <a:t>won’t change</a:t>
            </a:r>
            <a:r>
              <a:rPr lang="en-US" sz="2400" dirty="0"/>
              <a:t>.</a:t>
            </a:r>
          </a:p>
          <a:p>
            <a:pPr marL="342900" indent="-342900">
              <a:lnSpc>
                <a:spcPct val="100000"/>
              </a:lnSpc>
              <a:spcBef>
                <a:spcPts val="600"/>
              </a:spcBef>
              <a:spcAft>
                <a:spcPts val="600"/>
              </a:spcAft>
              <a:buFont typeface="Arial" panose="020B0604020202020204" pitchFamily="34" charset="0"/>
              <a:buChar char="•"/>
            </a:pPr>
            <a:r>
              <a:rPr lang="en-US" sz="2400" dirty="0"/>
              <a:t>This becomes incredibly useful in Lab 6 and beyond, as you’ll be connecting to these VMs over the network. </a:t>
            </a:r>
          </a:p>
        </p:txBody>
      </p:sp>
    </p:spTree>
    <p:extLst>
      <p:ext uri="{BB962C8B-B14F-4D97-AF65-F5344CB8AC3E}">
        <p14:creationId xmlns:p14="http://schemas.microsoft.com/office/powerpoint/2010/main" val="199869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Addresses</a:t>
            </a:r>
            <a:endParaRPr lang="en-CA" dirty="0"/>
          </a:p>
        </p:txBody>
      </p:sp>
      <p:sp>
        <p:nvSpPr>
          <p:cNvPr id="3" name="Text Placeholder 2"/>
          <p:cNvSpPr>
            <a:spLocks noGrp="1"/>
          </p:cNvSpPr>
          <p:nvPr>
            <p:ph type="body"/>
          </p:nvPr>
        </p:nvSpPr>
        <p:spPr>
          <a:xfrm>
            <a:off x="298054" y="1664043"/>
            <a:ext cx="9348454" cy="3674076"/>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A static address usually needs the following:</a:t>
            </a:r>
          </a:p>
          <a:p>
            <a:pPr marL="346075" lvl="1"/>
            <a:r>
              <a:rPr lang="en-US" sz="2400" b="1" dirty="0">
                <a:latin typeface="+mn-lt"/>
              </a:rPr>
              <a:t>IP Address 	</a:t>
            </a:r>
            <a:r>
              <a:rPr lang="en-US" sz="2400" dirty="0">
                <a:latin typeface="+mn-lt"/>
              </a:rPr>
              <a:t>– The unique address for this machine.</a:t>
            </a:r>
          </a:p>
          <a:p>
            <a:pPr marL="346075" lvl="1"/>
            <a:r>
              <a:rPr lang="en-US" sz="2400" b="1" dirty="0">
                <a:latin typeface="+mn-lt"/>
              </a:rPr>
              <a:t>Subnet</a:t>
            </a:r>
            <a:r>
              <a:rPr lang="en-US" sz="2400" dirty="0">
                <a:latin typeface="+mn-lt"/>
              </a:rPr>
              <a:t> 		– The network this address exists in.</a:t>
            </a:r>
          </a:p>
          <a:p>
            <a:pPr marL="346075" lvl="1">
              <a:spcBef>
                <a:spcPts val="1200"/>
              </a:spcBef>
              <a:spcAft>
                <a:spcPts val="1200"/>
              </a:spcAft>
            </a:pPr>
            <a:r>
              <a:rPr lang="en-US" sz="2400" b="1" dirty="0">
                <a:latin typeface="+mn-lt"/>
              </a:rPr>
              <a:t>Gateway</a:t>
            </a:r>
            <a:r>
              <a:rPr lang="en-US" sz="2400" dirty="0">
                <a:latin typeface="+mn-lt"/>
              </a:rPr>
              <a:t> 		– The address to send traffic to in order to reach places outside this network.</a:t>
            </a:r>
          </a:p>
          <a:p>
            <a:pPr marL="346075" lvl="1"/>
            <a:r>
              <a:rPr lang="en-US" sz="2400" b="1" dirty="0">
                <a:latin typeface="+mn-lt"/>
              </a:rPr>
              <a:t>DNS</a:t>
            </a:r>
            <a:r>
              <a:rPr lang="en-US" sz="2400" dirty="0">
                <a:latin typeface="+mn-lt"/>
              </a:rPr>
              <a:t> 		– The address(es) to send DNS queries to, so our machines can convert between hostnames and </a:t>
            </a:r>
            <a:r>
              <a:rPr lang="en-US" sz="2400" dirty="0" err="1">
                <a:latin typeface="+mn-lt"/>
              </a:rPr>
              <a:t>ip</a:t>
            </a:r>
            <a:r>
              <a:rPr lang="en-US" sz="2400" dirty="0">
                <a:latin typeface="+mn-lt"/>
              </a:rPr>
              <a:t> addresses (and find servers we want to reach).</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9020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Files</a:t>
            </a:r>
            <a:endParaRPr lang="en-CA" dirty="0"/>
          </a:p>
        </p:txBody>
      </p:sp>
      <p:sp>
        <p:nvSpPr>
          <p:cNvPr id="3" name="Text Placeholder 2"/>
          <p:cNvSpPr>
            <a:spLocks noGrp="1"/>
          </p:cNvSpPr>
          <p:nvPr>
            <p:ph type="body"/>
          </p:nvPr>
        </p:nvSpPr>
        <p:spPr>
          <a:xfrm>
            <a:off x="347480" y="1540476"/>
            <a:ext cx="9381405" cy="3914073"/>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latin typeface="+mn-lt"/>
              </a:rPr>
              <a:t>To permanently change the configuration for an interface, create (or modify) a file in </a:t>
            </a:r>
            <a:r>
              <a:rPr lang="en-US" sz="2400" b="1" dirty="0">
                <a:latin typeface="+mn-lt"/>
              </a:rPr>
              <a:t>/</a:t>
            </a:r>
            <a:r>
              <a:rPr lang="en-US" sz="2400" b="1" dirty="0" err="1">
                <a:latin typeface="+mn-lt"/>
              </a:rPr>
              <a:t>etc</a:t>
            </a:r>
            <a:r>
              <a:rPr lang="en-US" sz="2400" b="1" dirty="0">
                <a:latin typeface="+mn-lt"/>
              </a:rPr>
              <a:t>/</a:t>
            </a:r>
            <a:r>
              <a:rPr lang="en-US" sz="2400" b="1" dirty="0" err="1">
                <a:latin typeface="+mn-lt"/>
              </a:rPr>
              <a:t>sysconfig</a:t>
            </a:r>
            <a:r>
              <a:rPr lang="en-US" sz="2400" b="1" dirty="0">
                <a:latin typeface="+mn-lt"/>
              </a:rPr>
              <a:t>/network-scripts</a:t>
            </a:r>
            <a:r>
              <a:rPr lang="en-US" sz="2400" dirty="0">
                <a:latin typeface="+mn-lt"/>
              </a:rPr>
              <a:t> directory, called </a:t>
            </a:r>
            <a:r>
              <a:rPr lang="en-US" sz="2400" b="1" dirty="0" err="1">
                <a:latin typeface="+mn-lt"/>
              </a:rPr>
              <a:t>ifcfg</a:t>
            </a:r>
            <a:r>
              <a:rPr lang="en-US" sz="2400" b="1" dirty="0">
                <a:latin typeface="+mn-lt"/>
              </a:rPr>
              <a:t>-&lt;</a:t>
            </a:r>
            <a:r>
              <a:rPr lang="en-US" sz="2400" b="1" dirty="0" err="1">
                <a:latin typeface="+mn-lt"/>
              </a:rPr>
              <a:t>interfacename</a:t>
            </a:r>
            <a:r>
              <a:rPr lang="en-US" sz="2400" b="1" dirty="0">
                <a:latin typeface="+mn-lt"/>
              </a:rPr>
              <a:t>&gt; </a:t>
            </a:r>
            <a:r>
              <a:rPr lang="en-US" sz="2400" dirty="0">
                <a:latin typeface="+mn-lt"/>
              </a:rPr>
              <a:t>(e.g. </a:t>
            </a:r>
            <a:r>
              <a:rPr lang="en-US" sz="2400" b="1" dirty="0">
                <a:latin typeface="+mn-lt"/>
              </a:rPr>
              <a:t>ifcfg-eth0 </a:t>
            </a:r>
            <a:r>
              <a:rPr lang="en-US" sz="2400" dirty="0">
                <a:latin typeface="+mn-lt"/>
              </a:rPr>
              <a:t>or</a:t>
            </a:r>
            <a:r>
              <a:rPr lang="en-US" sz="2400" b="1" dirty="0">
                <a:latin typeface="+mn-lt"/>
              </a:rPr>
              <a:t> ifcfg-ens3</a:t>
            </a:r>
            <a:r>
              <a:rPr lang="en-US" sz="2400" dirty="0">
                <a:latin typeface="+mn-lt"/>
              </a:rPr>
              <a:t>).</a:t>
            </a:r>
          </a:p>
          <a:p>
            <a:pPr marL="342900" lvl="1" indent="-342900">
              <a:spcBef>
                <a:spcPts val="1200"/>
              </a:spcBef>
              <a:spcAft>
                <a:spcPts val="1200"/>
              </a:spcAft>
              <a:buFont typeface="Arial" panose="020B0604020202020204" pitchFamily="34" charset="0"/>
              <a:buChar char="•"/>
            </a:pPr>
            <a:r>
              <a:rPr lang="en-US" sz="2400" dirty="0">
                <a:latin typeface="+mn-lt"/>
              </a:rPr>
              <a:t>The interface name will be something like </a:t>
            </a:r>
            <a:r>
              <a:rPr lang="en-US" sz="2400" b="1" dirty="0">
                <a:latin typeface="+mn-lt"/>
              </a:rPr>
              <a:t>eth0</a:t>
            </a:r>
            <a:r>
              <a:rPr lang="en-US" sz="2400" dirty="0">
                <a:latin typeface="+mn-lt"/>
              </a:rPr>
              <a:t>, </a:t>
            </a:r>
            <a:r>
              <a:rPr lang="en-US" sz="2400" b="1" dirty="0">
                <a:latin typeface="+mn-lt"/>
              </a:rPr>
              <a:t>ens3</a:t>
            </a:r>
            <a:r>
              <a:rPr lang="en-US" sz="2400" dirty="0">
                <a:latin typeface="+mn-lt"/>
              </a:rPr>
              <a:t>, </a:t>
            </a:r>
            <a:r>
              <a:rPr lang="en-US" sz="2400" b="1" dirty="0">
                <a:latin typeface="+mn-lt"/>
              </a:rPr>
              <a:t>ens33</a:t>
            </a:r>
            <a:r>
              <a:rPr lang="en-US" sz="2400" dirty="0">
                <a:latin typeface="+mn-lt"/>
              </a:rPr>
              <a:t>, etc.</a:t>
            </a:r>
          </a:p>
          <a:p>
            <a:pPr marL="342900" lvl="1" indent="-342900">
              <a:spcBef>
                <a:spcPts val="1200"/>
              </a:spcBef>
              <a:spcAft>
                <a:spcPts val="1200"/>
              </a:spcAft>
              <a:buFont typeface="Arial" panose="020B0604020202020204" pitchFamily="34" charset="0"/>
              <a:buChar char="•"/>
            </a:pPr>
            <a:r>
              <a:rPr lang="en-US" sz="2400" dirty="0">
                <a:latin typeface="+mn-lt"/>
              </a:rPr>
              <a:t>This file contains a number of variables that control the behavior of the interface. We will only examine some of them.</a:t>
            </a:r>
            <a:endParaRPr lang="en-CA" sz="2400" dirty="0">
              <a:latin typeface="+mn-lt"/>
            </a:endParaRPr>
          </a:p>
        </p:txBody>
      </p:sp>
    </p:spTree>
    <p:extLst>
      <p:ext uri="{BB962C8B-B14F-4D97-AF65-F5344CB8AC3E}">
        <p14:creationId xmlns:p14="http://schemas.microsoft.com/office/powerpoint/2010/main" val="27361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Parameters</a:t>
            </a:r>
            <a:endParaRPr lang="en-CA" dirty="0"/>
          </a:p>
        </p:txBody>
      </p:sp>
      <p:sp>
        <p:nvSpPr>
          <p:cNvPr id="3" name="Text Placeholder 2"/>
          <p:cNvSpPr>
            <a:spLocks noGrp="1"/>
          </p:cNvSpPr>
          <p:nvPr>
            <p:ph type="body"/>
          </p:nvPr>
        </p:nvSpPr>
        <p:spPr>
          <a:xfrm>
            <a:off x="708454" y="1622854"/>
            <a:ext cx="8987480" cy="3641123"/>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HWADDR</a:t>
            </a:r>
            <a:r>
              <a:rPr lang="en-US" sz="2400" dirty="0">
                <a:latin typeface="+mn-lt"/>
              </a:rPr>
              <a:t> 		– The interface’s MAC address</a:t>
            </a:r>
          </a:p>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DEVICE	</a:t>
            </a:r>
            <a:r>
              <a:rPr lang="en-US" sz="2400" dirty="0">
                <a:latin typeface="+mn-lt"/>
              </a:rPr>
              <a:t> 	– The name the system gave the interface.</a:t>
            </a:r>
            <a:r>
              <a:rPr lang="az-Latn-AZ" sz="2400" dirty="0">
                <a:latin typeface="+mn-lt"/>
              </a:rPr>
              <a:t> </a:t>
            </a:r>
            <a:r>
              <a:rPr lang="en-CA" sz="2400" dirty="0">
                <a:latin typeface="+mn-lt"/>
              </a:rPr>
              <a:t>			   </a:t>
            </a:r>
            <a:r>
              <a:rPr lang="en-US" sz="2400" dirty="0">
                <a:latin typeface="+mn-lt"/>
              </a:rPr>
              <a:t>Don’t confuse this with </a:t>
            </a:r>
            <a:r>
              <a:rPr lang="en-US" sz="2400" b="1" dirty="0">
                <a:latin typeface="+mn-lt"/>
              </a:rPr>
              <a:t>NAME</a:t>
            </a:r>
            <a:r>
              <a:rPr lang="en-US" sz="2400" dirty="0">
                <a:latin typeface="+mn-lt"/>
              </a:rPr>
              <a:t>.</a:t>
            </a:r>
          </a:p>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BOOTPROTO</a:t>
            </a:r>
            <a:r>
              <a:rPr lang="en-US" sz="2400" dirty="0">
                <a:latin typeface="+mn-lt"/>
              </a:rPr>
              <a:t> 	– </a:t>
            </a:r>
            <a:r>
              <a:rPr lang="en-US" sz="2400" b="1" dirty="0" err="1">
                <a:latin typeface="+mn-lt"/>
              </a:rPr>
              <a:t>dhcp</a:t>
            </a:r>
            <a:r>
              <a:rPr lang="en-US" sz="2400" dirty="0">
                <a:latin typeface="+mn-lt"/>
              </a:rPr>
              <a:t>, </a:t>
            </a:r>
            <a:r>
              <a:rPr lang="en-US" sz="2400" b="1" dirty="0">
                <a:latin typeface="+mn-lt"/>
              </a:rPr>
              <a:t>none,</a:t>
            </a:r>
            <a:r>
              <a:rPr lang="en-US" sz="2400" dirty="0">
                <a:latin typeface="+mn-lt"/>
              </a:rPr>
              <a:t> or </a:t>
            </a:r>
            <a:r>
              <a:rPr lang="en-US" sz="2400" b="1" dirty="0">
                <a:latin typeface="+mn-lt"/>
              </a:rPr>
              <a:t>static</a:t>
            </a:r>
            <a:endParaRPr lang="en-US" sz="2400" dirty="0">
              <a:latin typeface="+mn-lt"/>
            </a:endParaRPr>
          </a:p>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ONBOOT</a:t>
            </a:r>
            <a:r>
              <a:rPr lang="en-US" sz="2400" dirty="0">
                <a:latin typeface="+mn-lt"/>
              </a:rPr>
              <a:t> 		– </a:t>
            </a:r>
            <a:r>
              <a:rPr lang="en-US" sz="2400" b="1" dirty="0" err="1">
                <a:latin typeface="+mn-lt"/>
              </a:rPr>
              <a:t>yes|no</a:t>
            </a:r>
            <a:r>
              <a:rPr lang="en-US" sz="2400" dirty="0">
                <a:latin typeface="+mn-lt"/>
              </a:rPr>
              <a:t> – turn on when the machine boots?</a:t>
            </a:r>
            <a:endParaRPr lang="en-CA" sz="2400" dirty="0">
              <a:latin typeface="+mn-lt"/>
            </a:endParaRPr>
          </a:p>
        </p:txBody>
      </p:sp>
    </p:spTree>
    <p:extLst>
      <p:ext uri="{BB962C8B-B14F-4D97-AF65-F5344CB8AC3E}">
        <p14:creationId xmlns:p14="http://schemas.microsoft.com/office/powerpoint/2010/main" val="337761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 Static Address</a:t>
            </a:r>
            <a:endParaRPr lang="en-CA" dirty="0"/>
          </a:p>
        </p:txBody>
      </p:sp>
      <p:sp>
        <p:nvSpPr>
          <p:cNvPr id="3" name="Text Placeholder 2"/>
          <p:cNvSpPr>
            <a:spLocks noGrp="1"/>
          </p:cNvSpPr>
          <p:nvPr>
            <p:ph type="body"/>
          </p:nvPr>
        </p:nvSpPr>
        <p:spPr>
          <a:xfrm>
            <a:off x="355718" y="1655805"/>
            <a:ext cx="9191936" cy="3707026"/>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For a static address, set </a:t>
            </a:r>
            <a:r>
              <a:rPr lang="en-US" sz="2400" b="1" dirty="0">
                <a:latin typeface="+mn-lt"/>
              </a:rPr>
              <a:t>BOOTPROTO</a:t>
            </a:r>
            <a:r>
              <a:rPr lang="en-US" sz="2400" dirty="0">
                <a:latin typeface="+mn-lt"/>
              </a:rPr>
              <a:t> to </a:t>
            </a:r>
            <a:r>
              <a:rPr lang="en-US" sz="2400" b="1" dirty="0">
                <a:latin typeface="+mn-lt"/>
              </a:rPr>
              <a:t>static</a:t>
            </a:r>
            <a:r>
              <a:rPr lang="en-US" sz="2400" dirty="0">
                <a:latin typeface="+mn-lt"/>
              </a:rPr>
              <a:t> and:</a:t>
            </a:r>
          </a:p>
          <a:p>
            <a:pPr marL="568325" lvl="1">
              <a:spcBef>
                <a:spcPts val="600"/>
              </a:spcBef>
              <a:spcAft>
                <a:spcPts val="600"/>
              </a:spcAft>
            </a:pPr>
            <a:r>
              <a:rPr lang="en-US" sz="2400" b="1" dirty="0">
                <a:latin typeface="+mn-lt"/>
              </a:rPr>
              <a:t>IPADDR</a:t>
            </a:r>
            <a:r>
              <a:rPr lang="en-US" sz="2400" dirty="0">
                <a:latin typeface="+mn-lt"/>
              </a:rPr>
              <a:t> = &lt;</a:t>
            </a:r>
            <a:r>
              <a:rPr lang="en-US" sz="2400" dirty="0" err="1">
                <a:latin typeface="+mn-lt"/>
              </a:rPr>
              <a:t>ip</a:t>
            </a:r>
            <a:r>
              <a:rPr lang="en-US" sz="2400" dirty="0">
                <a:latin typeface="+mn-lt"/>
              </a:rPr>
              <a:t> address&gt;</a:t>
            </a:r>
          </a:p>
          <a:p>
            <a:pPr marL="568325" lvl="1">
              <a:spcBef>
                <a:spcPts val="600"/>
              </a:spcBef>
              <a:spcAft>
                <a:spcPts val="600"/>
              </a:spcAft>
            </a:pPr>
            <a:r>
              <a:rPr lang="en-US" sz="2400" b="1" dirty="0">
                <a:latin typeface="+mn-lt"/>
              </a:rPr>
              <a:t>PREFIX</a:t>
            </a:r>
            <a:r>
              <a:rPr lang="en-US" sz="2400" dirty="0">
                <a:latin typeface="+mn-lt"/>
              </a:rPr>
              <a:t> = &lt;CIDR PREFIX&gt; - the number of bits of the address that represent the network (16, 24 and </a:t>
            </a:r>
            <a:r>
              <a:rPr lang="en-US" sz="2400" dirty="0" err="1">
                <a:latin typeface="+mn-lt"/>
              </a:rPr>
              <a:t>etc</a:t>
            </a:r>
            <a:r>
              <a:rPr lang="en-US" sz="2400" dirty="0">
                <a:latin typeface="+mn-lt"/>
              </a:rPr>
              <a:t>).</a:t>
            </a:r>
          </a:p>
          <a:p>
            <a:pPr marL="568325" lvl="1">
              <a:spcBef>
                <a:spcPts val="600"/>
              </a:spcBef>
              <a:spcAft>
                <a:spcPts val="600"/>
              </a:spcAft>
            </a:pPr>
            <a:r>
              <a:rPr lang="en-US" sz="2400" b="1" dirty="0">
                <a:latin typeface="+mn-lt"/>
              </a:rPr>
              <a:t>GATEWAY</a:t>
            </a:r>
            <a:r>
              <a:rPr lang="en-US" sz="2400" dirty="0">
                <a:latin typeface="+mn-lt"/>
              </a:rPr>
              <a:t> = &lt;</a:t>
            </a:r>
            <a:r>
              <a:rPr lang="en-US" sz="2400" dirty="0" err="1">
                <a:latin typeface="+mn-lt"/>
              </a:rPr>
              <a:t>ip</a:t>
            </a:r>
            <a:r>
              <a:rPr lang="en-US" sz="2400" dirty="0">
                <a:latin typeface="+mn-lt"/>
              </a:rPr>
              <a:t> address&gt; - the </a:t>
            </a:r>
            <a:r>
              <a:rPr lang="en-US" sz="2400" dirty="0" err="1">
                <a:latin typeface="+mn-lt"/>
              </a:rPr>
              <a:t>ip</a:t>
            </a:r>
            <a:r>
              <a:rPr lang="en-US" sz="2400" dirty="0">
                <a:latin typeface="+mn-lt"/>
              </a:rPr>
              <a:t> address of the default gateway.</a:t>
            </a:r>
          </a:p>
          <a:p>
            <a:pPr marL="568325" lvl="1">
              <a:spcBef>
                <a:spcPts val="600"/>
              </a:spcBef>
              <a:spcAft>
                <a:spcPts val="600"/>
              </a:spcAft>
            </a:pPr>
            <a:r>
              <a:rPr lang="en-US" sz="2400" b="1" dirty="0">
                <a:latin typeface="+mn-lt"/>
              </a:rPr>
              <a:t>DNS[1-3]</a:t>
            </a:r>
            <a:r>
              <a:rPr lang="en-US" sz="2400" dirty="0">
                <a:latin typeface="+mn-lt"/>
              </a:rPr>
              <a:t> = &lt;</a:t>
            </a:r>
            <a:r>
              <a:rPr lang="en-US" sz="2400" dirty="0" err="1">
                <a:latin typeface="+mn-lt"/>
              </a:rPr>
              <a:t>ip</a:t>
            </a:r>
            <a:r>
              <a:rPr lang="en-US" sz="2400" dirty="0">
                <a:latin typeface="+mn-lt"/>
              </a:rPr>
              <a:t> address&gt; - up to three DNS servers to use.</a:t>
            </a:r>
            <a:endParaRPr lang="en-CA" sz="2400" dirty="0">
              <a:latin typeface="+mn-lt"/>
            </a:endParaRPr>
          </a:p>
        </p:txBody>
      </p:sp>
    </p:spTree>
    <p:extLst>
      <p:ext uri="{BB962C8B-B14F-4D97-AF65-F5344CB8AC3E}">
        <p14:creationId xmlns:p14="http://schemas.microsoft.com/office/powerpoint/2010/main" val="380477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New Interface Information</a:t>
            </a:r>
            <a:endParaRPr lang="en-CA" dirty="0"/>
          </a:p>
        </p:txBody>
      </p:sp>
      <p:sp>
        <p:nvSpPr>
          <p:cNvPr id="3" name="Text Placeholder 2"/>
          <p:cNvSpPr>
            <a:spLocks noGrp="1"/>
          </p:cNvSpPr>
          <p:nvPr>
            <p:ph type="body"/>
          </p:nvPr>
        </p:nvSpPr>
        <p:spPr>
          <a:xfrm>
            <a:off x="347481" y="1565189"/>
            <a:ext cx="9373168" cy="3731740"/>
          </a:xfrm>
        </p:spPr>
        <p:txBody>
          <a:bodyPr lIns="0" tIns="0" rIns="0" bIns="0" anchor="t" anchorCtr="0"/>
          <a:lstStyle/>
          <a:p>
            <a:pPr marL="342900" indent="-342900">
              <a:lnSpc>
                <a:spcPct val="150000"/>
              </a:lnSpc>
              <a:spcBef>
                <a:spcPts val="600"/>
              </a:spcBef>
              <a:spcAft>
                <a:spcPts val="600"/>
              </a:spcAft>
              <a:buFont typeface="Arial" panose="020B0604020202020204" pitchFamily="34" charset="0"/>
              <a:buChar char="•"/>
            </a:pPr>
            <a:r>
              <a:rPr lang="en-US" sz="2400" dirty="0"/>
              <a:t>Once you have changed the configuration file, you need to tell the machine to use the new info.</a:t>
            </a:r>
          </a:p>
          <a:p>
            <a:pPr marL="342900" indent="-342900">
              <a:lnSpc>
                <a:spcPct val="150000"/>
              </a:lnSpc>
              <a:spcBef>
                <a:spcPts val="600"/>
              </a:spcBef>
              <a:spcAft>
                <a:spcPts val="600"/>
              </a:spcAft>
              <a:buFont typeface="Arial" panose="020B0604020202020204" pitchFamily="34" charset="0"/>
              <a:buChar char="•"/>
            </a:pPr>
            <a:r>
              <a:rPr lang="en-US" sz="2400" b="1" dirty="0" err="1"/>
              <a:t>ifdown</a:t>
            </a:r>
            <a:r>
              <a:rPr lang="en-US" sz="2400" dirty="0"/>
              <a:t> &lt;</a:t>
            </a:r>
            <a:r>
              <a:rPr lang="en-US" sz="2400" dirty="0" err="1"/>
              <a:t>interfacename</a:t>
            </a:r>
            <a:r>
              <a:rPr lang="en-US" sz="2400" dirty="0"/>
              <a:t>&gt;; </a:t>
            </a:r>
            <a:r>
              <a:rPr lang="en-US" sz="2400" b="1" dirty="0" err="1"/>
              <a:t>ifup</a:t>
            </a:r>
            <a:r>
              <a:rPr lang="en-US" sz="2400" dirty="0"/>
              <a:t> &lt;</a:t>
            </a:r>
            <a:r>
              <a:rPr lang="en-US" sz="2400" dirty="0" err="1"/>
              <a:t>interfacename</a:t>
            </a:r>
            <a:r>
              <a:rPr lang="en-US" sz="2400" dirty="0"/>
              <a:t>&gt;</a:t>
            </a:r>
          </a:p>
          <a:p>
            <a:pPr marL="342900" indent="-342900">
              <a:lnSpc>
                <a:spcPct val="150000"/>
              </a:lnSpc>
              <a:spcBef>
                <a:spcPts val="600"/>
              </a:spcBef>
              <a:spcAft>
                <a:spcPts val="600"/>
              </a:spcAft>
              <a:buFont typeface="Arial" panose="020B0604020202020204" pitchFamily="34" charset="0"/>
              <a:buChar char="•"/>
            </a:pPr>
            <a:r>
              <a:rPr lang="en-US" sz="2400" dirty="0"/>
              <a:t>This will turn the interface off, then immediately back on again, making the system re-read the </a:t>
            </a:r>
            <a:r>
              <a:rPr lang="en-US" sz="2400" dirty="0" err="1"/>
              <a:t>ifcfg</a:t>
            </a:r>
            <a:r>
              <a:rPr lang="en-US" sz="2400" dirty="0"/>
              <a:t> file(s).</a:t>
            </a:r>
            <a:endParaRPr lang="en-CA" sz="2400" dirty="0"/>
          </a:p>
        </p:txBody>
      </p:sp>
    </p:spTree>
    <p:extLst>
      <p:ext uri="{BB962C8B-B14F-4D97-AF65-F5344CB8AC3E}">
        <p14:creationId xmlns:p14="http://schemas.microsoft.com/office/powerpoint/2010/main" val="29196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380432" y="1410486"/>
            <a:ext cx="9356692" cy="4044064"/>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will learn about managing virtual networks, and a machine’s interfaces so that you can control how your VMs communicate with each other, and with the world outside your network.</a:t>
            </a:r>
          </a:p>
          <a:p>
            <a:pPr marL="342900" indent="-342900">
              <a:lnSpc>
                <a:spcPct val="100000"/>
              </a:lnSpc>
              <a:spcBef>
                <a:spcPts val="600"/>
              </a:spcBef>
              <a:spcAft>
                <a:spcPts val="600"/>
              </a:spcAft>
              <a:buFont typeface="Arial" panose="020B0604020202020204" pitchFamily="34" charset="0"/>
              <a:buChar char="•"/>
            </a:pPr>
            <a:r>
              <a:rPr lang="en-US" sz="2400" dirty="0"/>
              <a:t>Most of what you learn here will be applicable to ‘real’ physical networks too.</a:t>
            </a:r>
            <a:endParaRPr lang="en-CA" sz="2400" dirty="0"/>
          </a:p>
        </p:txBody>
      </p:sp>
      <p:sp>
        <p:nvSpPr>
          <p:cNvPr id="4" name="Title 3"/>
          <p:cNvSpPr>
            <a:spLocks noGrp="1"/>
          </p:cNvSpPr>
          <p:nvPr>
            <p:ph type="title"/>
          </p:nvPr>
        </p:nvSpPr>
        <p:spPr/>
        <p:txBody>
          <a:bodyPr/>
          <a:lstStyle/>
          <a:p>
            <a:r>
              <a:rPr lang="en-US" dirty="0"/>
              <a:t>Introduction</a:t>
            </a:r>
            <a:endParaRPr lang="en-CA" dirty="0"/>
          </a:p>
        </p:txBody>
      </p:sp>
    </p:spTree>
    <p:extLst>
      <p:ext uri="{BB962C8B-B14F-4D97-AF65-F5344CB8AC3E}">
        <p14:creationId xmlns:p14="http://schemas.microsoft.com/office/powerpoint/2010/main" val="196753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216000"/>
            <a:ext cx="7184424" cy="935640"/>
          </a:xfrm>
        </p:spPr>
        <p:txBody>
          <a:bodyPr/>
          <a:lstStyle/>
          <a:p>
            <a:r>
              <a:rPr lang="en-US" sz="3200" dirty="0"/>
              <a:t>Network Troubleshooting Commands</a:t>
            </a:r>
            <a:endParaRPr lang="en-CA" sz="3200" dirty="0"/>
          </a:p>
        </p:txBody>
      </p:sp>
      <p:sp>
        <p:nvSpPr>
          <p:cNvPr id="3" name="Text Placeholder 2"/>
          <p:cNvSpPr>
            <a:spLocks noGrp="1"/>
          </p:cNvSpPr>
          <p:nvPr>
            <p:ph type="body"/>
          </p:nvPr>
        </p:nvSpPr>
        <p:spPr>
          <a:xfrm>
            <a:off x="413383" y="1418724"/>
            <a:ext cx="9307266" cy="4035825"/>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Once your network is configured, you will need some commands to make sure it is working as expected (and to troubleshoot problems that may occur later):</a:t>
            </a:r>
          </a:p>
          <a:p>
            <a:pPr marL="625475" lvl="1">
              <a:spcBef>
                <a:spcPts val="600"/>
              </a:spcBef>
              <a:spcAft>
                <a:spcPts val="600"/>
              </a:spcAft>
            </a:pPr>
            <a:r>
              <a:rPr lang="en-US" sz="2400" b="1" dirty="0">
                <a:latin typeface="+mn-lt"/>
              </a:rPr>
              <a:t>ping</a:t>
            </a:r>
            <a:r>
              <a:rPr lang="en-US" sz="2400" dirty="0">
                <a:latin typeface="+mn-lt"/>
              </a:rPr>
              <a:t> – Send ICMP packets to determine if target is reachable.</a:t>
            </a:r>
          </a:p>
          <a:p>
            <a:pPr marL="625475" lvl="1">
              <a:spcBef>
                <a:spcPts val="600"/>
              </a:spcBef>
              <a:spcAft>
                <a:spcPts val="600"/>
              </a:spcAft>
            </a:pPr>
            <a:r>
              <a:rPr lang="en-US" sz="2400" b="1" dirty="0" err="1">
                <a:latin typeface="+mn-lt"/>
              </a:rPr>
              <a:t>ip</a:t>
            </a:r>
            <a:r>
              <a:rPr lang="en-US" sz="2400" b="1" dirty="0">
                <a:latin typeface="+mn-lt"/>
              </a:rPr>
              <a:t> a </a:t>
            </a:r>
            <a:r>
              <a:rPr lang="en-US" sz="2400" dirty="0">
                <a:latin typeface="+mn-lt"/>
              </a:rPr>
              <a:t>– Confirm IP addresses and interface settings.</a:t>
            </a:r>
          </a:p>
          <a:p>
            <a:pPr marL="625475" lvl="1">
              <a:spcBef>
                <a:spcPts val="600"/>
              </a:spcBef>
              <a:spcAft>
                <a:spcPts val="600"/>
              </a:spcAft>
            </a:pPr>
            <a:r>
              <a:rPr lang="en-US" sz="2400" b="1" dirty="0" err="1">
                <a:latin typeface="+mn-lt"/>
              </a:rPr>
              <a:t>arp</a:t>
            </a:r>
            <a:r>
              <a:rPr lang="en-US" sz="2400" b="1" dirty="0">
                <a:latin typeface="+mn-lt"/>
              </a:rPr>
              <a:t> –n </a:t>
            </a:r>
            <a:r>
              <a:rPr lang="en-US" sz="2400" dirty="0">
                <a:latin typeface="+mn-lt"/>
              </a:rPr>
              <a:t>– Print the Address Resolution Protocol (ARP) table.  Maps MAC addresses to IP addresses for local network.</a:t>
            </a:r>
          </a:p>
          <a:p>
            <a:pPr marL="625475" lvl="1">
              <a:spcBef>
                <a:spcPts val="600"/>
              </a:spcBef>
              <a:spcAft>
                <a:spcPts val="600"/>
              </a:spcAft>
            </a:pPr>
            <a:r>
              <a:rPr lang="en-US" sz="2400" b="1" dirty="0">
                <a:latin typeface="+mn-lt"/>
              </a:rPr>
              <a:t>ss -</a:t>
            </a:r>
            <a:r>
              <a:rPr lang="en-US" sz="2400" b="1" dirty="0" err="1">
                <a:latin typeface="+mn-lt"/>
              </a:rPr>
              <a:t>nautp</a:t>
            </a:r>
            <a:r>
              <a:rPr lang="en-US" sz="2400" dirty="0">
                <a:latin typeface="+mn-lt"/>
              </a:rPr>
              <a:t> – determine ports available for communication.</a:t>
            </a:r>
            <a:endParaRPr lang="en-CA" sz="2400" dirty="0">
              <a:latin typeface="+mn-lt"/>
            </a:endParaRPr>
          </a:p>
        </p:txBody>
      </p:sp>
    </p:spTree>
    <p:extLst>
      <p:ext uri="{BB962C8B-B14F-4D97-AF65-F5344CB8AC3E}">
        <p14:creationId xmlns:p14="http://schemas.microsoft.com/office/powerpoint/2010/main" val="170019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Hostname Resolution</a:t>
            </a:r>
            <a:endParaRPr lang="en-CA" dirty="0"/>
          </a:p>
        </p:txBody>
      </p:sp>
      <p:sp>
        <p:nvSpPr>
          <p:cNvPr id="3" name="Text Placeholder 2"/>
          <p:cNvSpPr>
            <a:spLocks noGrp="1"/>
          </p:cNvSpPr>
          <p:nvPr>
            <p:ph type="body"/>
          </p:nvPr>
        </p:nvSpPr>
        <p:spPr>
          <a:xfrm>
            <a:off x="355718" y="1655805"/>
            <a:ext cx="9299027" cy="3649362"/>
          </a:xfrm>
        </p:spPr>
        <p:txBody>
          <a:bodyPr lIns="0" tIns="0" rIns="0" bIns="0" anchor="t" anchorCtr="0"/>
          <a:lstStyle/>
          <a:p>
            <a:pPr marL="342900" indent="-342900">
              <a:lnSpc>
                <a:spcPct val="150000"/>
              </a:lnSpc>
              <a:spcBef>
                <a:spcPts val="600"/>
              </a:spcBef>
              <a:spcAft>
                <a:spcPts val="600"/>
              </a:spcAft>
              <a:buFont typeface="Arial" panose="020B0604020202020204" pitchFamily="34" charset="0"/>
              <a:buChar char="•"/>
            </a:pPr>
            <a:r>
              <a:rPr lang="en-US" sz="2400" dirty="0"/>
              <a:t>Now that we’ve set up our VMs with static IP addresses, you no longer have to look them up. Their addresses will never change.</a:t>
            </a:r>
          </a:p>
          <a:p>
            <a:pPr marL="342900" indent="-342900">
              <a:lnSpc>
                <a:spcPct val="150000"/>
              </a:lnSpc>
              <a:spcBef>
                <a:spcPts val="600"/>
              </a:spcBef>
              <a:spcAft>
                <a:spcPts val="600"/>
              </a:spcAft>
              <a:buFont typeface="Arial" panose="020B0604020202020204" pitchFamily="34" charset="0"/>
              <a:buChar char="•"/>
            </a:pPr>
            <a:r>
              <a:rPr lang="en-US" sz="2400" dirty="0"/>
              <a:t>Even better, we can now use local hostname resolution. Local hostname resolution lets us use the hostname of a VM instead of its IP address (</a:t>
            </a:r>
            <a:r>
              <a:rPr lang="en-US" sz="2400" b="1" dirty="0"/>
              <a:t>centos1</a:t>
            </a:r>
            <a:r>
              <a:rPr lang="en-US" sz="2400" dirty="0"/>
              <a:t> instead of </a:t>
            </a:r>
            <a:r>
              <a:rPr lang="en-US" sz="2400" b="1" dirty="0"/>
              <a:t>192.168.235.11</a:t>
            </a:r>
            <a:r>
              <a:rPr lang="en-US" sz="2400" dirty="0"/>
              <a:t>).</a:t>
            </a:r>
          </a:p>
        </p:txBody>
      </p:sp>
    </p:spTree>
    <p:extLst>
      <p:ext uri="{BB962C8B-B14F-4D97-AF65-F5344CB8AC3E}">
        <p14:creationId xmlns:p14="http://schemas.microsoft.com/office/powerpoint/2010/main" val="408397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Local Hostname Resolution</a:t>
            </a:r>
            <a:endParaRPr lang="en-CA" dirty="0"/>
          </a:p>
        </p:txBody>
      </p:sp>
      <p:sp>
        <p:nvSpPr>
          <p:cNvPr id="3" name="Text Placeholder 2"/>
          <p:cNvSpPr>
            <a:spLocks noGrp="1"/>
          </p:cNvSpPr>
          <p:nvPr>
            <p:ph type="body"/>
          </p:nvPr>
        </p:nvSpPr>
        <p:spPr>
          <a:xfrm>
            <a:off x="322766" y="1581665"/>
            <a:ext cx="9406119" cy="377293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 each machine (centos1-3 </a:t>
            </a:r>
            <a:r>
              <a:rPr lang="en-US" sz="2400" b="1" u="sng" dirty="0">
                <a:latin typeface="+mn-lt"/>
              </a:rPr>
              <a:t>and</a:t>
            </a:r>
            <a:r>
              <a:rPr lang="en-US" sz="2400" dirty="0">
                <a:latin typeface="+mn-lt"/>
              </a:rPr>
              <a:t> c7host), use </a:t>
            </a:r>
            <a:r>
              <a:rPr lang="en-US" sz="2400" b="1" dirty="0">
                <a:latin typeface="+mn-lt"/>
              </a:rPr>
              <a:t>vi</a:t>
            </a:r>
            <a:r>
              <a:rPr lang="en-US" sz="2400" dirty="0">
                <a:latin typeface="+mn-lt"/>
              </a:rPr>
              <a:t> to edit </a:t>
            </a:r>
            <a:r>
              <a:rPr lang="en-US" sz="2400" b="1" dirty="0">
                <a:latin typeface="+mn-lt"/>
              </a:rPr>
              <a:t>/</a:t>
            </a:r>
            <a:r>
              <a:rPr lang="en-US" sz="2400" b="1" dirty="0" err="1">
                <a:latin typeface="+mn-lt"/>
              </a:rPr>
              <a:t>etc</a:t>
            </a:r>
            <a:r>
              <a:rPr lang="en-US" sz="2400" b="1" dirty="0">
                <a:latin typeface="+mn-lt"/>
              </a:rPr>
              <a:t>/hosts</a:t>
            </a:r>
            <a:r>
              <a:rPr lang="en-US" sz="2400" dirty="0">
                <a:latin typeface="+mn-lt"/>
              </a:rPr>
              <a:t> file. </a:t>
            </a:r>
            <a:r>
              <a:rPr lang="en-US" sz="2400" b="1" u="sng" dirty="0">
                <a:latin typeface="+mn-lt"/>
              </a:rPr>
              <a:t>Add</a:t>
            </a:r>
            <a:r>
              <a:rPr lang="en-US" sz="2400" dirty="0">
                <a:latin typeface="+mn-lt"/>
              </a:rPr>
              <a:t> the following lines:</a:t>
            </a:r>
          </a:p>
          <a:p>
            <a:pPr marL="625475" lvl="1"/>
            <a:r>
              <a:rPr lang="en-US" sz="2400" dirty="0">
                <a:latin typeface="Courier New" panose="02070309020205020404" pitchFamily="49" charset="0"/>
                <a:cs typeface="Courier New" panose="02070309020205020404" pitchFamily="49" charset="0"/>
              </a:rPr>
              <a:t>192.168.245.1   c7host</a:t>
            </a:r>
          </a:p>
          <a:p>
            <a:pPr marL="625475" lvl="1"/>
            <a:r>
              <a:rPr lang="en-US" sz="2400" dirty="0">
                <a:latin typeface="Courier New" panose="02070309020205020404" pitchFamily="49" charset="0"/>
                <a:cs typeface="Courier New" panose="02070309020205020404" pitchFamily="49" charset="0"/>
              </a:rPr>
              <a:t>192.168.245.11  centos1</a:t>
            </a:r>
          </a:p>
          <a:p>
            <a:pPr marL="625475" lvl="1"/>
            <a:r>
              <a:rPr lang="en-US" sz="2400" dirty="0">
                <a:latin typeface="Courier New" panose="02070309020205020404" pitchFamily="49" charset="0"/>
                <a:cs typeface="Courier New" panose="02070309020205020404" pitchFamily="49" charset="0"/>
              </a:rPr>
              <a:t>192.168.245.12  centos2</a:t>
            </a:r>
          </a:p>
          <a:p>
            <a:pPr marL="625475" lvl="1"/>
            <a:r>
              <a:rPr lang="en-US" sz="2400" dirty="0">
                <a:latin typeface="Courier New" panose="02070309020205020404" pitchFamily="49" charset="0"/>
                <a:cs typeface="Courier New" panose="02070309020205020404" pitchFamily="49" charset="0"/>
              </a:rPr>
              <a:t>192.168.245.13  centos3</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Save and quit, and you can now refer to each machine by their hostname. Try it out by sending ‘</a:t>
            </a:r>
            <a:r>
              <a:rPr lang="en-US" sz="2400" dirty="0">
                <a:latin typeface="Courier New" panose="02070309020205020404" pitchFamily="49" charset="0"/>
                <a:cs typeface="Courier New" panose="02070309020205020404" pitchFamily="49" charset="0"/>
              </a:rPr>
              <a:t>ping centos1</a:t>
            </a:r>
            <a:r>
              <a:rPr lang="en-US" sz="2400" dirty="0">
                <a:latin typeface="+mn-lt"/>
              </a:rPr>
              <a:t>’ from your centos2 VM.</a:t>
            </a:r>
          </a:p>
        </p:txBody>
      </p:sp>
    </p:spTree>
    <p:extLst>
      <p:ext uri="{BB962C8B-B14F-4D97-AF65-F5344CB8AC3E}">
        <p14:creationId xmlns:p14="http://schemas.microsoft.com/office/powerpoint/2010/main" val="284299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Local Hostname Resolution</a:t>
            </a:r>
            <a:endParaRPr lang="en-CA" dirty="0"/>
          </a:p>
        </p:txBody>
      </p:sp>
      <p:sp>
        <p:nvSpPr>
          <p:cNvPr id="3" name="Text Placeholder 2"/>
          <p:cNvSpPr>
            <a:spLocks noGrp="1"/>
          </p:cNvSpPr>
          <p:nvPr>
            <p:ph type="body"/>
          </p:nvPr>
        </p:nvSpPr>
        <p:spPr>
          <a:xfrm>
            <a:off x="446334" y="1616432"/>
            <a:ext cx="9331979" cy="3771113"/>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One thing to keep in mind:</a:t>
            </a:r>
          </a:p>
          <a:p>
            <a:pPr marL="342900" lvl="1" indent="-342900">
              <a:buFont typeface="Arial" panose="020B0604020202020204" pitchFamily="34" charset="0"/>
              <a:buChar char="•"/>
            </a:pPr>
            <a:r>
              <a:rPr lang="en-US" sz="2400" dirty="0">
                <a:latin typeface="+mn-lt"/>
              </a:rPr>
              <a:t>Local hostname resolution is only useful for small networks. As mentioned, you must add these entries to each machine on your network. The more devices you have, the larger the list, and the more devices need copies of this list.</a:t>
            </a:r>
          </a:p>
          <a:p>
            <a:pPr marL="342900" lvl="2" indent="-342900">
              <a:buFont typeface="Arial" panose="020B0604020202020204" pitchFamily="34" charset="0"/>
              <a:buChar char="•"/>
            </a:pPr>
            <a:r>
              <a:rPr lang="en-US" sz="2400" dirty="0">
                <a:latin typeface="+mn-lt"/>
              </a:rPr>
              <a:t>Helpful for 4 machines, unhelpful for 2000.</a:t>
            </a:r>
          </a:p>
          <a:p>
            <a:pPr marL="342900" lvl="1" indent="-342900">
              <a:buFont typeface="Arial" panose="020B0604020202020204" pitchFamily="34" charset="0"/>
              <a:buChar char="•"/>
            </a:pPr>
            <a:r>
              <a:rPr lang="en-US" sz="2400" dirty="0">
                <a:latin typeface="+mn-lt"/>
              </a:rPr>
              <a:t>Larger networks will instead use an internal DNS server for hostname resolution. This keeps a version of that table in a single, central location. (You’ll learn how to do this in other courses)</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77127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CA" dirty="0"/>
          </a:p>
        </p:txBody>
      </p:sp>
      <p:sp>
        <p:nvSpPr>
          <p:cNvPr id="3" name="Text Placeholder 2"/>
          <p:cNvSpPr>
            <a:spLocks noGrp="1"/>
          </p:cNvSpPr>
          <p:nvPr>
            <p:ph type="body"/>
          </p:nvPr>
        </p:nvSpPr>
        <p:spPr>
          <a:xfrm>
            <a:off x="503999" y="1672281"/>
            <a:ext cx="8895373" cy="365760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have learned how to create a Virtual Network.</a:t>
            </a:r>
          </a:p>
          <a:p>
            <a:pPr marL="342900" indent="-342900">
              <a:lnSpc>
                <a:spcPct val="100000"/>
              </a:lnSpc>
              <a:spcBef>
                <a:spcPts val="600"/>
              </a:spcBef>
              <a:spcAft>
                <a:spcPts val="600"/>
              </a:spcAft>
              <a:buFont typeface="Arial" panose="020B0604020202020204" pitchFamily="34" charset="0"/>
              <a:buChar char="•"/>
            </a:pPr>
            <a:r>
              <a:rPr lang="en-US" sz="2400" dirty="0"/>
              <a:t>You have also learned how to configure the network interfaces of machines under your control.</a:t>
            </a:r>
          </a:p>
          <a:p>
            <a:pPr marL="342900" indent="-342900">
              <a:lnSpc>
                <a:spcPct val="100000"/>
              </a:lnSpc>
              <a:spcBef>
                <a:spcPts val="600"/>
              </a:spcBef>
              <a:spcAft>
                <a:spcPts val="600"/>
              </a:spcAft>
              <a:buFont typeface="Arial" panose="020B0604020202020204" pitchFamily="34" charset="0"/>
              <a:buChar char="•"/>
            </a:pPr>
            <a:r>
              <a:rPr lang="en-US" sz="2400" dirty="0"/>
              <a:t>This will allow you control communication with your VMs.</a:t>
            </a:r>
          </a:p>
          <a:p>
            <a:pPr marL="342900" indent="-342900">
              <a:lnSpc>
                <a:spcPct val="100000"/>
              </a:lnSpc>
              <a:spcBef>
                <a:spcPts val="600"/>
              </a:spcBef>
              <a:spcAft>
                <a:spcPts val="6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159149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endParaRPr lang="en-CA" dirty="0"/>
          </a:p>
        </p:txBody>
      </p:sp>
      <p:sp>
        <p:nvSpPr>
          <p:cNvPr id="3" name="Text Placeholder 2"/>
          <p:cNvSpPr>
            <a:spLocks noGrp="1"/>
          </p:cNvSpPr>
          <p:nvPr>
            <p:ph type="body"/>
          </p:nvPr>
        </p:nvSpPr>
        <p:spPr>
          <a:xfrm>
            <a:off x="207436" y="1359242"/>
            <a:ext cx="9587353" cy="4160109"/>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400" dirty="0"/>
              <a:t>A Virtual Network (VN) is a way to create a network using software and protocols exclusively, bypassing the need for physical hardware such as Ethernet cables, physical network cards, etc.</a:t>
            </a:r>
          </a:p>
          <a:p>
            <a:pPr marL="342900" indent="-342900">
              <a:lnSpc>
                <a:spcPct val="100000"/>
              </a:lnSpc>
              <a:spcBef>
                <a:spcPts val="300"/>
              </a:spcBef>
              <a:spcAft>
                <a:spcPts val="300"/>
              </a:spcAft>
              <a:buFont typeface="Arial" panose="020B0604020202020204" pitchFamily="34" charset="0"/>
              <a:buChar char="•"/>
            </a:pPr>
            <a:r>
              <a:rPr lang="en-US" sz="2400" dirty="0"/>
              <a:t>This has two main uses:</a:t>
            </a:r>
          </a:p>
          <a:p>
            <a:pPr marL="684213" lvl="1" indent="-342900">
              <a:spcBef>
                <a:spcPts val="300"/>
              </a:spcBef>
              <a:spcAft>
                <a:spcPts val="300"/>
              </a:spcAft>
              <a:buFont typeface="Wingdings" panose="05000000000000000000" pitchFamily="2" charset="2"/>
              <a:buChar char="§"/>
            </a:pPr>
            <a:r>
              <a:rPr lang="en-US" sz="2200" dirty="0"/>
              <a:t>Creating a virtual network between virtual machines to simulate a real network</a:t>
            </a:r>
          </a:p>
          <a:p>
            <a:pPr marL="684213" lvl="1" indent="-342900">
              <a:spcBef>
                <a:spcPts val="300"/>
              </a:spcBef>
              <a:spcAft>
                <a:spcPts val="300"/>
              </a:spcAft>
              <a:buFont typeface="Wingdings" panose="05000000000000000000" pitchFamily="2" charset="2"/>
              <a:buChar char="§"/>
            </a:pPr>
            <a:r>
              <a:rPr lang="en-US" sz="2200" dirty="0"/>
              <a:t>Creating a virtual network on top of a physical network, or spanning many physical networks (Virtual Private Network – VPN)</a:t>
            </a:r>
          </a:p>
          <a:p>
            <a:pPr marL="342900" indent="-342900">
              <a:lnSpc>
                <a:spcPct val="100000"/>
              </a:lnSpc>
              <a:spcBef>
                <a:spcPts val="300"/>
              </a:spcBef>
              <a:spcAft>
                <a:spcPts val="300"/>
              </a:spcAft>
              <a:buFont typeface="Arial" panose="020B0604020202020204" pitchFamily="34" charset="0"/>
              <a:buChar char="•"/>
            </a:pPr>
            <a:r>
              <a:rPr lang="en-US" sz="2400" dirty="0"/>
              <a:t>Both are done to safely connect servers together by allowing us to specify any and all parts of the network (i.e. safely limit but allow sharing of information)</a:t>
            </a:r>
            <a:endParaRPr lang="en-CA" sz="2400" dirty="0"/>
          </a:p>
        </p:txBody>
      </p:sp>
    </p:spTree>
    <p:extLst>
      <p:ext uri="{BB962C8B-B14F-4D97-AF65-F5344CB8AC3E}">
        <p14:creationId xmlns:p14="http://schemas.microsoft.com/office/powerpoint/2010/main" val="114179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 &amp; VMs</a:t>
            </a:r>
            <a:endParaRPr lang="en-CA" dirty="0"/>
          </a:p>
        </p:txBody>
      </p:sp>
      <p:sp>
        <p:nvSpPr>
          <p:cNvPr id="3" name="Text Placeholder 2"/>
          <p:cNvSpPr>
            <a:spLocks noGrp="1"/>
          </p:cNvSpPr>
          <p:nvPr>
            <p:ph type="body"/>
          </p:nvPr>
        </p:nvSpPr>
        <p:spPr>
          <a:xfrm>
            <a:off x="339244" y="1631092"/>
            <a:ext cx="9504972" cy="3823457"/>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lab 2, you created a virtual network in your c7host.</a:t>
            </a:r>
          </a:p>
          <a:p>
            <a:pPr marL="342900" indent="-342900">
              <a:lnSpc>
                <a:spcPct val="100000"/>
              </a:lnSpc>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This is how your VMs have been communicating with each other, and with your c7host, and the outside world. Actually reaching the outside world that required the virtual network you created in VM</a:t>
            </a:r>
            <a:r>
              <a:rPr lang="en-US" sz="2400" dirty="0"/>
              <a:t>w</a:t>
            </a:r>
            <a:r>
              <a:rPr lang="en-US" sz="2400" kern="1200" dirty="0">
                <a:solidFill>
                  <a:schemeClr val="tx1"/>
                </a:solidFill>
                <a:latin typeface="+mj-lt"/>
                <a:ea typeface="+mj-ea"/>
                <a:cs typeface="+mj-cs"/>
              </a:rPr>
              <a:t>are in lab 1.</a:t>
            </a:r>
          </a:p>
          <a:p>
            <a:pPr marL="342900" indent="-342900">
              <a:lnSpc>
                <a:spcPct val="100000"/>
              </a:lnSpc>
              <a:spcBef>
                <a:spcPts val="600"/>
              </a:spcBef>
              <a:spcAft>
                <a:spcPts val="600"/>
              </a:spcAft>
              <a:buFont typeface="Arial" panose="020B0604020202020204" pitchFamily="34" charset="0"/>
              <a:buChar char="•"/>
            </a:pPr>
            <a:r>
              <a:rPr lang="en-US" sz="2400" dirty="0"/>
              <a:t>The software that controls these networks created DHCP servers for you, so that your machines would get IP addresses, without us having to manually set them.</a:t>
            </a:r>
            <a:endParaRPr lang="en-CA" sz="2400" dirty="0"/>
          </a:p>
        </p:txBody>
      </p:sp>
    </p:spTree>
    <p:extLst>
      <p:ext uri="{BB962C8B-B14F-4D97-AF65-F5344CB8AC3E}">
        <p14:creationId xmlns:p14="http://schemas.microsoft.com/office/powerpoint/2010/main" val="253500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Network Setup</a:t>
            </a:r>
            <a:endParaRPr lang="en-CA" dirty="0"/>
          </a:p>
        </p:txBody>
      </p:sp>
      <p:pic>
        <p:nvPicPr>
          <p:cNvPr id="5" name="Picture 4" descr="Your centos1, centos2, and centos3 machines exist inside a virtual network on your c7host.  They are able to communicate with each other using this network.&#10;&#10;Your c7host exists inside a virtual network in VMWare inside a windows machine (though some of you may have opted to directly install it onto a physical machine).&#10;&#10;The windows machine  (if it exists) running VMWare can communicate with c7host (through the virtual network in VMWare), and to the outside world using its physical network connectoin (either wired, or wireless).  For those who opted not to have a Windows machine, it is c7host that has this physical connection to other networks." title="Curent Network Setup">
            <a:extLst>
              <a:ext uri="{FF2B5EF4-FFF2-40B4-BE49-F238E27FC236}">
                <a16:creationId xmlns:a16="http://schemas.microsoft.com/office/drawing/2014/main" id="{73210E62-E13D-CB4A-AA15-FEEF39F62EDD}"/>
              </a:ext>
            </a:extLst>
          </p:cNvPr>
          <p:cNvPicPr>
            <a:picLocks noChangeAspect="1"/>
          </p:cNvPicPr>
          <p:nvPr/>
        </p:nvPicPr>
        <p:blipFill>
          <a:blip r:embed="rId2"/>
          <a:stretch>
            <a:fillRect/>
          </a:stretch>
        </p:blipFill>
        <p:spPr>
          <a:xfrm>
            <a:off x="2864498" y="1274652"/>
            <a:ext cx="4287480" cy="4395898"/>
          </a:xfrm>
          <a:prstGeom prst="rect">
            <a:avLst/>
          </a:prstGeom>
        </p:spPr>
      </p:pic>
    </p:spTree>
    <p:extLst>
      <p:ext uri="{BB962C8B-B14F-4D97-AF65-F5344CB8AC3E}">
        <p14:creationId xmlns:p14="http://schemas.microsoft.com/office/powerpoint/2010/main" val="413156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339242" y="1680519"/>
            <a:ext cx="9496735" cy="377403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Having the </a:t>
            </a:r>
            <a:r>
              <a:rPr lang="en-US" sz="2400" dirty="0" err="1"/>
              <a:t>ip</a:t>
            </a:r>
            <a:r>
              <a:rPr lang="en-US" sz="2400" dirty="0"/>
              <a:t> addresses of our machines assigned by the DHCP servers is convenient, but has a major drawback:</a:t>
            </a:r>
          </a:p>
          <a:p>
            <a:pPr>
              <a:lnSpc>
                <a:spcPct val="100000"/>
              </a:lnSpc>
              <a:spcBef>
                <a:spcPts val="600"/>
              </a:spcBef>
              <a:spcAft>
                <a:spcPts val="600"/>
              </a:spcAft>
            </a:pPr>
            <a:r>
              <a:rPr lang="en-US" sz="2400" dirty="0"/>
              <a:t>	We have no control over what addresses they get.</a:t>
            </a:r>
          </a:p>
          <a:p>
            <a:pPr marL="342900" indent="-342900">
              <a:lnSpc>
                <a:spcPct val="100000"/>
              </a:lnSpc>
              <a:spcBef>
                <a:spcPts val="600"/>
              </a:spcBef>
              <a:spcAft>
                <a:spcPts val="600"/>
              </a:spcAft>
              <a:buFont typeface="Arial" panose="020B0604020202020204" pitchFamily="34" charset="0"/>
              <a:buChar char="•"/>
            </a:pPr>
            <a:r>
              <a:rPr lang="en-US" sz="2400" dirty="0"/>
              <a:t>Each DHCP server is dynamically assigning addresses from a pool of 254 (the default network size in both VMware and </a:t>
            </a:r>
            <a:r>
              <a:rPr lang="en-US" sz="2400" dirty="0" err="1"/>
              <a:t>libvirtd</a:t>
            </a:r>
            <a:r>
              <a:rPr lang="en-US" sz="2400" dirty="0"/>
              <a:t>). The addresses are also assigned for a limited duration – they could change from one boot to the next (even while a machine is running).</a:t>
            </a:r>
            <a:endParaRPr lang="en-CA" sz="2400" dirty="0"/>
          </a:p>
        </p:txBody>
      </p:sp>
      <p:sp>
        <p:nvSpPr>
          <p:cNvPr id="3" name="Title 2"/>
          <p:cNvSpPr>
            <a:spLocks noGrp="1"/>
          </p:cNvSpPr>
          <p:nvPr>
            <p:ph type="title"/>
          </p:nvPr>
        </p:nvSpPr>
        <p:spPr/>
        <p:txBody>
          <a:bodyPr/>
          <a:lstStyle/>
          <a:p>
            <a:r>
              <a:rPr lang="en-US" dirty="0"/>
              <a:t>DHCP in Networks</a:t>
            </a:r>
            <a:endParaRPr lang="en-CA" dirty="0"/>
          </a:p>
        </p:txBody>
      </p:sp>
    </p:spTree>
    <p:extLst>
      <p:ext uri="{BB962C8B-B14F-4D97-AF65-F5344CB8AC3E}">
        <p14:creationId xmlns:p14="http://schemas.microsoft.com/office/powerpoint/2010/main" val="45046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16000"/>
            <a:ext cx="7156433" cy="935640"/>
          </a:xfrm>
        </p:spPr>
        <p:txBody>
          <a:bodyPr/>
          <a:lstStyle/>
          <a:p>
            <a:r>
              <a:rPr lang="en-US" dirty="0"/>
              <a:t>Static &amp; Dynamic Addresses</a:t>
            </a:r>
            <a:endParaRPr lang="en-CA" dirty="0"/>
          </a:p>
        </p:txBody>
      </p:sp>
      <p:sp>
        <p:nvSpPr>
          <p:cNvPr id="3" name="Text Placeholder 2"/>
          <p:cNvSpPr>
            <a:spLocks noGrp="1"/>
          </p:cNvSpPr>
          <p:nvPr>
            <p:ph type="body"/>
          </p:nvPr>
        </p:nvSpPr>
        <p:spPr>
          <a:xfrm>
            <a:off x="327832" y="1540476"/>
            <a:ext cx="9478898" cy="3914074"/>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As you have already experienced, dynamic addresses change.</a:t>
            </a:r>
            <a:r>
              <a:rPr lang="az-Latn-AZ" sz="2400" dirty="0">
                <a:latin typeface="+mn-lt"/>
              </a:rPr>
              <a:t> </a:t>
            </a:r>
          </a:p>
          <a:p>
            <a:pPr marL="342900" indent="-342900">
              <a:lnSpc>
                <a:spcPct val="100000"/>
              </a:lnSpc>
              <a:spcBef>
                <a:spcPts val="600"/>
              </a:spcBef>
              <a:spcAft>
                <a:spcPts val="600"/>
              </a:spcAft>
              <a:buFont typeface="Arial" panose="020B0604020202020204" pitchFamily="34" charset="0"/>
              <a:buChar char="•"/>
            </a:pPr>
            <a:r>
              <a:rPr lang="az-Latn-AZ" sz="2400" dirty="0">
                <a:latin typeface="+mn-lt"/>
              </a:rPr>
              <a:t>T</a:t>
            </a:r>
            <a:r>
              <a:rPr lang="en-US" sz="2400" dirty="0">
                <a:latin typeface="+mn-lt"/>
              </a:rPr>
              <a:t>his isn’t a problem if it is on a client machine. It will be the one starting almost all communication – reaching out to a server to access some resource.</a:t>
            </a:r>
            <a:endParaRPr lang="az-Latn-AZ" sz="2400" dirty="0">
              <a:latin typeface="+mn-lt"/>
            </a:endParaRPr>
          </a:p>
          <a:p>
            <a:pPr marL="342900" indent="-342900">
              <a:lnSpc>
                <a:spcPct val="100000"/>
              </a:lnSpc>
              <a:spcBef>
                <a:spcPts val="600"/>
              </a:spcBef>
              <a:spcAft>
                <a:spcPts val="600"/>
              </a:spcAft>
              <a:buFont typeface="Arial" panose="020B0604020202020204" pitchFamily="34" charset="0"/>
              <a:buChar char="•"/>
            </a:pPr>
            <a:r>
              <a:rPr lang="en-US" sz="2400" dirty="0">
                <a:latin typeface="+mn-lt"/>
              </a:rPr>
              <a:t>But a server needs to be findable: It needs to be at the same address all the time.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Static addresses do not change.</a:t>
            </a:r>
            <a:r>
              <a:rPr lang="az-Latn-AZ" sz="2400" dirty="0">
                <a:latin typeface="+mn-lt"/>
              </a:rPr>
              <a:t> </a:t>
            </a:r>
            <a:r>
              <a:rPr lang="en-US" sz="2400" dirty="0">
                <a:latin typeface="+mn-lt"/>
              </a:rPr>
              <a:t>At least, not without an admin changing them.</a:t>
            </a:r>
            <a:endParaRPr lang="en-CA" sz="2400" dirty="0">
              <a:latin typeface="+mn-lt"/>
            </a:endParaRPr>
          </a:p>
        </p:txBody>
      </p:sp>
    </p:spTree>
    <p:extLst>
      <p:ext uri="{BB962C8B-B14F-4D97-AF65-F5344CB8AC3E}">
        <p14:creationId xmlns:p14="http://schemas.microsoft.com/office/powerpoint/2010/main" val="162030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Advantages of Static Addresses</a:t>
            </a:r>
            <a:endParaRPr lang="en-CA" sz="3600" dirty="0"/>
          </a:p>
        </p:txBody>
      </p:sp>
      <p:sp>
        <p:nvSpPr>
          <p:cNvPr id="3" name="Text Placeholder 2"/>
          <p:cNvSpPr>
            <a:spLocks noGrp="1"/>
          </p:cNvSpPr>
          <p:nvPr>
            <p:ph type="body"/>
          </p:nvPr>
        </p:nvSpPr>
        <p:spPr>
          <a:xfrm>
            <a:off x="298054" y="1680518"/>
            <a:ext cx="9455546" cy="3707027"/>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You have noticed by now that every lab and assignment so far has asked you to provide the address of the machine you wanted to communicate with (i.e. run a script on).</a:t>
            </a:r>
          </a:p>
          <a:p>
            <a:pPr marL="342900" indent="-342900">
              <a:lnSpc>
                <a:spcPct val="100000"/>
              </a:lnSpc>
              <a:spcBef>
                <a:spcPts val="600"/>
              </a:spcBef>
              <a:spcAft>
                <a:spcPts val="600"/>
              </a:spcAft>
              <a:buFont typeface="Arial" panose="020B0604020202020204" pitchFamily="34" charset="0"/>
              <a:buChar char="•"/>
            </a:pPr>
            <a:r>
              <a:rPr lang="en-US" sz="2400" dirty="0"/>
              <a:t>This worked because you were in control of the machine and could look up its address.</a:t>
            </a:r>
          </a:p>
          <a:p>
            <a:pPr marL="342900" indent="-342900">
              <a:lnSpc>
                <a:spcPct val="100000"/>
              </a:lnSpc>
              <a:spcBef>
                <a:spcPts val="600"/>
              </a:spcBef>
              <a:spcAft>
                <a:spcPts val="600"/>
              </a:spcAft>
              <a:buFont typeface="Arial" panose="020B0604020202020204" pitchFamily="34" charset="0"/>
              <a:buChar char="•"/>
            </a:pPr>
            <a:r>
              <a:rPr lang="en-US" sz="2400" dirty="0"/>
              <a:t>This would not work if, for example, a web server kept moving.</a:t>
            </a:r>
          </a:p>
          <a:p>
            <a:pPr marL="342900" indent="-342900">
              <a:lnSpc>
                <a:spcPct val="100000"/>
              </a:lnSpc>
              <a:spcBef>
                <a:spcPts val="600"/>
              </a:spcBef>
              <a:spcAft>
                <a:spcPts val="600"/>
              </a:spcAft>
              <a:buFont typeface="Arial" panose="020B0604020202020204" pitchFamily="34" charset="0"/>
              <a:buChar char="•"/>
            </a:pPr>
            <a:r>
              <a:rPr lang="en-US" sz="2400" dirty="0"/>
              <a:t>In lab 6 you will configure your machines with static addresses.</a:t>
            </a:r>
            <a:endParaRPr lang="en-CA" sz="2400" dirty="0"/>
          </a:p>
        </p:txBody>
      </p:sp>
    </p:spTree>
    <p:extLst>
      <p:ext uri="{BB962C8B-B14F-4D97-AF65-F5344CB8AC3E}">
        <p14:creationId xmlns:p14="http://schemas.microsoft.com/office/powerpoint/2010/main" val="152510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Notation</a:t>
            </a:r>
            <a:endParaRPr lang="en-CA" dirty="0"/>
          </a:p>
        </p:txBody>
      </p:sp>
      <p:sp>
        <p:nvSpPr>
          <p:cNvPr id="3" name="Text Placeholder 2"/>
          <p:cNvSpPr>
            <a:spLocks noGrp="1"/>
          </p:cNvSpPr>
          <p:nvPr>
            <p:ph type="body"/>
          </p:nvPr>
        </p:nvSpPr>
        <p:spPr>
          <a:xfrm>
            <a:off x="372195" y="1696995"/>
            <a:ext cx="9430832" cy="3757554"/>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We will use Classless Inter-Domain Routing (CIDR) standards to describe our network addresses (and each machine’s </a:t>
            </a:r>
            <a:r>
              <a:rPr lang="en-US" sz="2400" dirty="0" err="1"/>
              <a:t>ip</a:t>
            </a:r>
            <a:r>
              <a:rPr lang="en-US" sz="2400" dirty="0"/>
              <a:t> address).</a:t>
            </a:r>
          </a:p>
          <a:p>
            <a:pPr marL="342900" indent="-342900">
              <a:lnSpc>
                <a:spcPct val="100000"/>
              </a:lnSpc>
              <a:spcBef>
                <a:spcPts val="600"/>
              </a:spcBef>
              <a:spcAft>
                <a:spcPts val="600"/>
              </a:spcAft>
              <a:buFont typeface="Arial" panose="020B0604020202020204" pitchFamily="34" charset="0"/>
              <a:buChar char="•"/>
            </a:pPr>
            <a:r>
              <a:rPr lang="en-US" sz="2400" dirty="0"/>
              <a:t>This standard combines the machine’s own address with information that tells us the size of the network it is in.</a:t>
            </a:r>
          </a:p>
          <a:p>
            <a:pPr marL="342900" indent="-342900">
              <a:lnSpc>
                <a:spcPct val="100000"/>
              </a:lnSpc>
              <a:spcBef>
                <a:spcPts val="600"/>
              </a:spcBef>
              <a:spcAft>
                <a:spcPts val="600"/>
              </a:spcAft>
              <a:buFont typeface="Arial" panose="020B0604020202020204" pitchFamily="34" charset="0"/>
              <a:buChar char="•"/>
            </a:pPr>
            <a:r>
              <a:rPr lang="en-US" sz="2400" dirty="0"/>
              <a:t>Other courses will explain this in more detail.</a:t>
            </a:r>
            <a:endParaRPr lang="en-CA" sz="2400" dirty="0"/>
          </a:p>
        </p:txBody>
      </p:sp>
    </p:spTree>
    <p:extLst>
      <p:ext uri="{BB962C8B-B14F-4D97-AF65-F5344CB8AC3E}">
        <p14:creationId xmlns:p14="http://schemas.microsoft.com/office/powerpoint/2010/main" val="259201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TotalTime>
  <Words>1604</Words>
  <Application>Microsoft Office PowerPoint</Application>
  <PresentationFormat>Custom</PresentationFormat>
  <Paragraphs>105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Courier New</vt:lpstr>
      <vt:lpstr>Symbol</vt:lpstr>
      <vt:lpstr>Wingdings</vt:lpstr>
      <vt:lpstr>Office Theme</vt:lpstr>
      <vt:lpstr>OSL740</vt:lpstr>
      <vt:lpstr>Introduction</vt:lpstr>
      <vt:lpstr>Virtual Networks</vt:lpstr>
      <vt:lpstr>Virtual Networks &amp; VMs</vt:lpstr>
      <vt:lpstr>Current Network Setup</vt:lpstr>
      <vt:lpstr>DHCP in Networks</vt:lpstr>
      <vt:lpstr>Static &amp; Dynamic Addresses</vt:lpstr>
      <vt:lpstr>Advantages of Static Addresses</vt:lpstr>
      <vt:lpstr>CIDR Notation</vt:lpstr>
      <vt:lpstr>CIDR Address</vt:lpstr>
      <vt:lpstr>CIDR Address</vt:lpstr>
      <vt:lpstr>Time for a Demonstration!</vt:lpstr>
      <vt:lpstr>Static Networks</vt:lpstr>
      <vt:lpstr>Configuring Static Addresses</vt:lpstr>
      <vt:lpstr>Static Addresses</vt:lpstr>
      <vt:lpstr>Interface Configuration Files</vt:lpstr>
      <vt:lpstr>Interface Configuration Parameters</vt:lpstr>
      <vt:lpstr>Interface Configuration – Static Address</vt:lpstr>
      <vt:lpstr>Using New Interface Information</vt:lpstr>
      <vt:lpstr>Network Troubleshooting Commands</vt:lpstr>
      <vt:lpstr>Local Hostname Resolution</vt:lpstr>
      <vt:lpstr>Configuring Local Hostname Resolution</vt:lpstr>
      <vt:lpstr>Limitations of Local Hostname Resolution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50</cp:revision>
  <dcterms:created xsi:type="dcterms:W3CDTF">2021-01-07T21:48:46Z</dcterms:created>
  <dcterms:modified xsi:type="dcterms:W3CDTF">2022-01-28T21:39:33Z</dcterms:modified>
  <dc:language>en-CA</dc:language>
</cp:coreProperties>
</file>