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68" r:id="rId5"/>
    <p:sldId id="269" r:id="rId6"/>
    <p:sldId id="270" r:id="rId7"/>
    <p:sldId id="271" r:id="rId8"/>
    <p:sldId id="272" r:id="rId9"/>
    <p:sldId id="282" r:id="rId10"/>
    <p:sldId id="273" r:id="rId11"/>
    <p:sldId id="274" r:id="rId12"/>
    <p:sldId id="275" r:id="rId13"/>
    <p:sldId id="276" r:id="rId14"/>
    <p:sldId id="277" r:id="rId15"/>
    <p:sldId id="278" r:id="rId16"/>
    <p:sldId id="279" r:id="rId17"/>
    <p:sldId id="280" r:id="rId18"/>
    <p:sldId id="281" r:id="rId19"/>
    <p:sldId id="267" r:id="rId20"/>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4320" autoAdjust="0"/>
  </p:normalViewPr>
  <p:slideViewPr>
    <p:cSldViewPr snapToGrid="0">
      <p:cViewPr varScale="1">
        <p:scale>
          <a:sx n="86" d="100"/>
          <a:sy n="86" d="100"/>
        </p:scale>
        <p:origin x="240"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OSL740</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latin typeface="+mj-lt"/>
              </a:rPr>
              <a:t>Dynamic Host Control Protocol</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41" y="216000"/>
            <a:ext cx="7389845" cy="935640"/>
          </a:xfrm>
        </p:spPr>
        <p:txBody>
          <a:bodyPr/>
          <a:lstStyle/>
          <a:p>
            <a:r>
              <a:rPr lang="en-US" sz="4000" dirty="0"/>
              <a:t>Setting up a DHCP Server Cont.</a:t>
            </a:r>
            <a:endParaRPr lang="en-CA" sz="4000" dirty="0"/>
          </a:p>
        </p:txBody>
      </p:sp>
      <p:sp>
        <p:nvSpPr>
          <p:cNvPr id="3" name="Text Placeholder 2"/>
          <p:cNvSpPr>
            <a:spLocks noGrp="1"/>
          </p:cNvSpPr>
          <p:nvPr>
            <p:ph type="body"/>
          </p:nvPr>
        </p:nvSpPr>
        <p:spPr>
          <a:xfrm>
            <a:off x="382561" y="1499285"/>
            <a:ext cx="9315502" cy="3881123"/>
          </a:xfrm>
        </p:spPr>
        <p:txBody>
          <a:bodyPr anchor="t" anchorCtr="0">
            <a:normAutofit fontScale="25000" lnSpcReduction="20000"/>
          </a:bodyPr>
          <a:lstStyle/>
          <a:p>
            <a:pPr marL="342900" indent="-342900">
              <a:lnSpc>
                <a:spcPct val="120000"/>
              </a:lnSpc>
              <a:spcBef>
                <a:spcPts val="300"/>
              </a:spcBef>
              <a:spcAft>
                <a:spcPts val="300"/>
              </a:spcAft>
              <a:buFont typeface="Arial" panose="020B0604020202020204" pitchFamily="34" charset="0"/>
              <a:buChar char="•"/>
            </a:pPr>
            <a:r>
              <a:rPr lang="en-US" sz="9600" dirty="0">
                <a:latin typeface="+mn-lt"/>
              </a:rPr>
              <a:t>The main configuration file you’ll be working with can be found at: </a:t>
            </a:r>
          </a:p>
          <a:p>
            <a:pPr lvl="2" algn="l" rtl="0">
              <a:lnSpc>
                <a:spcPct val="120000"/>
              </a:lnSpc>
              <a:spcBef>
                <a:spcPts val="300"/>
              </a:spcBef>
              <a:spcAft>
                <a:spcPts val="300"/>
              </a:spcAft>
            </a:pPr>
            <a:r>
              <a:rPr lang="en-US" sz="9600" b="1" kern="1200" dirty="0">
                <a:solidFill>
                  <a:schemeClr val="tx1"/>
                </a:solidFill>
                <a:latin typeface="+mn-lt"/>
                <a:ea typeface="+mj-ea"/>
                <a:cs typeface="+mj-cs"/>
              </a:rPr>
              <a:t>	/</a:t>
            </a:r>
            <a:r>
              <a:rPr lang="en-US" sz="9600" b="1" kern="1200" dirty="0" err="1">
                <a:solidFill>
                  <a:schemeClr val="tx1"/>
                </a:solidFill>
                <a:latin typeface="+mn-lt"/>
                <a:ea typeface="+mj-ea"/>
                <a:cs typeface="+mj-cs"/>
              </a:rPr>
              <a:t>etc</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dhcp</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dhcpd.conf</a:t>
            </a:r>
            <a:endParaRPr lang="en-US" sz="9600" b="1" kern="1200" dirty="0">
              <a:solidFill>
                <a:schemeClr val="tx1"/>
              </a:solidFill>
              <a:latin typeface="+mn-lt"/>
              <a:ea typeface="+mj-ea"/>
              <a:cs typeface="+mj-cs"/>
            </a:endParaRPr>
          </a:p>
          <a:p>
            <a:pPr marL="342900" indent="-342900">
              <a:lnSpc>
                <a:spcPct val="120000"/>
              </a:lnSpc>
              <a:spcBef>
                <a:spcPts val="300"/>
              </a:spcBef>
              <a:spcAft>
                <a:spcPts val="300"/>
              </a:spcAft>
              <a:buFont typeface="Arial" panose="020B0604020202020204" pitchFamily="34" charset="0"/>
              <a:buChar char="•"/>
            </a:pPr>
            <a:r>
              <a:rPr lang="en-US" sz="9600" dirty="0">
                <a:latin typeface="+mn-lt"/>
              </a:rPr>
              <a:t>Generally, this contains:</a:t>
            </a:r>
          </a:p>
          <a:p>
            <a:pPr marL="798513" lvl="1" indent="-344488" algn="l" rtl="0">
              <a:lnSpc>
                <a:spcPct val="120000"/>
              </a:lnSpc>
              <a:spcBef>
                <a:spcPts val="300"/>
              </a:spcBef>
              <a:spcAft>
                <a:spcPts val="300"/>
              </a:spcAft>
              <a:buFont typeface="Wingdings" panose="05000000000000000000" pitchFamily="2" charset="2"/>
              <a:buChar char="§"/>
            </a:pPr>
            <a:r>
              <a:rPr lang="en-US" sz="9600" b="1" kern="1200" dirty="0">
                <a:solidFill>
                  <a:schemeClr val="tx1"/>
                </a:solidFill>
                <a:latin typeface="+mn-lt"/>
                <a:ea typeface="+mj-ea"/>
                <a:cs typeface="+mj-cs"/>
              </a:rPr>
              <a:t>Global Settings</a:t>
            </a:r>
            <a:r>
              <a:rPr lang="en-US" sz="9600" kern="1200" dirty="0">
                <a:solidFill>
                  <a:schemeClr val="tx1"/>
                </a:solidFill>
                <a:latin typeface="+mn-lt"/>
                <a:ea typeface="+mj-ea"/>
                <a:cs typeface="+mj-cs"/>
              </a:rPr>
              <a:t>: Options that apply throughout the entire network</a:t>
            </a:r>
          </a:p>
          <a:p>
            <a:pPr marL="798513" lvl="1" indent="-344488" algn="l" rtl="0">
              <a:lnSpc>
                <a:spcPct val="120000"/>
              </a:lnSpc>
              <a:spcBef>
                <a:spcPts val="300"/>
              </a:spcBef>
              <a:spcAft>
                <a:spcPts val="300"/>
              </a:spcAft>
              <a:buFont typeface="Wingdings" panose="05000000000000000000" pitchFamily="2" charset="2"/>
              <a:buChar char="§"/>
            </a:pPr>
            <a:r>
              <a:rPr lang="en-US" sz="9600" b="1" kern="1200" dirty="0">
                <a:solidFill>
                  <a:schemeClr val="tx1"/>
                </a:solidFill>
                <a:latin typeface="+mn-lt"/>
                <a:ea typeface="+mj-ea"/>
                <a:cs typeface="+mj-cs"/>
              </a:rPr>
              <a:t>Subnet Declarations</a:t>
            </a:r>
            <a:r>
              <a:rPr lang="en-US" sz="9600" kern="1200" dirty="0">
                <a:solidFill>
                  <a:schemeClr val="tx1"/>
                </a:solidFill>
                <a:latin typeface="+mn-lt"/>
                <a:ea typeface="+mj-ea"/>
                <a:cs typeface="+mj-cs"/>
              </a:rPr>
              <a:t>: Options that apply only to that subnet</a:t>
            </a:r>
          </a:p>
          <a:p>
            <a:pPr marL="346075" indent="-336550">
              <a:lnSpc>
                <a:spcPct val="120000"/>
              </a:lnSpc>
              <a:spcBef>
                <a:spcPts val="300"/>
              </a:spcBef>
              <a:spcAft>
                <a:spcPts val="300"/>
              </a:spcAft>
              <a:buFont typeface="Arial" panose="020B0604020202020204" pitchFamily="34" charset="0"/>
              <a:buChar char="•"/>
            </a:pPr>
            <a:r>
              <a:rPr lang="en-US" sz="9600" dirty="0">
                <a:latin typeface="+mn-lt"/>
              </a:rPr>
              <a:t>Like our SSH server, any changes made to this file will only be applied once the </a:t>
            </a:r>
            <a:r>
              <a:rPr lang="en-US" sz="9600" dirty="0" err="1">
                <a:latin typeface="+mn-lt"/>
              </a:rPr>
              <a:t>dhcp</a:t>
            </a:r>
            <a:r>
              <a:rPr lang="en-US" sz="9600" dirty="0">
                <a:latin typeface="+mn-lt"/>
              </a:rPr>
              <a:t> service is restarted.</a:t>
            </a:r>
          </a:p>
          <a:p>
            <a:pPr marL="9525">
              <a:lnSpc>
                <a:spcPct val="120000"/>
              </a:lnSpc>
              <a:spcBef>
                <a:spcPts val="300"/>
              </a:spcBef>
              <a:spcAft>
                <a:spcPts val="300"/>
              </a:spcAft>
            </a:pPr>
            <a:r>
              <a:rPr lang="en-US" sz="9600" b="1" dirty="0">
                <a:latin typeface="Courier New" panose="02070309020205020404" pitchFamily="49" charset="0"/>
                <a:cs typeface="Courier New" panose="02070309020205020404" pitchFamily="49" charset="0"/>
              </a:rPr>
              <a:t>	</a:t>
            </a:r>
            <a:r>
              <a:rPr lang="en-US" sz="9600" b="1" dirty="0" err="1">
                <a:latin typeface="Courier New" panose="02070309020205020404" pitchFamily="49" charset="0"/>
                <a:cs typeface="Courier New" panose="02070309020205020404" pitchFamily="49" charset="0"/>
              </a:rPr>
              <a:t>systemctl</a:t>
            </a:r>
            <a:r>
              <a:rPr lang="en-US" sz="9600" b="1" dirty="0">
                <a:latin typeface="Courier New" panose="02070309020205020404" pitchFamily="49" charset="0"/>
                <a:cs typeface="Courier New" panose="02070309020205020404" pitchFamily="49" charset="0"/>
              </a:rPr>
              <a:t> restart </a:t>
            </a:r>
            <a:r>
              <a:rPr lang="en-US" sz="9600" b="1" dirty="0" err="1">
                <a:latin typeface="Courier New" panose="02070309020205020404" pitchFamily="49" charset="0"/>
                <a:cs typeface="Courier New" panose="02070309020205020404" pitchFamily="49" charset="0"/>
              </a:rPr>
              <a:t>dhcpd</a:t>
            </a:r>
            <a:endParaRPr lang="en-CA" sz="9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141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Global Options</a:t>
            </a:r>
            <a:endParaRPr lang="en-CA" dirty="0"/>
          </a:p>
        </p:txBody>
      </p:sp>
      <p:sp>
        <p:nvSpPr>
          <p:cNvPr id="3" name="Text Placeholder 2"/>
          <p:cNvSpPr>
            <a:spLocks noGrp="1"/>
          </p:cNvSpPr>
          <p:nvPr>
            <p:ph type="body"/>
          </p:nvPr>
        </p:nvSpPr>
        <p:spPr>
          <a:xfrm>
            <a:off x="627568" y="1435200"/>
            <a:ext cx="8969514" cy="4019350"/>
          </a:xfrm>
        </p:spPr>
        <p:txBody>
          <a:bodyPr>
            <a:normAutofit fontScale="25000" lnSpcReduction="20000"/>
          </a:bodyPr>
          <a:lstStyle/>
          <a:p>
            <a:pPr marL="342900" indent="-342900">
              <a:lnSpc>
                <a:spcPct val="110000"/>
              </a:lnSpc>
              <a:spcBef>
                <a:spcPts val="600"/>
              </a:spcBef>
              <a:spcAft>
                <a:spcPts val="600"/>
              </a:spcAft>
              <a:buFont typeface="Arial" panose="020B0604020202020204" pitchFamily="34" charset="0"/>
              <a:buChar char="•"/>
            </a:pPr>
            <a:r>
              <a:rPr lang="en-US" sz="9600" dirty="0">
                <a:latin typeface="+mn-lt"/>
              </a:rPr>
              <a:t>Common global options:</a:t>
            </a:r>
          </a:p>
          <a:p>
            <a:pPr marL="684213" lvl="1" indent="-344488" algn="l" rtl="0">
              <a:lnSpc>
                <a:spcPct val="110000"/>
              </a:lnSpc>
              <a:spcBef>
                <a:spcPts val="600"/>
              </a:spcBef>
              <a:spcAft>
                <a:spcPts val="600"/>
              </a:spcAft>
              <a:buFont typeface="Wingdings" panose="05000000000000000000" pitchFamily="2" charset="2"/>
              <a:buChar char="§"/>
            </a:pPr>
            <a:r>
              <a:rPr lang="en-US" sz="9600" b="1" kern="1200" dirty="0">
                <a:solidFill>
                  <a:schemeClr val="tx1"/>
                </a:solidFill>
                <a:latin typeface="+mn-lt"/>
                <a:ea typeface="+mj-ea"/>
                <a:cs typeface="+mj-cs"/>
              </a:rPr>
              <a:t>IP address range </a:t>
            </a:r>
            <a:r>
              <a:rPr lang="en-US" sz="9600" kern="1200" dirty="0">
                <a:solidFill>
                  <a:schemeClr val="tx1"/>
                </a:solidFill>
                <a:latin typeface="+mn-lt"/>
                <a:ea typeface="+mj-ea"/>
                <a:cs typeface="+mj-cs"/>
              </a:rPr>
              <a:t>- Allows you to specify the range of addresses for your DHCP pool (start and end addresses).</a:t>
            </a:r>
          </a:p>
          <a:p>
            <a:pPr marL="684213" lvl="1" indent="-344488" algn="l" rtl="0">
              <a:lnSpc>
                <a:spcPct val="110000"/>
              </a:lnSpc>
              <a:spcBef>
                <a:spcPts val="600"/>
              </a:spcBef>
              <a:spcAft>
                <a:spcPts val="600"/>
              </a:spcAft>
              <a:buFont typeface="Wingdings" panose="05000000000000000000" pitchFamily="2" charset="2"/>
              <a:buChar char="§"/>
            </a:pPr>
            <a:r>
              <a:rPr lang="en-US" sz="9600" b="1" kern="1200" dirty="0">
                <a:solidFill>
                  <a:schemeClr val="tx1"/>
                </a:solidFill>
                <a:latin typeface="+mn-lt"/>
                <a:ea typeface="+mj-ea"/>
                <a:cs typeface="+mj-cs"/>
              </a:rPr>
              <a:t>Lease duration </a:t>
            </a:r>
            <a:r>
              <a:rPr lang="en-US" sz="9600" kern="1200" dirty="0">
                <a:solidFill>
                  <a:schemeClr val="tx1"/>
                </a:solidFill>
                <a:latin typeface="+mn-lt"/>
                <a:ea typeface="+mj-ea"/>
                <a:cs typeface="+mj-cs"/>
              </a:rPr>
              <a:t>- Set the default and maximum lease time for clients.</a:t>
            </a:r>
          </a:p>
          <a:p>
            <a:pPr marL="684213" lvl="1" indent="-344488" algn="l" rtl="0">
              <a:lnSpc>
                <a:spcPct val="110000"/>
              </a:lnSpc>
              <a:spcBef>
                <a:spcPts val="600"/>
              </a:spcBef>
              <a:spcAft>
                <a:spcPts val="600"/>
              </a:spcAft>
              <a:buFont typeface="Wingdings" panose="05000000000000000000" pitchFamily="2" charset="2"/>
              <a:buChar char="§"/>
            </a:pPr>
            <a:r>
              <a:rPr lang="en-US" sz="9600" b="1" kern="1200" dirty="0">
                <a:solidFill>
                  <a:schemeClr val="tx1"/>
                </a:solidFill>
                <a:latin typeface="+mn-lt"/>
                <a:ea typeface="+mj-ea"/>
                <a:cs typeface="+mj-cs"/>
              </a:rPr>
              <a:t>Router (default gateway) </a:t>
            </a:r>
            <a:r>
              <a:rPr lang="en-US" sz="9600" kern="1200" dirty="0">
                <a:solidFill>
                  <a:schemeClr val="tx1"/>
                </a:solidFill>
                <a:latin typeface="+mn-lt"/>
                <a:ea typeface="+mj-ea"/>
                <a:cs typeface="+mj-cs"/>
              </a:rPr>
              <a:t>- Optional setting for the default gateway for your clients.</a:t>
            </a:r>
          </a:p>
          <a:p>
            <a:pPr marL="684213" lvl="1" indent="-344488" algn="l" rtl="0">
              <a:lnSpc>
                <a:spcPct val="110000"/>
              </a:lnSpc>
              <a:spcBef>
                <a:spcPts val="600"/>
              </a:spcBef>
              <a:spcAft>
                <a:spcPts val="600"/>
              </a:spcAft>
              <a:buFont typeface="Wingdings" panose="05000000000000000000" pitchFamily="2" charset="2"/>
              <a:buChar char="§"/>
            </a:pPr>
            <a:r>
              <a:rPr lang="en-US" sz="9600" b="1" kern="1200" dirty="0">
                <a:solidFill>
                  <a:schemeClr val="tx1"/>
                </a:solidFill>
                <a:latin typeface="+mn-lt"/>
                <a:ea typeface="+mj-ea"/>
                <a:cs typeface="+mj-cs"/>
              </a:rPr>
              <a:t>Domain Name </a:t>
            </a:r>
            <a:r>
              <a:rPr lang="en-US" sz="9600" kern="1200" dirty="0">
                <a:solidFill>
                  <a:schemeClr val="tx1"/>
                </a:solidFill>
                <a:latin typeface="+mn-lt"/>
                <a:ea typeface="+mj-ea"/>
                <a:cs typeface="+mj-cs"/>
              </a:rPr>
              <a:t>and </a:t>
            </a:r>
            <a:r>
              <a:rPr lang="en-US" sz="9600" b="1" kern="1200" dirty="0">
                <a:solidFill>
                  <a:schemeClr val="tx1"/>
                </a:solidFill>
                <a:latin typeface="+mn-lt"/>
                <a:ea typeface="+mj-ea"/>
                <a:cs typeface="+mj-cs"/>
              </a:rPr>
              <a:t>DNS servers </a:t>
            </a:r>
            <a:r>
              <a:rPr lang="en-US" sz="9600" kern="1200" dirty="0">
                <a:solidFill>
                  <a:schemeClr val="tx1"/>
                </a:solidFill>
                <a:latin typeface="+mn-lt"/>
                <a:ea typeface="+mj-ea"/>
                <a:cs typeface="+mj-cs"/>
              </a:rPr>
              <a:t>- Optional setting to assign the parent domain and the addresses of DNS servers to the client.</a:t>
            </a:r>
          </a:p>
          <a:p>
            <a:endParaRPr lang="en-CA" dirty="0"/>
          </a:p>
        </p:txBody>
      </p:sp>
    </p:spTree>
    <p:extLst>
      <p:ext uri="{BB962C8B-B14F-4D97-AF65-F5344CB8AC3E}">
        <p14:creationId xmlns:p14="http://schemas.microsoft.com/office/powerpoint/2010/main" val="87724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Lease Duration</a:t>
            </a:r>
            <a:endParaRPr lang="en-CA" dirty="0"/>
          </a:p>
        </p:txBody>
      </p:sp>
      <p:sp>
        <p:nvSpPr>
          <p:cNvPr id="3" name="Text Placeholder 2"/>
          <p:cNvSpPr>
            <a:spLocks noGrp="1"/>
          </p:cNvSpPr>
          <p:nvPr>
            <p:ph type="body"/>
          </p:nvPr>
        </p:nvSpPr>
        <p:spPr>
          <a:xfrm>
            <a:off x="592625" y="1535156"/>
            <a:ext cx="8895373" cy="3919394"/>
          </a:xfrm>
        </p:spPr>
        <p:txBody>
          <a:bodyPr>
            <a:normAutofit fontScale="25000" lnSpcReduction="20000"/>
          </a:bodyPr>
          <a:lstStyle/>
          <a:p>
            <a:pPr marL="342900" indent="-342900">
              <a:lnSpc>
                <a:spcPct val="110000"/>
              </a:lnSpc>
              <a:spcBef>
                <a:spcPts val="600"/>
              </a:spcBef>
              <a:spcAft>
                <a:spcPts val="600"/>
              </a:spcAft>
              <a:buFont typeface="Arial" panose="020B0604020202020204" pitchFamily="34" charset="0"/>
              <a:buChar char="•"/>
            </a:pPr>
            <a:r>
              <a:rPr lang="en-US" sz="9600" dirty="0">
                <a:latin typeface="+mn-lt"/>
              </a:rPr>
              <a:t>Lease duration refers to the amount of time an IP address is paired with a device. </a:t>
            </a:r>
          </a:p>
          <a:p>
            <a:pPr marL="342900" indent="-342900">
              <a:lnSpc>
                <a:spcPct val="110000"/>
              </a:lnSpc>
              <a:spcBef>
                <a:spcPts val="600"/>
              </a:spcBef>
              <a:spcAft>
                <a:spcPts val="600"/>
              </a:spcAft>
              <a:buFont typeface="Arial" panose="020B0604020202020204" pitchFamily="34" charset="0"/>
              <a:buChar char="•"/>
            </a:pPr>
            <a:r>
              <a:rPr lang="en-US" sz="9600" dirty="0">
                <a:latin typeface="+mn-lt"/>
              </a:rPr>
              <a:t>Once that time passes, one of two things can happen: </a:t>
            </a:r>
          </a:p>
          <a:p>
            <a:pPr marL="741363" lvl="1" indent="-344488"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The client device has asked to renew its lease (resetting the counter)</a:t>
            </a:r>
          </a:p>
          <a:p>
            <a:pPr marL="741363" lvl="1" indent="-344488"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No renewal is requested</a:t>
            </a:r>
          </a:p>
          <a:p>
            <a:pPr marL="342900" indent="-342900">
              <a:lnSpc>
                <a:spcPct val="110000"/>
              </a:lnSpc>
              <a:spcBef>
                <a:spcPts val="600"/>
              </a:spcBef>
              <a:spcAft>
                <a:spcPts val="600"/>
              </a:spcAft>
              <a:buFont typeface="Arial" panose="020B0604020202020204" pitchFamily="34" charset="0"/>
              <a:buChar char="•"/>
            </a:pPr>
            <a:r>
              <a:rPr lang="en-US" sz="9600" dirty="0">
                <a:latin typeface="+mn-lt"/>
              </a:rPr>
              <a:t>If there has been no renewal, the IP address is disassociated with the MAC address and returned to the pool of available addresses.</a:t>
            </a:r>
          </a:p>
          <a:p>
            <a:endParaRPr lang="en-CA" dirty="0"/>
          </a:p>
        </p:txBody>
      </p:sp>
    </p:spTree>
    <p:extLst>
      <p:ext uri="{BB962C8B-B14F-4D97-AF65-F5344CB8AC3E}">
        <p14:creationId xmlns:p14="http://schemas.microsoft.com/office/powerpoint/2010/main" val="370940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Lease Duration</a:t>
            </a:r>
            <a:endParaRPr lang="en-CA" dirty="0"/>
          </a:p>
        </p:txBody>
      </p:sp>
      <p:sp>
        <p:nvSpPr>
          <p:cNvPr id="3" name="Text Placeholder 2"/>
          <p:cNvSpPr>
            <a:spLocks noGrp="1"/>
          </p:cNvSpPr>
          <p:nvPr>
            <p:ph type="body"/>
          </p:nvPr>
        </p:nvSpPr>
        <p:spPr>
          <a:xfrm>
            <a:off x="627567" y="1639330"/>
            <a:ext cx="8672951" cy="3270421"/>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The two main types of lease duration settings are:</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j-lt"/>
                <a:ea typeface="+mj-ea"/>
                <a:cs typeface="+mj-cs"/>
              </a:rPr>
              <a:t>default-lease-time</a:t>
            </a:r>
            <a:r>
              <a:rPr lang="en-US" sz="2400" kern="1200" dirty="0">
                <a:solidFill>
                  <a:schemeClr val="tx1"/>
                </a:solidFill>
                <a:latin typeface="+mj-lt"/>
                <a:ea typeface="+mj-ea"/>
                <a:cs typeface="+mj-cs"/>
              </a:rPr>
              <a:t>: If the client doesn’t specify duration during the handshake, it’s given this time</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j-lt"/>
                <a:ea typeface="+mj-ea"/>
                <a:cs typeface="+mj-cs"/>
              </a:rPr>
              <a:t>max-lease-time</a:t>
            </a:r>
            <a:r>
              <a:rPr lang="en-US" sz="2400" kern="1200" dirty="0">
                <a:solidFill>
                  <a:schemeClr val="tx1"/>
                </a:solidFill>
                <a:latin typeface="+mj-lt"/>
                <a:ea typeface="+mj-ea"/>
                <a:cs typeface="+mj-cs"/>
              </a:rPr>
              <a:t>: If the client does specify duration, this is the maximum amount of time it can ask for.</a:t>
            </a:r>
          </a:p>
          <a:p>
            <a:pPr marL="342900" indent="-342900">
              <a:lnSpc>
                <a:spcPct val="100000"/>
              </a:lnSpc>
              <a:spcBef>
                <a:spcPts val="600"/>
              </a:spcBef>
              <a:spcAft>
                <a:spcPts val="600"/>
              </a:spcAft>
              <a:buFont typeface="Arial" panose="020B0604020202020204" pitchFamily="34" charset="0"/>
              <a:buChar char="•"/>
            </a:pPr>
            <a:r>
              <a:rPr lang="en-US" sz="2400" dirty="0"/>
              <a:t>Lease time is written in </a:t>
            </a:r>
            <a:r>
              <a:rPr lang="en-US" sz="2400" b="1" dirty="0"/>
              <a:t>seconds</a:t>
            </a:r>
            <a:r>
              <a:rPr lang="en-US" sz="2400" dirty="0"/>
              <a:t>.</a:t>
            </a:r>
          </a:p>
          <a:p>
            <a:endParaRPr lang="en-CA" dirty="0"/>
          </a:p>
        </p:txBody>
      </p:sp>
    </p:spTree>
    <p:extLst>
      <p:ext uri="{BB962C8B-B14F-4D97-AF65-F5344CB8AC3E}">
        <p14:creationId xmlns:p14="http://schemas.microsoft.com/office/powerpoint/2010/main" val="29405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Troubleshooting</a:t>
            </a:r>
            <a:endParaRPr lang="en-CA" dirty="0"/>
          </a:p>
        </p:txBody>
      </p:sp>
      <p:sp>
        <p:nvSpPr>
          <p:cNvPr id="3" name="Text Placeholder 2"/>
          <p:cNvSpPr>
            <a:spLocks noGrp="1"/>
          </p:cNvSpPr>
          <p:nvPr>
            <p:ph type="body"/>
          </p:nvPr>
        </p:nvSpPr>
        <p:spPr>
          <a:xfrm>
            <a:off x="300182" y="1402250"/>
            <a:ext cx="9480259" cy="4117102"/>
          </a:xfrm>
        </p:spPr>
        <p:txBody>
          <a:bodyPr anchor="t" anchorCtr="0">
            <a:noAutofit/>
          </a:bodyPr>
          <a:lstStyle/>
          <a:p>
            <a:pPr marL="342900" indent="-342900">
              <a:lnSpc>
                <a:spcPct val="100000"/>
              </a:lnSpc>
              <a:spcBef>
                <a:spcPts val="300"/>
              </a:spcBef>
              <a:spcAft>
                <a:spcPts val="300"/>
              </a:spcAft>
              <a:buFont typeface="Arial" panose="020B0604020202020204" pitchFamily="34" charset="0"/>
              <a:buChar char="•"/>
            </a:pPr>
            <a:r>
              <a:rPr lang="en-US" sz="2200" dirty="0">
                <a:latin typeface="+mn-lt"/>
              </a:rPr>
              <a:t>Troubleshooting DHCP daemon is an important part of working with the service. If you’ve made changes to the configuration file and restarted, your first step is to check that the service is running properly.</a:t>
            </a:r>
          </a:p>
          <a:p>
            <a:pPr marL="342900" indent="-342900">
              <a:lnSpc>
                <a:spcPct val="100000"/>
              </a:lnSpc>
              <a:spcBef>
                <a:spcPts val="300"/>
              </a:spcBef>
              <a:spcAft>
                <a:spcPts val="300"/>
              </a:spcAft>
              <a:buFont typeface="Arial" panose="020B0604020202020204" pitchFamily="34" charset="0"/>
              <a:buChar char="•"/>
            </a:pPr>
            <a:r>
              <a:rPr lang="en-US" sz="2200" dirty="0">
                <a:latin typeface="+mn-lt"/>
              </a:rPr>
              <a:t>Check status:</a:t>
            </a:r>
          </a:p>
          <a:p>
            <a:pPr lvl="1" algn="l" rtl="0">
              <a:spcBef>
                <a:spcPts val="300"/>
              </a:spcBef>
              <a:spcAft>
                <a:spcPts val="300"/>
              </a:spcAft>
            </a:pPr>
            <a:r>
              <a:rPr lang="en-US" sz="2200" b="1" kern="1200" dirty="0">
                <a:solidFill>
                  <a:schemeClr val="tx1"/>
                </a:solidFill>
                <a:latin typeface="Courier New" panose="02070309020205020404" pitchFamily="49" charset="0"/>
                <a:ea typeface="+mj-ea"/>
                <a:cs typeface="Courier New" panose="02070309020205020404" pitchFamily="49" charset="0"/>
              </a:rPr>
              <a:t>	</a:t>
            </a:r>
            <a:r>
              <a:rPr lang="en-US" sz="2200" b="1" kern="1200" dirty="0" err="1">
                <a:solidFill>
                  <a:schemeClr val="tx1"/>
                </a:solidFill>
                <a:latin typeface="Courier New" panose="02070309020205020404" pitchFamily="49" charset="0"/>
                <a:ea typeface="+mj-ea"/>
                <a:cs typeface="Courier New" panose="02070309020205020404" pitchFamily="49" charset="0"/>
              </a:rPr>
              <a:t>systemctl</a:t>
            </a:r>
            <a:r>
              <a:rPr lang="en-US" sz="2200" b="1" kern="1200" dirty="0">
                <a:solidFill>
                  <a:schemeClr val="tx1"/>
                </a:solidFill>
                <a:latin typeface="Courier New" panose="02070309020205020404" pitchFamily="49" charset="0"/>
                <a:ea typeface="+mj-ea"/>
                <a:cs typeface="Courier New" panose="02070309020205020404" pitchFamily="49" charset="0"/>
              </a:rPr>
              <a:t> status </a:t>
            </a:r>
            <a:r>
              <a:rPr lang="en-US" sz="2200" b="1" kern="1200" dirty="0" err="1">
                <a:solidFill>
                  <a:schemeClr val="tx1"/>
                </a:solidFill>
                <a:latin typeface="Courier New" panose="02070309020205020404" pitchFamily="49" charset="0"/>
                <a:ea typeface="+mj-ea"/>
                <a:cs typeface="Courier New" panose="02070309020205020404" pitchFamily="49" charset="0"/>
              </a:rPr>
              <a:t>dhcpd</a:t>
            </a:r>
            <a:endParaRPr lang="en-US" sz="2200" b="1" kern="1200" dirty="0">
              <a:solidFill>
                <a:schemeClr val="tx1"/>
              </a:solidFill>
              <a:latin typeface="Courier New" panose="02070309020205020404" pitchFamily="49" charset="0"/>
              <a:ea typeface="+mj-ea"/>
              <a:cs typeface="Courier New" panose="02070309020205020404" pitchFamily="49" charset="0"/>
            </a:endParaRPr>
          </a:p>
          <a:p>
            <a:pPr marL="342900" indent="-342900">
              <a:lnSpc>
                <a:spcPct val="100000"/>
              </a:lnSpc>
              <a:spcBef>
                <a:spcPts val="300"/>
              </a:spcBef>
              <a:spcAft>
                <a:spcPts val="300"/>
              </a:spcAft>
              <a:buFont typeface="Arial" panose="020B0604020202020204" pitchFamily="34" charset="0"/>
              <a:buChar char="•"/>
            </a:pPr>
            <a:r>
              <a:rPr lang="en-US" sz="2200" dirty="0">
                <a:latin typeface="+mn-lt"/>
              </a:rPr>
              <a:t>Watch </a:t>
            </a:r>
            <a:r>
              <a:rPr lang="en-US" sz="2200" b="1" dirty="0" err="1">
                <a:latin typeface="+mn-lt"/>
              </a:rPr>
              <a:t>dhcpd</a:t>
            </a:r>
            <a:r>
              <a:rPr lang="en-US" sz="2200" dirty="0">
                <a:latin typeface="+mn-lt"/>
              </a:rPr>
              <a:t> status messages in real-time:</a:t>
            </a:r>
          </a:p>
          <a:p>
            <a:pPr lvl="1" algn="l" rtl="0">
              <a:spcBef>
                <a:spcPts val="300"/>
              </a:spcBef>
              <a:spcAft>
                <a:spcPts val="300"/>
              </a:spcAft>
            </a:pPr>
            <a:r>
              <a:rPr lang="en-US" sz="2200" b="1" kern="1200" dirty="0">
                <a:solidFill>
                  <a:schemeClr val="tx1"/>
                </a:solidFill>
                <a:latin typeface="Courier New" panose="02070309020205020404" pitchFamily="49" charset="0"/>
                <a:ea typeface="+mj-ea"/>
                <a:cs typeface="Courier New" panose="02070309020205020404" pitchFamily="49" charset="0"/>
              </a:rPr>
              <a:t>	tail -f /var/log/messages</a:t>
            </a:r>
          </a:p>
          <a:p>
            <a:pPr marL="342900" indent="-342900">
              <a:lnSpc>
                <a:spcPct val="100000"/>
              </a:lnSpc>
              <a:spcBef>
                <a:spcPts val="300"/>
              </a:spcBef>
              <a:spcAft>
                <a:spcPts val="300"/>
              </a:spcAft>
              <a:buFont typeface="Arial" panose="020B0604020202020204" pitchFamily="34" charset="0"/>
              <a:buChar char="•"/>
            </a:pPr>
            <a:r>
              <a:rPr lang="en-US" sz="2200" dirty="0">
                <a:latin typeface="+mn-lt"/>
              </a:rPr>
              <a:t>The most common problem with </a:t>
            </a:r>
            <a:r>
              <a:rPr lang="en-US" sz="2200" dirty="0" err="1">
                <a:latin typeface="+mn-lt"/>
              </a:rPr>
              <a:t>DHCPd</a:t>
            </a:r>
            <a:r>
              <a:rPr lang="en-US" sz="2200" dirty="0">
                <a:latin typeface="+mn-lt"/>
              </a:rPr>
              <a:t> is typos in the config file.</a:t>
            </a:r>
            <a:r>
              <a:rPr lang="az-Latn-AZ" sz="2200" dirty="0">
                <a:latin typeface="+mn-lt"/>
              </a:rPr>
              <a:t> </a:t>
            </a:r>
            <a:r>
              <a:rPr lang="en-US" sz="2200" u="sng" dirty="0">
                <a:latin typeface="+mn-lt"/>
              </a:rPr>
              <a:t>Pay special attention to semicolons! They matter!</a:t>
            </a:r>
          </a:p>
          <a:p>
            <a:pPr marL="342900" lvl="1" indent="-342900" algn="l" rtl="0">
              <a:spcBef>
                <a:spcPts val="300"/>
              </a:spcBef>
              <a:spcAft>
                <a:spcPts val="300"/>
              </a:spcAft>
              <a:buFont typeface="Arial" panose="020B0604020202020204" pitchFamily="34" charset="0"/>
              <a:buChar char="•"/>
            </a:pPr>
            <a:r>
              <a:rPr lang="en-US" sz="2200" kern="1200" dirty="0">
                <a:solidFill>
                  <a:schemeClr val="tx1"/>
                </a:solidFill>
                <a:latin typeface="+mn-lt"/>
                <a:ea typeface="+mj-ea"/>
                <a:cs typeface="+mj-cs"/>
              </a:rPr>
              <a:t>As an administrator, one of the most common issues you will encounter on a regular basis is typos. Seemingly minor things can break a service.</a:t>
            </a:r>
            <a:endParaRPr lang="en-CA" sz="2200" dirty="0"/>
          </a:p>
        </p:txBody>
      </p:sp>
    </p:spTree>
    <p:extLst>
      <p:ext uri="{BB962C8B-B14F-4D97-AF65-F5344CB8AC3E}">
        <p14:creationId xmlns:p14="http://schemas.microsoft.com/office/powerpoint/2010/main" val="384958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Cont.</a:t>
            </a:r>
            <a:endParaRPr lang="en-CA" dirty="0"/>
          </a:p>
        </p:txBody>
      </p:sp>
      <p:sp>
        <p:nvSpPr>
          <p:cNvPr id="3" name="Text Placeholder 2"/>
          <p:cNvSpPr>
            <a:spLocks noGrp="1"/>
          </p:cNvSpPr>
          <p:nvPr>
            <p:ph type="body"/>
          </p:nvPr>
        </p:nvSpPr>
        <p:spPr>
          <a:xfrm>
            <a:off x="726422" y="1581665"/>
            <a:ext cx="8771806" cy="3872885"/>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There are other files you can check when troubleshooting:</a:t>
            </a:r>
          </a:p>
          <a:p>
            <a:pPr marL="342900" lvl="1" indent="-342900" algn="l" rtl="0">
              <a:spcBef>
                <a:spcPts val="600"/>
              </a:spcBef>
              <a:spcAft>
                <a:spcPts val="600"/>
              </a:spcAft>
              <a:buFont typeface="Arial" panose="020B0604020202020204" pitchFamily="34" charset="0"/>
              <a:buChar char="•"/>
            </a:pPr>
            <a:r>
              <a:rPr lang="en-US" sz="2400" b="1" kern="1200" dirty="0">
                <a:solidFill>
                  <a:schemeClr val="tx1"/>
                </a:solidFill>
                <a:latin typeface="+mj-lt"/>
                <a:ea typeface="+mj-ea"/>
                <a:cs typeface="+mj-cs"/>
              </a:rPr>
              <a:t>/var/lib/</a:t>
            </a:r>
            <a:r>
              <a:rPr lang="en-US" sz="2400" b="1" kern="1200" dirty="0" err="1">
                <a:solidFill>
                  <a:schemeClr val="tx1"/>
                </a:solidFill>
                <a:latin typeface="+mj-lt"/>
                <a:ea typeface="+mj-ea"/>
                <a:cs typeface="+mj-cs"/>
              </a:rPr>
              <a:t>dhcpd</a:t>
            </a:r>
            <a:r>
              <a:rPr lang="en-US" sz="2400" b="1" kern="1200" dirty="0">
                <a:solidFill>
                  <a:schemeClr val="tx1"/>
                </a:solidFill>
                <a:latin typeface="+mj-lt"/>
                <a:ea typeface="+mj-ea"/>
                <a:cs typeface="+mj-cs"/>
              </a:rPr>
              <a:t>/</a:t>
            </a:r>
            <a:r>
              <a:rPr lang="en-US" sz="2400" b="1" kern="1200" dirty="0" err="1">
                <a:solidFill>
                  <a:schemeClr val="tx1"/>
                </a:solidFill>
                <a:latin typeface="+mj-lt"/>
                <a:ea typeface="+mj-ea"/>
                <a:cs typeface="+mj-cs"/>
              </a:rPr>
              <a:t>dhcpd.leases</a:t>
            </a:r>
            <a:r>
              <a:rPr lang="en-US" sz="2400" b="1" kern="1200" dirty="0">
                <a:solidFill>
                  <a:schemeClr val="tx1"/>
                </a:solidFill>
                <a:latin typeface="+mj-lt"/>
                <a:ea typeface="+mj-ea"/>
                <a:cs typeface="+mj-cs"/>
              </a:rPr>
              <a:t> </a:t>
            </a:r>
            <a:r>
              <a:rPr lang="en-US" sz="2400" kern="1200" dirty="0">
                <a:solidFill>
                  <a:schemeClr val="tx1"/>
                </a:solidFill>
                <a:latin typeface="+mj-lt"/>
                <a:ea typeface="+mj-ea"/>
                <a:cs typeface="+mj-cs"/>
              </a:rPr>
              <a:t>- This file is on the </a:t>
            </a:r>
            <a:r>
              <a:rPr lang="en-US" sz="2400" u="sng" kern="1200" dirty="0">
                <a:solidFill>
                  <a:schemeClr val="tx1"/>
                </a:solidFill>
                <a:latin typeface="+mj-lt"/>
                <a:ea typeface="+mj-ea"/>
                <a:cs typeface="+mj-cs"/>
              </a:rPr>
              <a:t>server</a:t>
            </a:r>
            <a:r>
              <a:rPr lang="en-US" sz="2400" kern="1200" dirty="0">
                <a:solidFill>
                  <a:schemeClr val="tx1"/>
                </a:solidFill>
                <a:latin typeface="+mj-lt"/>
                <a:ea typeface="+mj-ea"/>
                <a:cs typeface="+mj-cs"/>
              </a:rPr>
              <a:t> and holds a record of leased addresses. If the service (or server computer) is restarted, it reads this file to know what’s been assigned.</a:t>
            </a:r>
          </a:p>
          <a:p>
            <a:pPr marL="342900" lvl="1" indent="-342900" algn="l" rtl="0">
              <a:spcBef>
                <a:spcPts val="600"/>
              </a:spcBef>
              <a:spcAft>
                <a:spcPts val="600"/>
              </a:spcAft>
              <a:buFont typeface="Arial" panose="020B0604020202020204" pitchFamily="34" charset="0"/>
              <a:buChar char="•"/>
            </a:pPr>
            <a:r>
              <a:rPr lang="en-US" sz="2400" b="1" kern="1200" dirty="0">
                <a:solidFill>
                  <a:schemeClr val="tx1"/>
                </a:solidFill>
                <a:latin typeface="+mj-lt"/>
                <a:ea typeface="+mj-ea"/>
                <a:cs typeface="+mj-cs"/>
              </a:rPr>
              <a:t>/var/lib/</a:t>
            </a:r>
            <a:r>
              <a:rPr lang="en-US" sz="2400" b="1" kern="1200" dirty="0" err="1">
                <a:solidFill>
                  <a:schemeClr val="tx1"/>
                </a:solidFill>
                <a:latin typeface="+mj-lt"/>
                <a:ea typeface="+mj-ea"/>
                <a:cs typeface="+mj-cs"/>
              </a:rPr>
              <a:t>dhclient</a:t>
            </a:r>
            <a:r>
              <a:rPr lang="en-US" sz="2400" b="1" kern="1200" dirty="0">
                <a:solidFill>
                  <a:schemeClr val="tx1"/>
                </a:solidFill>
                <a:latin typeface="+mj-lt"/>
                <a:ea typeface="+mj-ea"/>
                <a:cs typeface="+mj-cs"/>
              </a:rPr>
              <a:t>/ </a:t>
            </a:r>
            <a:r>
              <a:rPr lang="en-US" sz="2400" kern="1200" dirty="0">
                <a:solidFill>
                  <a:schemeClr val="tx1"/>
                </a:solidFill>
                <a:latin typeface="+mj-lt"/>
                <a:ea typeface="+mj-ea"/>
                <a:cs typeface="+mj-cs"/>
              </a:rPr>
              <a:t>- This directory on the client stores its records of leases.</a:t>
            </a:r>
          </a:p>
          <a:p>
            <a:endParaRPr lang="en-CA" dirty="0"/>
          </a:p>
        </p:txBody>
      </p:sp>
    </p:spTree>
    <p:extLst>
      <p:ext uri="{BB962C8B-B14F-4D97-AF65-F5344CB8AC3E}">
        <p14:creationId xmlns:p14="http://schemas.microsoft.com/office/powerpoint/2010/main" val="291227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Client Control</a:t>
            </a:r>
            <a:endParaRPr lang="en-CA" dirty="0"/>
          </a:p>
        </p:txBody>
      </p:sp>
      <p:sp>
        <p:nvSpPr>
          <p:cNvPr id="3" name="Text Placeholder 2"/>
          <p:cNvSpPr>
            <a:spLocks noGrp="1"/>
          </p:cNvSpPr>
          <p:nvPr>
            <p:ph type="body"/>
          </p:nvPr>
        </p:nvSpPr>
        <p:spPr>
          <a:xfrm>
            <a:off x="355718" y="1507524"/>
            <a:ext cx="9381405" cy="3863545"/>
          </a:xfrm>
        </p:spPr>
        <p:txBody>
          <a:bodyPr anchor="t" anchorCtr="0">
            <a:normAutofit fontScale="25000" lnSpcReduction="20000"/>
          </a:bodyPr>
          <a:lstStyle/>
          <a:p>
            <a:pPr marL="342900" indent="-342900">
              <a:lnSpc>
                <a:spcPct val="110000"/>
              </a:lnSpc>
              <a:spcBef>
                <a:spcPts val="600"/>
              </a:spcBef>
              <a:spcAft>
                <a:spcPts val="600"/>
              </a:spcAft>
              <a:buFont typeface="Arial" panose="020B0604020202020204" pitchFamily="34" charset="0"/>
              <a:buChar char="•"/>
            </a:pPr>
            <a:r>
              <a:rPr lang="en-US" sz="9600" dirty="0">
                <a:latin typeface="+mn-lt"/>
              </a:rPr>
              <a:t>On your client machine, there are three ways to get it to run through the 4-way DHCP handshake.</a:t>
            </a:r>
          </a:p>
          <a:p>
            <a:pPr marL="684213" lvl="1" indent="-285750"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A system reboot</a:t>
            </a:r>
          </a:p>
          <a:p>
            <a:pPr marL="684213" lvl="1" indent="-285750"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Bringing an interface down, then up again</a:t>
            </a:r>
          </a:p>
          <a:p>
            <a:pPr marL="684213" lvl="1" indent="-285750" algn="l" rtl="0">
              <a:lnSpc>
                <a:spcPct val="110000"/>
              </a:lnSpc>
              <a:spcBef>
                <a:spcPts val="600"/>
              </a:spcBef>
              <a:spcAft>
                <a:spcPts val="600"/>
              </a:spcAft>
              <a:buFont typeface="Wingdings" panose="05000000000000000000" pitchFamily="2" charset="2"/>
              <a:buChar char="§"/>
            </a:pPr>
            <a:r>
              <a:rPr lang="en-US" sz="9600" kern="1200" dirty="0">
                <a:solidFill>
                  <a:schemeClr val="tx1"/>
                </a:solidFill>
                <a:latin typeface="+mn-lt"/>
                <a:ea typeface="+mj-ea"/>
                <a:cs typeface="+mj-cs"/>
              </a:rPr>
              <a:t>Running this command: </a:t>
            </a:r>
            <a:r>
              <a:rPr lang="en-US" sz="9600" b="1" kern="1200" dirty="0" err="1">
                <a:solidFill>
                  <a:schemeClr val="tx1"/>
                </a:solidFill>
                <a:latin typeface="Courier New" panose="02070309020205020404" pitchFamily="49" charset="0"/>
                <a:ea typeface="+mj-ea"/>
                <a:cs typeface="Courier New" panose="02070309020205020404" pitchFamily="49" charset="0"/>
              </a:rPr>
              <a:t>dhclient</a:t>
            </a:r>
            <a:endParaRPr lang="en-US" sz="9600" b="1" kern="1200" dirty="0">
              <a:solidFill>
                <a:schemeClr val="tx1"/>
              </a:solidFill>
              <a:latin typeface="Courier New" panose="02070309020205020404" pitchFamily="49" charset="0"/>
              <a:ea typeface="+mj-ea"/>
              <a:cs typeface="Courier New" panose="02070309020205020404" pitchFamily="49" charset="0"/>
            </a:endParaRPr>
          </a:p>
          <a:p>
            <a:pPr marL="342900" indent="-342900">
              <a:lnSpc>
                <a:spcPct val="110000"/>
              </a:lnSpc>
              <a:spcBef>
                <a:spcPts val="600"/>
              </a:spcBef>
              <a:spcAft>
                <a:spcPts val="600"/>
              </a:spcAft>
              <a:buFont typeface="Arial" panose="020B0604020202020204" pitchFamily="34" charset="0"/>
              <a:buChar char="•"/>
            </a:pPr>
            <a:r>
              <a:rPr lang="en-US" sz="9600" dirty="0">
                <a:latin typeface="+mn-lt"/>
              </a:rPr>
              <a:t>In your previous lab, you set your VMs to use static network configuration. Make sure to change them back to DHCP as Lab 8 tells you.</a:t>
            </a:r>
            <a:endParaRPr lang="en-CA" dirty="0"/>
          </a:p>
        </p:txBody>
      </p:sp>
    </p:spTree>
    <p:extLst>
      <p:ext uri="{BB962C8B-B14F-4D97-AF65-F5344CB8AC3E}">
        <p14:creationId xmlns:p14="http://schemas.microsoft.com/office/powerpoint/2010/main" val="3649243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Static Addressing</a:t>
            </a:r>
            <a:endParaRPr lang="en-CA" dirty="0"/>
          </a:p>
        </p:txBody>
      </p:sp>
      <p:sp>
        <p:nvSpPr>
          <p:cNvPr id="3" name="Text Placeholder 2"/>
          <p:cNvSpPr>
            <a:spLocks noGrp="1"/>
          </p:cNvSpPr>
          <p:nvPr>
            <p:ph type="body"/>
          </p:nvPr>
        </p:nvSpPr>
        <p:spPr>
          <a:xfrm>
            <a:off x="464938" y="1402248"/>
            <a:ext cx="9150747" cy="4166530"/>
          </a:xfrm>
        </p:spPr>
        <p:txBody>
          <a:bodyPr anchor="t" anchorCtr="0">
            <a:normAutofit fontScale="25000" lnSpcReduction="20000"/>
          </a:bodyPr>
          <a:lstStyle/>
          <a:p>
            <a:pPr marL="342900" indent="-342900">
              <a:lnSpc>
                <a:spcPct val="120000"/>
              </a:lnSpc>
              <a:spcBef>
                <a:spcPts val="0"/>
              </a:spcBef>
              <a:buFont typeface="Arial" panose="020B0604020202020204" pitchFamily="34" charset="0"/>
              <a:buChar char="•"/>
            </a:pPr>
            <a:r>
              <a:rPr lang="en-US" sz="9600" dirty="0">
                <a:latin typeface="+mn-lt"/>
              </a:rPr>
              <a:t>There’s actually a third type of IP address allocation a DHCP server can provide. </a:t>
            </a:r>
            <a:r>
              <a:rPr lang="en-US" sz="9600" b="1" dirty="0">
                <a:latin typeface="+mn-lt"/>
              </a:rPr>
              <a:t>Fixed addressing </a:t>
            </a:r>
            <a:r>
              <a:rPr lang="en-US" sz="9600" dirty="0">
                <a:latin typeface="+mn-lt"/>
              </a:rPr>
              <a:t>(or reservations in Windows) allows you to associate a particular IP address with a particular device.</a:t>
            </a:r>
          </a:p>
          <a:p>
            <a:pPr marL="342900" indent="-342900">
              <a:lnSpc>
                <a:spcPct val="120000"/>
              </a:lnSpc>
              <a:spcBef>
                <a:spcPts val="0"/>
              </a:spcBef>
              <a:buFont typeface="Arial" panose="020B0604020202020204" pitchFamily="34" charset="0"/>
              <a:buChar char="•"/>
            </a:pPr>
            <a:r>
              <a:rPr lang="en-US" sz="9600" dirty="0">
                <a:latin typeface="+mn-lt"/>
              </a:rPr>
              <a:t>This is similar to what you did in Lab 7 with static network configuration. The difference here is you’re specifying network information using the DHCP server.</a:t>
            </a:r>
          </a:p>
          <a:p>
            <a:pPr marL="342900" indent="-342900">
              <a:lnSpc>
                <a:spcPct val="120000"/>
              </a:lnSpc>
              <a:spcBef>
                <a:spcPts val="0"/>
              </a:spcBef>
              <a:buFont typeface="Arial" panose="020B0604020202020204" pitchFamily="34" charset="0"/>
              <a:buChar char="•"/>
            </a:pPr>
            <a:r>
              <a:rPr lang="en-US" sz="9600" dirty="0">
                <a:latin typeface="+mn-lt"/>
              </a:rPr>
              <a:t>The device that’s assigned a fixed address still goes through the DHCP handshake process.</a:t>
            </a:r>
          </a:p>
          <a:p>
            <a:pPr marL="342900" lvl="1" indent="-342900" algn="l" rtl="0">
              <a:lnSpc>
                <a:spcPct val="120000"/>
              </a:lnSpc>
              <a:buFont typeface="Arial" panose="020B0604020202020204" pitchFamily="34" charset="0"/>
              <a:buChar char="•"/>
            </a:pPr>
            <a:r>
              <a:rPr lang="en-US" sz="9600" kern="1200" dirty="0">
                <a:solidFill>
                  <a:schemeClr val="tx1"/>
                </a:solidFill>
                <a:latin typeface="+mn-lt"/>
                <a:ea typeface="+mj-ea"/>
                <a:cs typeface="+mj-cs"/>
              </a:rPr>
              <a:t>You’ve just created an entry that specifies a request coming from a certain MAC address always gets the same IP address.</a:t>
            </a:r>
          </a:p>
          <a:p>
            <a:pPr>
              <a:spcBef>
                <a:spcPts val="0"/>
              </a:spcBef>
            </a:pPr>
            <a:endParaRPr lang="en-CA" dirty="0"/>
          </a:p>
        </p:txBody>
      </p:sp>
    </p:spTree>
    <p:extLst>
      <p:ext uri="{BB962C8B-B14F-4D97-AF65-F5344CB8AC3E}">
        <p14:creationId xmlns:p14="http://schemas.microsoft.com/office/powerpoint/2010/main" val="396144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504000" y="1789427"/>
            <a:ext cx="8854184" cy="3260368"/>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this lesson you have learned how to configure common settings for a DHCP server and continued to practice common skills you will use for every service you ever work with.</a:t>
            </a:r>
            <a:endParaRPr lang="en-CA" sz="2400" dirty="0"/>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504000" y="1622855"/>
            <a:ext cx="9084844" cy="3831695"/>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this lesson you will learn how to configure a </a:t>
            </a:r>
            <a:r>
              <a:rPr lang="en-US" sz="2400" b="1" dirty="0"/>
              <a:t>Dynamic Host Control Protocol (DHCP) </a:t>
            </a:r>
            <a:r>
              <a:rPr lang="en-US" sz="2400" dirty="0"/>
              <a:t>server for your network.</a:t>
            </a:r>
          </a:p>
          <a:p>
            <a:pPr marL="342900" indent="-342900">
              <a:lnSpc>
                <a:spcPct val="100000"/>
              </a:lnSpc>
              <a:spcBef>
                <a:spcPts val="600"/>
              </a:spcBef>
              <a:spcAft>
                <a:spcPts val="600"/>
              </a:spcAft>
              <a:buFont typeface="Arial" panose="020B0604020202020204" pitchFamily="34" charset="0"/>
              <a:buChar char="•"/>
            </a:pPr>
            <a:r>
              <a:rPr lang="en-US" sz="2400" dirty="0"/>
              <a:t>This will allow you to control the </a:t>
            </a:r>
            <a:r>
              <a:rPr lang="en-US" sz="2400" dirty="0" err="1"/>
              <a:t>ip</a:t>
            </a:r>
            <a:r>
              <a:rPr lang="en-US" sz="2400" dirty="0"/>
              <a:t> addresses assigned in your network and give you more practice configuring common services.</a:t>
            </a:r>
            <a:endParaRPr lang="en-CA"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DHCP?</a:t>
            </a:r>
            <a:endParaRPr lang="en-CA" dirty="0"/>
          </a:p>
        </p:txBody>
      </p:sp>
      <p:sp>
        <p:nvSpPr>
          <p:cNvPr id="3" name="Text Placeholder 2"/>
          <p:cNvSpPr>
            <a:spLocks noGrp="1"/>
          </p:cNvSpPr>
          <p:nvPr>
            <p:ph type="body"/>
          </p:nvPr>
        </p:nvSpPr>
        <p:spPr>
          <a:xfrm>
            <a:off x="504000" y="1721707"/>
            <a:ext cx="9018940" cy="3543372"/>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DHCP stands for Dynamic Host Configuration Protocol.</a:t>
            </a:r>
          </a:p>
          <a:p>
            <a:pPr marL="342900" indent="-342900">
              <a:lnSpc>
                <a:spcPct val="100000"/>
              </a:lnSpc>
              <a:spcBef>
                <a:spcPts val="600"/>
              </a:spcBef>
              <a:spcAft>
                <a:spcPts val="600"/>
              </a:spcAft>
              <a:buFont typeface="Arial" panose="020B0604020202020204" pitchFamily="34" charset="0"/>
              <a:buChar char="•"/>
            </a:pPr>
            <a:r>
              <a:rPr lang="en-US" sz="2400" dirty="0"/>
              <a:t>It allows network devices (computers, printers, smart phones, etc.) to be automatically configured so they can communicate over the network.</a:t>
            </a:r>
          </a:p>
          <a:p>
            <a:pPr marL="342900" indent="-342900">
              <a:lnSpc>
                <a:spcPct val="100000"/>
              </a:lnSpc>
              <a:spcBef>
                <a:spcPts val="600"/>
              </a:spcBef>
              <a:spcAft>
                <a:spcPts val="600"/>
              </a:spcAft>
              <a:buFont typeface="Arial" panose="020B0604020202020204" pitchFamily="34" charset="0"/>
              <a:buChar char="•"/>
            </a:pPr>
            <a:r>
              <a:rPr lang="en-US" sz="2400" dirty="0"/>
              <a:t>This automatic configuration will assign devices an IP address, subnet, gateway, DNS, and other information.</a:t>
            </a:r>
          </a:p>
          <a:p>
            <a:endParaRPr lang="en-CA" dirty="0"/>
          </a:p>
        </p:txBody>
      </p:sp>
    </p:spTree>
    <p:extLst>
      <p:ext uri="{BB962C8B-B14F-4D97-AF65-F5344CB8AC3E}">
        <p14:creationId xmlns:p14="http://schemas.microsoft.com/office/powerpoint/2010/main" val="179129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vs. Static Networks</a:t>
            </a:r>
            <a:endParaRPr lang="en-CA" dirty="0"/>
          </a:p>
        </p:txBody>
      </p:sp>
      <p:sp>
        <p:nvSpPr>
          <p:cNvPr id="3" name="Text Placeholder 2"/>
          <p:cNvSpPr>
            <a:spLocks noGrp="1"/>
          </p:cNvSpPr>
          <p:nvPr>
            <p:ph type="body"/>
          </p:nvPr>
        </p:nvSpPr>
        <p:spPr>
          <a:xfrm>
            <a:off x="396908" y="1476390"/>
            <a:ext cx="9348454" cy="3978160"/>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DHCP is served from a central location. In addition to simplifying configuration, DHCP also keeps track of IP addresses that are given out to devices on your network. </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This prevents two devices from having the same address, something that can happen if you aren’t careful when using static network configuration.</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It’s also useful for roaming, or mobile-type devices. A laptop used at work and home would be a pain to reconfigure every time you go from one to another. DHCP does this for you.</a:t>
            </a:r>
          </a:p>
          <a:p>
            <a:endParaRPr lang="en-CA" dirty="0"/>
          </a:p>
        </p:txBody>
      </p:sp>
    </p:spTree>
    <p:extLst>
      <p:ext uri="{BB962C8B-B14F-4D97-AF65-F5344CB8AC3E}">
        <p14:creationId xmlns:p14="http://schemas.microsoft.com/office/powerpoint/2010/main" val="351535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DHCP Work?</a:t>
            </a:r>
            <a:endParaRPr lang="en-CA" dirty="0"/>
          </a:p>
        </p:txBody>
      </p:sp>
      <p:sp>
        <p:nvSpPr>
          <p:cNvPr id="3" name="Text Placeholder 2"/>
          <p:cNvSpPr>
            <a:spLocks noGrp="1"/>
          </p:cNvSpPr>
          <p:nvPr>
            <p:ph type="body"/>
          </p:nvPr>
        </p:nvSpPr>
        <p:spPr>
          <a:xfrm>
            <a:off x="396908" y="1443438"/>
            <a:ext cx="9340216" cy="4011112"/>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When a device, set to use DHCP connects to a network, it sends out a general broadcast message asking for network configuration information. This goes out to all devices on the physical network but is ignored by all but the DHCP server.</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This transmission uses MAC addressing to start things off, as the connecting device doesn’t yet have an IP address. (The MAC address is the physical address assigned to network cards when they’re manufactured.)</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In Lab 8, we’re going to set up a DHCP server.</a:t>
            </a:r>
          </a:p>
          <a:p>
            <a:pPr>
              <a:lnSpc>
                <a:spcPct val="120000"/>
              </a:lnSpc>
            </a:pPr>
            <a:endParaRPr lang="en-CA" dirty="0"/>
          </a:p>
        </p:txBody>
      </p:sp>
    </p:spTree>
    <p:extLst>
      <p:ext uri="{BB962C8B-B14F-4D97-AF65-F5344CB8AC3E}">
        <p14:creationId xmlns:p14="http://schemas.microsoft.com/office/powerpoint/2010/main" val="42310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Allocation</a:t>
            </a:r>
            <a:endParaRPr lang="en-CA" dirty="0"/>
          </a:p>
        </p:txBody>
      </p:sp>
      <p:sp>
        <p:nvSpPr>
          <p:cNvPr id="3" name="Text Placeholder 2"/>
          <p:cNvSpPr>
            <a:spLocks noGrp="1"/>
          </p:cNvSpPr>
          <p:nvPr>
            <p:ph type="body"/>
          </p:nvPr>
        </p:nvSpPr>
        <p:spPr>
          <a:xfrm>
            <a:off x="324895" y="1235676"/>
            <a:ext cx="9280423" cy="4377209"/>
          </a:xfrm>
        </p:spPr>
        <p:txBody>
          <a:bodyPr anchor="t" anchorCtr="0">
            <a:normAutofit fontScale="25000" lnSpcReduction="20000"/>
          </a:bodyPr>
          <a:lstStyle/>
          <a:p>
            <a:pPr marL="342900" indent="-342900">
              <a:lnSpc>
                <a:spcPct val="120000"/>
              </a:lnSpc>
              <a:spcBef>
                <a:spcPts val="0"/>
              </a:spcBef>
              <a:buFont typeface="Arial" panose="020B0604020202020204" pitchFamily="34" charset="0"/>
              <a:buChar char="•"/>
            </a:pPr>
            <a:r>
              <a:rPr lang="en-US" sz="9600" dirty="0">
                <a:latin typeface="+mn-lt"/>
              </a:rPr>
              <a:t>IP address allocation is what we call an address that has been assigned to a client by the DHCP server. The server has a pool of addresses and assigns one that’s free.</a:t>
            </a:r>
          </a:p>
          <a:p>
            <a:pPr marL="342900" indent="-342900">
              <a:lnSpc>
                <a:spcPct val="120000"/>
              </a:lnSpc>
              <a:spcBef>
                <a:spcPts val="0"/>
              </a:spcBef>
              <a:buFont typeface="Arial" panose="020B0604020202020204" pitchFamily="34" charset="0"/>
              <a:buChar char="•"/>
            </a:pPr>
            <a:r>
              <a:rPr lang="en-US" sz="9600" dirty="0">
                <a:latin typeface="+mn-lt"/>
              </a:rPr>
              <a:t>There are two types of allocation:</a:t>
            </a:r>
          </a:p>
          <a:p>
            <a:pPr marL="741363" lvl="1" indent="-344488"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Automatic</a:t>
            </a:r>
            <a:r>
              <a:rPr lang="en-US" sz="9600" kern="1200" dirty="0">
                <a:solidFill>
                  <a:schemeClr val="tx1"/>
                </a:solidFill>
                <a:latin typeface="+mn-lt"/>
                <a:ea typeface="+mj-ea"/>
                <a:cs typeface="+mj-cs"/>
              </a:rPr>
              <a:t> - The server assigns an IP address to a MAC address. Once associated, it is permanent.</a:t>
            </a:r>
          </a:p>
          <a:p>
            <a:pPr marL="741363" lvl="1" indent="-344488"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Dynamic</a:t>
            </a:r>
            <a:r>
              <a:rPr lang="en-US" sz="9600" kern="1200" dirty="0">
                <a:solidFill>
                  <a:schemeClr val="tx1"/>
                </a:solidFill>
                <a:latin typeface="+mn-lt"/>
                <a:ea typeface="+mj-ea"/>
                <a:cs typeface="+mj-cs"/>
              </a:rPr>
              <a:t> - The server assigns an IP address to a MAC address using DHCP leasing. This sets a timer for how long a MAC address can use an assigned IP. It can be renewed infinitely, but if the client doesn’t renew, the IP address is removed and added back to the pool.</a:t>
            </a:r>
          </a:p>
          <a:p>
            <a:pPr marL="342900" indent="-342900">
              <a:lnSpc>
                <a:spcPct val="120000"/>
              </a:lnSpc>
              <a:spcBef>
                <a:spcPts val="0"/>
              </a:spcBef>
              <a:buFont typeface="Arial" panose="020B0604020202020204" pitchFamily="34" charset="0"/>
              <a:buChar char="•"/>
            </a:pPr>
            <a:r>
              <a:rPr lang="en-US" sz="9600" dirty="0">
                <a:latin typeface="+mn-lt"/>
              </a:rPr>
              <a:t>Unless told otherwise, </a:t>
            </a:r>
            <a:r>
              <a:rPr lang="en-US" sz="9600" b="1" dirty="0"/>
              <a:t>always use dynamic address allocation.</a:t>
            </a:r>
          </a:p>
          <a:p>
            <a:pPr>
              <a:lnSpc>
                <a:spcPct val="120000"/>
              </a:lnSpc>
              <a:spcBef>
                <a:spcPts val="0"/>
              </a:spcBef>
            </a:pPr>
            <a:endParaRPr lang="en-CA" dirty="0"/>
          </a:p>
        </p:txBody>
      </p:sp>
    </p:spTree>
    <p:extLst>
      <p:ext uri="{BB962C8B-B14F-4D97-AF65-F5344CB8AC3E}">
        <p14:creationId xmlns:p14="http://schemas.microsoft.com/office/powerpoint/2010/main" val="291468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DHCP: 4-Way Handshake</a:t>
            </a:r>
            <a:endParaRPr lang="en-CA" dirty="0"/>
          </a:p>
        </p:txBody>
      </p:sp>
      <p:sp>
        <p:nvSpPr>
          <p:cNvPr id="5" name="Text Placeholder 4"/>
          <p:cNvSpPr>
            <a:spLocks noGrp="1"/>
          </p:cNvSpPr>
          <p:nvPr>
            <p:ph type="body"/>
          </p:nvPr>
        </p:nvSpPr>
        <p:spPr>
          <a:xfrm>
            <a:off x="378441" y="1452778"/>
            <a:ext cx="9539916" cy="4092389"/>
          </a:xfrm>
        </p:spPr>
        <p:txBody>
          <a:bodyPr anchor="t" anchorCtr="0">
            <a:normAutofit fontScale="25000" lnSpcReduction="20000"/>
          </a:bodyPr>
          <a:lstStyle/>
          <a:p>
            <a:pPr marL="342900" indent="-342900">
              <a:lnSpc>
                <a:spcPct val="120000"/>
              </a:lnSpc>
              <a:spcBef>
                <a:spcPts val="0"/>
              </a:spcBef>
              <a:buFont typeface="Arial" panose="020B0604020202020204" pitchFamily="34" charset="0"/>
              <a:buChar char="•"/>
            </a:pPr>
            <a:r>
              <a:rPr lang="en-US" sz="9600" dirty="0">
                <a:latin typeface="+mn-lt"/>
              </a:rPr>
              <a:t>The acronym </a:t>
            </a:r>
            <a:r>
              <a:rPr lang="en-US" sz="9600" b="1" dirty="0">
                <a:latin typeface="+mn-lt"/>
              </a:rPr>
              <a:t>DORA</a:t>
            </a:r>
            <a:r>
              <a:rPr lang="en-US" sz="9600" dirty="0">
                <a:latin typeface="+mn-lt"/>
              </a:rPr>
              <a:t> is an easy way to remember how the DHCP handshake works:</a:t>
            </a:r>
          </a:p>
          <a:p>
            <a:pPr marL="684213" lvl="1" indent="-285750"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Discovery</a:t>
            </a:r>
            <a:r>
              <a:rPr lang="en-US" sz="9600" kern="1200" dirty="0">
                <a:solidFill>
                  <a:schemeClr val="tx1"/>
                </a:solidFill>
                <a:latin typeface="+mn-lt"/>
                <a:ea typeface="+mj-ea"/>
                <a:cs typeface="+mj-cs"/>
              </a:rPr>
              <a:t>: The client broadcasts a message (IP lease request) on a sub-network to discover available DHCP servers.</a:t>
            </a:r>
          </a:p>
          <a:p>
            <a:pPr marL="684213" lvl="1" indent="-285750"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Offer</a:t>
            </a:r>
            <a:r>
              <a:rPr lang="en-US" sz="9600" kern="1200" dirty="0">
                <a:solidFill>
                  <a:schemeClr val="tx1"/>
                </a:solidFill>
                <a:latin typeface="+mn-lt"/>
                <a:ea typeface="+mj-ea"/>
                <a:cs typeface="+mj-cs"/>
              </a:rPr>
              <a:t>: The DHCP server receives the request from the client, reserves an IP address for the client, and sends a DHCPOFFER.</a:t>
            </a:r>
          </a:p>
          <a:p>
            <a:pPr marL="684213" lvl="1" indent="-285750"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Request</a:t>
            </a:r>
            <a:r>
              <a:rPr lang="en-US" sz="9600" kern="1200" dirty="0">
                <a:solidFill>
                  <a:schemeClr val="tx1"/>
                </a:solidFill>
                <a:latin typeface="+mn-lt"/>
                <a:ea typeface="+mj-ea"/>
                <a:cs typeface="+mj-cs"/>
              </a:rPr>
              <a:t>: The client receives the offer, and sends a request asking to be assigned that offered IP address.</a:t>
            </a:r>
          </a:p>
          <a:p>
            <a:pPr marL="684213" lvl="1" indent="-285750" algn="l" rtl="0">
              <a:lnSpc>
                <a:spcPct val="120000"/>
              </a:lnSpc>
              <a:buFont typeface="Wingdings" panose="05000000000000000000" pitchFamily="2" charset="2"/>
              <a:buChar char="§"/>
            </a:pPr>
            <a:r>
              <a:rPr lang="en-US" sz="9600" b="1" kern="1200" dirty="0">
                <a:solidFill>
                  <a:schemeClr val="tx1"/>
                </a:solidFill>
                <a:latin typeface="+mn-lt"/>
                <a:ea typeface="+mj-ea"/>
                <a:cs typeface="+mj-cs"/>
              </a:rPr>
              <a:t>Acknowledgement</a:t>
            </a:r>
            <a:r>
              <a:rPr lang="en-US" sz="9600" kern="1200" dirty="0">
                <a:solidFill>
                  <a:schemeClr val="tx1"/>
                </a:solidFill>
                <a:latin typeface="+mn-lt"/>
                <a:ea typeface="+mj-ea"/>
                <a:cs typeface="+mj-cs"/>
              </a:rPr>
              <a:t>: The DHCP server receives the request and sends the client an acknowledgement that they can use that IP address. The client then applies this address to itself.</a:t>
            </a:r>
          </a:p>
          <a:p>
            <a:endParaRPr lang="en-CA" dirty="0"/>
          </a:p>
        </p:txBody>
      </p:sp>
    </p:spTree>
    <p:extLst>
      <p:ext uri="{BB962C8B-B14F-4D97-AF65-F5344CB8AC3E}">
        <p14:creationId xmlns:p14="http://schemas.microsoft.com/office/powerpoint/2010/main" val="421063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3999" y="216000"/>
            <a:ext cx="7148551" cy="935640"/>
          </a:xfrm>
        </p:spPr>
        <p:txBody>
          <a:bodyPr/>
          <a:lstStyle/>
          <a:p>
            <a:r>
              <a:rPr lang="en-US" dirty="0"/>
              <a:t>DORA Handshake Illustrated</a:t>
            </a:r>
            <a:endParaRPr lang="en-CA" dirty="0"/>
          </a:p>
        </p:txBody>
      </p:sp>
      <p:pic>
        <p:nvPicPr>
          <p:cNvPr id="1026" name="Picture 2" descr="This picture is an illustration of the DORA (Discover, Offer, Request, Acknowledgement) process from the previous slide.">
            <a:extLst>
              <a:ext uri="{FF2B5EF4-FFF2-40B4-BE49-F238E27FC236}">
                <a16:creationId xmlns:a16="http://schemas.microsoft.com/office/drawing/2014/main" id="{FEA67FA4-03BD-4853-A38A-9CE48E690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39" y="1556366"/>
            <a:ext cx="7933746" cy="4114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1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DHCP Server</a:t>
            </a:r>
            <a:endParaRPr lang="en-CA" dirty="0"/>
          </a:p>
        </p:txBody>
      </p:sp>
      <p:sp>
        <p:nvSpPr>
          <p:cNvPr id="3" name="Text Placeholder 2"/>
          <p:cNvSpPr>
            <a:spLocks noGrp="1"/>
          </p:cNvSpPr>
          <p:nvPr>
            <p:ph type="body"/>
          </p:nvPr>
        </p:nvSpPr>
        <p:spPr>
          <a:xfrm>
            <a:off x="366085" y="1474573"/>
            <a:ext cx="9348453" cy="3979977"/>
          </a:xfrm>
        </p:spPr>
        <p:txBody>
          <a:bodyPr anchor="t" anchorCtr="0"/>
          <a:lstStyle/>
          <a:p>
            <a:pPr marL="342900" indent="-342900">
              <a:lnSpc>
                <a:spcPct val="100000"/>
              </a:lnSpc>
              <a:spcBef>
                <a:spcPts val="300"/>
              </a:spcBef>
              <a:spcAft>
                <a:spcPts val="300"/>
              </a:spcAft>
              <a:buFont typeface="Arial" panose="020B0604020202020204" pitchFamily="34" charset="0"/>
              <a:buChar char="•"/>
            </a:pPr>
            <a:r>
              <a:rPr lang="en-US" sz="2400" dirty="0">
                <a:latin typeface="+mn-lt"/>
              </a:rPr>
              <a:t>Depending on your Linux installation, the DHCP server package may already be installed. On CentOS, this package is simply called “</a:t>
            </a:r>
            <a:r>
              <a:rPr lang="en-US" sz="2400" b="1" dirty="0" err="1">
                <a:latin typeface="+mn-lt"/>
              </a:rPr>
              <a:t>dhcp</a:t>
            </a:r>
            <a:r>
              <a:rPr lang="en-US" sz="2400" dirty="0">
                <a:latin typeface="+mn-lt"/>
              </a:rPr>
              <a:t>”. Other Linux distros may use a different package name.</a:t>
            </a:r>
          </a:p>
          <a:p>
            <a:pPr marL="342900" indent="-342900">
              <a:lnSpc>
                <a:spcPct val="100000"/>
              </a:lnSpc>
              <a:spcBef>
                <a:spcPts val="300"/>
              </a:spcBef>
              <a:spcAft>
                <a:spcPts val="300"/>
              </a:spcAft>
              <a:buFont typeface="Arial" panose="020B0604020202020204" pitchFamily="34" charset="0"/>
              <a:buChar char="•"/>
            </a:pPr>
            <a:r>
              <a:rPr lang="en-US" sz="2400" dirty="0">
                <a:latin typeface="+mn-lt"/>
              </a:rPr>
              <a:t>To check if the DHCP service (</a:t>
            </a:r>
            <a:r>
              <a:rPr lang="en-US" sz="2400" dirty="0" err="1">
                <a:latin typeface="+mn-lt"/>
              </a:rPr>
              <a:t>dhcpd</a:t>
            </a:r>
            <a:r>
              <a:rPr lang="en-US" sz="2400" dirty="0">
                <a:latin typeface="+mn-lt"/>
              </a:rPr>
              <a:t>) is installed:</a:t>
            </a:r>
          </a:p>
          <a:p>
            <a:pPr lvl="2" algn="l" rtl="0">
              <a:spcBef>
                <a:spcPts val="300"/>
              </a:spcBef>
              <a:spcAft>
                <a:spcPts val="300"/>
              </a:spcAft>
            </a:pPr>
            <a:r>
              <a:rPr lang="en-US" sz="2400" b="1" kern="1200" dirty="0">
                <a:solidFill>
                  <a:schemeClr val="tx1"/>
                </a:solidFill>
                <a:latin typeface="Courier New" panose="02070309020205020404" pitchFamily="49" charset="0"/>
                <a:ea typeface="+mj-ea"/>
                <a:cs typeface="Courier New" panose="02070309020205020404" pitchFamily="49" charset="0"/>
              </a:rPr>
              <a:t>	rpm -</a:t>
            </a:r>
            <a:r>
              <a:rPr lang="en-US" sz="2400" b="1" kern="1200" dirty="0" err="1">
                <a:solidFill>
                  <a:schemeClr val="tx1"/>
                </a:solidFill>
                <a:latin typeface="Courier New" panose="02070309020205020404" pitchFamily="49" charset="0"/>
                <a:ea typeface="+mj-ea"/>
                <a:cs typeface="Courier New" panose="02070309020205020404" pitchFamily="49" charset="0"/>
              </a:rPr>
              <a:t>qa</a:t>
            </a:r>
            <a:r>
              <a:rPr lang="en-US" sz="2400" b="1" kern="1200" dirty="0">
                <a:solidFill>
                  <a:schemeClr val="tx1"/>
                </a:solidFill>
                <a:latin typeface="Courier New" panose="02070309020205020404" pitchFamily="49" charset="0"/>
                <a:ea typeface="+mj-ea"/>
                <a:cs typeface="Courier New" panose="02070309020205020404" pitchFamily="49" charset="0"/>
              </a:rPr>
              <a:t> </a:t>
            </a:r>
            <a:r>
              <a:rPr lang="en-US" sz="2400" b="1" kern="1200" dirty="0" err="1">
                <a:solidFill>
                  <a:schemeClr val="tx1"/>
                </a:solidFill>
                <a:latin typeface="Courier New" panose="02070309020205020404" pitchFamily="49" charset="0"/>
                <a:ea typeface="+mj-ea"/>
                <a:cs typeface="Courier New" panose="02070309020205020404" pitchFamily="49" charset="0"/>
              </a:rPr>
              <a:t>dhcp</a:t>
            </a:r>
            <a:endParaRPr lang="en-US" sz="2400" b="1" kern="1200" dirty="0">
              <a:solidFill>
                <a:schemeClr val="tx1"/>
              </a:solidFill>
              <a:latin typeface="Courier New" panose="02070309020205020404" pitchFamily="49" charset="0"/>
              <a:ea typeface="+mj-ea"/>
              <a:cs typeface="Courier New" panose="02070309020205020404" pitchFamily="49" charset="0"/>
            </a:endParaRPr>
          </a:p>
          <a:p>
            <a:pPr lvl="2" algn="l" rtl="0">
              <a:spcBef>
                <a:spcPts val="300"/>
              </a:spcBef>
              <a:spcAft>
                <a:spcPts val="300"/>
              </a:spcAft>
            </a:pPr>
            <a:r>
              <a:rPr lang="en-US" sz="2400" b="1" kern="1200" dirty="0">
                <a:solidFill>
                  <a:schemeClr val="tx1"/>
                </a:solidFill>
                <a:latin typeface="Courier New" panose="02070309020205020404" pitchFamily="49" charset="0"/>
                <a:ea typeface="+mj-ea"/>
                <a:cs typeface="Courier New" panose="02070309020205020404" pitchFamily="49" charset="0"/>
              </a:rPr>
              <a:t>	yum info </a:t>
            </a:r>
            <a:r>
              <a:rPr lang="en-US" sz="2400" b="1" kern="1200" dirty="0" err="1">
                <a:solidFill>
                  <a:schemeClr val="tx1"/>
                </a:solidFill>
                <a:latin typeface="Courier New" panose="02070309020205020404" pitchFamily="49" charset="0"/>
                <a:ea typeface="+mj-ea"/>
                <a:cs typeface="Courier New" panose="02070309020205020404" pitchFamily="49" charset="0"/>
              </a:rPr>
              <a:t>dhcp</a:t>
            </a:r>
            <a:endParaRPr lang="en-US" sz="2400" b="1" kern="1200" dirty="0">
              <a:solidFill>
                <a:schemeClr val="tx1"/>
              </a:solidFill>
              <a:latin typeface="Courier New" panose="02070309020205020404" pitchFamily="49" charset="0"/>
              <a:ea typeface="+mj-ea"/>
              <a:cs typeface="Courier New" panose="02070309020205020404" pitchFamily="49" charset="0"/>
            </a:endParaRPr>
          </a:p>
          <a:p>
            <a:pPr marL="342900" indent="-342900">
              <a:lnSpc>
                <a:spcPct val="100000"/>
              </a:lnSpc>
              <a:spcBef>
                <a:spcPts val="300"/>
              </a:spcBef>
              <a:spcAft>
                <a:spcPts val="300"/>
              </a:spcAft>
              <a:buFont typeface="Arial" panose="020B0604020202020204" pitchFamily="34" charset="0"/>
              <a:buChar char="•"/>
            </a:pPr>
            <a:r>
              <a:rPr lang="en-US" sz="2400" dirty="0">
                <a:latin typeface="+mn-lt"/>
              </a:rPr>
              <a:t>If it isn’t installed, do so by running:</a:t>
            </a:r>
          </a:p>
          <a:p>
            <a:pPr>
              <a:lnSpc>
                <a:spcPct val="100000"/>
              </a:lnSpc>
              <a:spcBef>
                <a:spcPts val="300"/>
              </a:spcBef>
              <a:spcAft>
                <a:spcPts val="300"/>
              </a:spcAft>
            </a:pPr>
            <a:r>
              <a:rPr lang="en-US" sz="2400" b="1" dirty="0">
                <a:latin typeface="+mn-lt"/>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yum install </a:t>
            </a:r>
            <a:r>
              <a:rPr lang="en-US" sz="2400" b="1" dirty="0" err="1">
                <a:latin typeface="Courier New" panose="02070309020205020404" pitchFamily="49" charset="0"/>
                <a:cs typeface="Courier New" panose="02070309020205020404" pitchFamily="49" charset="0"/>
              </a:rPr>
              <a:t>dhcp</a:t>
            </a:r>
            <a:r>
              <a:rPr lang="en-US" sz="2400" b="1" dirty="0">
                <a:latin typeface="Courier New" panose="02070309020205020404" pitchFamily="49" charset="0"/>
                <a:cs typeface="Courier New" panose="02070309020205020404" pitchFamily="49" charset="0"/>
              </a:rPr>
              <a:t> -y</a:t>
            </a:r>
          </a:p>
          <a:p>
            <a:pPr>
              <a:lnSpc>
                <a:spcPct val="100000"/>
              </a:lnSpc>
              <a:spcBef>
                <a:spcPts val="300"/>
              </a:spcBef>
              <a:spcAft>
                <a:spcPts val="300"/>
              </a:spcAft>
            </a:pPr>
            <a:endParaRPr lang="en-CA" dirty="0"/>
          </a:p>
        </p:txBody>
      </p:sp>
    </p:spTree>
    <p:extLst>
      <p:ext uri="{BB962C8B-B14F-4D97-AF65-F5344CB8AC3E}">
        <p14:creationId xmlns:p14="http://schemas.microsoft.com/office/powerpoint/2010/main" val="48049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TotalTime>
  <Words>1326</Words>
  <Application>Microsoft Office PowerPoint</Application>
  <PresentationFormat>Custom</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Courier New</vt:lpstr>
      <vt:lpstr>Symbol</vt:lpstr>
      <vt:lpstr>Wingdings</vt:lpstr>
      <vt:lpstr>Office Theme</vt:lpstr>
      <vt:lpstr>Office Theme</vt:lpstr>
      <vt:lpstr>OSL740</vt:lpstr>
      <vt:lpstr>Introduction</vt:lpstr>
      <vt:lpstr>What is DHCP?</vt:lpstr>
      <vt:lpstr>DHCP vs. Static Networks</vt:lpstr>
      <vt:lpstr>How Does DHCP Work?</vt:lpstr>
      <vt:lpstr>Address Allocation</vt:lpstr>
      <vt:lpstr>DHCP: 4-Way Handshake</vt:lpstr>
      <vt:lpstr>DORA Handshake Illustrated</vt:lpstr>
      <vt:lpstr>Setting up a DHCP Server</vt:lpstr>
      <vt:lpstr>Setting up a DHCP Server Cont.</vt:lpstr>
      <vt:lpstr>DHCP: Global Options</vt:lpstr>
      <vt:lpstr>DHCP: Lease Duration</vt:lpstr>
      <vt:lpstr>Controlling Lease Duration</vt:lpstr>
      <vt:lpstr>DHCP Troubleshooting</vt:lpstr>
      <vt:lpstr>Troubleshooting Cont.</vt:lpstr>
      <vt:lpstr>DHCP Client Control</vt:lpstr>
      <vt:lpstr>DHCP Static Addressing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24</cp:revision>
  <dcterms:created xsi:type="dcterms:W3CDTF">2021-01-07T21:48:46Z</dcterms:created>
  <dcterms:modified xsi:type="dcterms:W3CDTF">2022-01-28T21:44:41Z</dcterms:modified>
  <dc:language>en-CA</dc:language>
</cp:coreProperties>
</file>