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73" r:id="rId10"/>
    <p:sldId id="277" r:id="rId11"/>
    <p:sldId id="278" r:id="rId12"/>
    <p:sldId id="279" r:id="rId13"/>
    <p:sldId id="274" r:id="rId14"/>
    <p:sldId id="275" r:id="rId15"/>
    <p:sldId id="276" r:id="rId16"/>
    <p:sldId id="280" r:id="rId17"/>
    <p:sldId id="267" r:id="rId18"/>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4BD5C-E269-448E-BA01-8F709572050C}" v="9" dt="2021-03-06T15:37:11.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6" autoAdjust="0"/>
    <p:restoredTop sz="95226" autoAdjust="0"/>
  </p:normalViewPr>
  <p:slideViewPr>
    <p:cSldViewPr snapToGrid="0">
      <p:cViewPr varScale="1">
        <p:scale>
          <a:sx n="91" d="100"/>
          <a:sy n="91" d="100"/>
        </p:scale>
        <p:origin x="73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crontab.guru/" TargetMode="External"/><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142560"/>
            <a:ext cx="7019640" cy="935640"/>
          </a:xfrm>
        </p:spPr>
        <p:txBody>
          <a:bodyPr/>
          <a:lstStyle/>
          <a:p>
            <a:r>
              <a:rPr lang="en-US" dirty="0"/>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Monitoring Disk Space</a:t>
            </a:r>
            <a:endParaRPr lang="en-US" dirty="0">
              <a:latin typeface="+mj-lt"/>
            </a:endParaRPr>
          </a:p>
        </p:txBody>
      </p:sp>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Table Entries</a:t>
            </a:r>
            <a:endParaRPr lang="en-CA" dirty="0"/>
          </a:p>
        </p:txBody>
      </p:sp>
      <p:sp>
        <p:nvSpPr>
          <p:cNvPr id="3" name="Text Placeholder 2"/>
          <p:cNvSpPr>
            <a:spLocks noGrp="1"/>
          </p:cNvSpPr>
          <p:nvPr>
            <p:ph type="body"/>
          </p:nvPr>
        </p:nvSpPr>
        <p:spPr>
          <a:xfrm>
            <a:off x="620235" y="1610969"/>
            <a:ext cx="8949967" cy="3774691"/>
          </a:xfrm>
        </p:spPr>
        <p:txBody>
          <a:bodyPr anchor="t"/>
          <a:lstStyle/>
          <a:p>
            <a:pPr algn="just">
              <a:lnSpc>
                <a:spcPct val="100000"/>
              </a:lnSpc>
              <a:spcBef>
                <a:spcPts val="600"/>
              </a:spcBef>
              <a:spcAft>
                <a:spcPts val="600"/>
              </a:spcAft>
            </a:pPr>
            <a:r>
              <a:rPr lang="en-US" sz="2400" dirty="0"/>
              <a:t>Each line in a </a:t>
            </a:r>
            <a:r>
              <a:rPr lang="en-US" sz="2400" dirty="0" err="1"/>
              <a:t>cron</a:t>
            </a:r>
            <a:r>
              <a:rPr lang="en-US" sz="2400" dirty="0"/>
              <a:t> table is a scheduled task containing five fields indicating the timing of the task, and a sixth which is the command to be run.</a:t>
            </a:r>
          </a:p>
          <a:p>
            <a:pPr marL="457200" lvl="2" algn="just">
              <a:spcBef>
                <a:spcPts val="600"/>
              </a:spcBef>
              <a:spcAft>
                <a:spcPts val="600"/>
              </a:spcAft>
            </a:pPr>
            <a:r>
              <a:rPr lang="en-US" sz="2400" dirty="0"/>
              <a:t>Note: If you look online, you may find variants with six or even seven fields of scheduling information. These are non-standard and should be avoided (at least until they become more commonly supported).</a:t>
            </a:r>
            <a:endParaRPr lang="en-CA" sz="2400" dirty="0"/>
          </a:p>
        </p:txBody>
      </p:sp>
    </p:spTree>
    <p:extLst>
      <p:ext uri="{BB962C8B-B14F-4D97-AF65-F5344CB8AC3E}">
        <p14:creationId xmlns:p14="http://schemas.microsoft.com/office/powerpoint/2010/main" val="381195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Entries</a:t>
            </a:r>
            <a:endParaRPr lang="en-CA" dirty="0"/>
          </a:p>
        </p:txBody>
      </p:sp>
      <p:sp>
        <p:nvSpPr>
          <p:cNvPr id="3" name="Text Placeholder 2"/>
          <p:cNvSpPr>
            <a:spLocks noGrp="1"/>
          </p:cNvSpPr>
          <p:nvPr>
            <p:ph type="body"/>
          </p:nvPr>
        </p:nvSpPr>
        <p:spPr>
          <a:xfrm>
            <a:off x="504000" y="1347680"/>
            <a:ext cx="9071640" cy="1983907"/>
          </a:xfrm>
        </p:spPr>
        <p:txBody>
          <a:bodyPr>
            <a:normAutofit fontScale="92500" lnSpcReduction="10000"/>
          </a:bodyPr>
          <a:lstStyle/>
          <a:p>
            <a:pPr>
              <a:lnSpc>
                <a:spcPct val="110000"/>
              </a:lnSpc>
              <a:spcBef>
                <a:spcPts val="300"/>
              </a:spcBef>
              <a:spcAft>
                <a:spcPts val="300"/>
              </a:spcAft>
            </a:pPr>
            <a:r>
              <a:rPr lang="en-US" sz="2400" dirty="0">
                <a:latin typeface="+mn-lt"/>
              </a:rPr>
              <a:t>The first five fields are for scheduling. </a:t>
            </a:r>
            <a:r>
              <a:rPr lang="en-CA" sz="2400" dirty="0">
                <a:latin typeface="+mn-lt"/>
              </a:rPr>
              <a:t>Each field can be:</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number (to define a specific time)</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 (all possible values for that field)</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 separated range of numbers (e.g. 2-5)</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A , separated list of numbers</a:t>
            </a:r>
          </a:p>
          <a:p>
            <a:pPr marL="630238"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Month and Day of week can be short words (or ranges or lists of words)</a:t>
            </a:r>
          </a:p>
        </p:txBody>
      </p:sp>
      <p:pic>
        <p:nvPicPr>
          <p:cNvPr id="5" name="Picture 4" descr="The first field represents the minute (0-59).&#10;The second field represents the hour (0-23)&#10;The third field is the day of the month (1-31)&#10;The fourth field is the month (1-12, or jan-dec)&#10;The fifth field is the day of the week (0-6, or sun-sat).&#10;The sixth field is the command you want executed at that time."/>
          <p:cNvPicPr>
            <a:picLocks noChangeAspect="1"/>
          </p:cNvPicPr>
          <p:nvPr/>
        </p:nvPicPr>
        <p:blipFill>
          <a:blip r:embed="rId2"/>
          <a:stretch>
            <a:fillRect/>
          </a:stretch>
        </p:blipFill>
        <p:spPr>
          <a:xfrm>
            <a:off x="989552" y="3331587"/>
            <a:ext cx="8725573" cy="2338963"/>
          </a:xfrm>
          <a:prstGeom prst="rect">
            <a:avLst/>
          </a:prstGeom>
        </p:spPr>
      </p:pic>
    </p:spTree>
    <p:extLst>
      <p:ext uri="{BB962C8B-B14F-4D97-AF65-F5344CB8AC3E}">
        <p14:creationId xmlns:p14="http://schemas.microsoft.com/office/powerpoint/2010/main" val="149338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Limiting Access to </a:t>
            </a:r>
            <a:r>
              <a:rPr lang="en-US" dirty="0" err="1"/>
              <a:t>cron</a:t>
            </a:r>
            <a:endParaRPr lang="en-CA" dirty="0"/>
          </a:p>
        </p:txBody>
      </p:sp>
      <p:sp>
        <p:nvSpPr>
          <p:cNvPr id="3" name="Text Placeholder 2"/>
          <p:cNvSpPr>
            <a:spLocks noGrp="1"/>
          </p:cNvSpPr>
          <p:nvPr>
            <p:ph type="body"/>
          </p:nvPr>
        </p:nvSpPr>
        <p:spPr>
          <a:xfrm>
            <a:off x="395511" y="1409369"/>
            <a:ext cx="9345173" cy="4045181"/>
          </a:xfrm>
        </p:spPr>
        <p:txBody>
          <a:bodyPr anchor="t">
            <a:normAutofit/>
          </a:bodyPr>
          <a:lstStyle/>
          <a:p>
            <a:pPr marL="342900" indent="-342900">
              <a:lnSpc>
                <a:spcPct val="100000"/>
              </a:lnSpc>
              <a:spcBef>
                <a:spcPts val="300"/>
              </a:spcBef>
              <a:spcAft>
                <a:spcPts val="300"/>
              </a:spcAft>
              <a:buFont typeface="Arial" panose="020B0604020202020204" pitchFamily="34" charset="0"/>
              <a:buChar char="•"/>
            </a:pPr>
            <a:r>
              <a:rPr lang="en-US" sz="2400" dirty="0"/>
              <a:t>Just like </a:t>
            </a:r>
            <a:r>
              <a:rPr lang="en-US" sz="2400" b="1" dirty="0" err="1"/>
              <a:t>sudo</a:t>
            </a:r>
            <a:r>
              <a:rPr lang="en-US" sz="2400" dirty="0"/>
              <a:t> access, not everyone needs to be able to schedule tasks.</a:t>
            </a:r>
          </a:p>
          <a:p>
            <a:pPr marL="342900" indent="-342900">
              <a:lnSpc>
                <a:spcPct val="100000"/>
              </a:lnSpc>
              <a:spcBef>
                <a:spcPts val="300"/>
              </a:spcBef>
              <a:spcAft>
                <a:spcPts val="300"/>
              </a:spcAft>
              <a:buFont typeface="Arial" panose="020B0604020202020204" pitchFamily="34" charset="0"/>
              <a:buChar char="•"/>
            </a:pPr>
            <a:r>
              <a:rPr lang="en-US" sz="2400" dirty="0"/>
              <a:t>There are two files that, if present, limit who can create </a:t>
            </a:r>
            <a:r>
              <a:rPr lang="en-US" sz="2400" dirty="0" err="1"/>
              <a:t>cron</a:t>
            </a:r>
            <a:r>
              <a:rPr lang="en-US" sz="2400" dirty="0"/>
              <a:t> tables:</a:t>
            </a:r>
          </a:p>
          <a:p>
            <a:pPr marL="688975" lvl="2" indent="-342900">
              <a:spcBef>
                <a:spcPts val="300"/>
              </a:spcBef>
              <a:spcAft>
                <a:spcPts val="300"/>
              </a:spcAft>
              <a:buFont typeface="Wingdings" panose="05000000000000000000" pitchFamily="2" charset="2"/>
              <a:buChar char="§"/>
            </a:pPr>
            <a:r>
              <a:rPr lang="en-US" sz="2400" b="1" dirty="0"/>
              <a:t>/</a:t>
            </a:r>
            <a:r>
              <a:rPr lang="en-US" sz="2400" b="1" dirty="0" err="1"/>
              <a:t>etc</a:t>
            </a:r>
            <a:r>
              <a:rPr lang="en-US" sz="2400" b="1" dirty="0"/>
              <a:t>/</a:t>
            </a:r>
            <a:r>
              <a:rPr lang="en-US" sz="2400" b="1" dirty="0" err="1"/>
              <a:t>cron.allow</a:t>
            </a:r>
            <a:r>
              <a:rPr lang="en-US" sz="2400" b="1" dirty="0"/>
              <a:t> </a:t>
            </a:r>
            <a:r>
              <a:rPr lang="en-US" sz="2400" dirty="0"/>
              <a:t>holds the usernames of only the few users allowed to use </a:t>
            </a:r>
            <a:r>
              <a:rPr lang="en-US" sz="2400" dirty="0" err="1"/>
              <a:t>cron</a:t>
            </a:r>
            <a:endParaRPr lang="en-US" sz="2400" dirty="0"/>
          </a:p>
          <a:p>
            <a:pPr marL="688975" lvl="2" indent="-342900">
              <a:spcBef>
                <a:spcPts val="300"/>
              </a:spcBef>
              <a:spcAft>
                <a:spcPts val="300"/>
              </a:spcAft>
              <a:buFont typeface="Wingdings" panose="05000000000000000000" pitchFamily="2" charset="2"/>
              <a:buChar char="§"/>
            </a:pPr>
            <a:r>
              <a:rPr lang="en-US" sz="2400" b="1" dirty="0"/>
              <a:t>/</a:t>
            </a:r>
            <a:r>
              <a:rPr lang="en-US" sz="2400" b="1" dirty="0" err="1"/>
              <a:t>etc</a:t>
            </a:r>
            <a:r>
              <a:rPr lang="en-US" sz="2400" b="1" dirty="0"/>
              <a:t>/</a:t>
            </a:r>
            <a:r>
              <a:rPr lang="en-US" sz="2400" b="1" dirty="0" err="1"/>
              <a:t>cron.deny</a:t>
            </a:r>
            <a:r>
              <a:rPr lang="en-US" sz="2400" b="1" dirty="0"/>
              <a:t> </a:t>
            </a:r>
            <a:r>
              <a:rPr lang="en-US" sz="2400" dirty="0"/>
              <a:t>holds the usernames of all users explicitly not allowed to use </a:t>
            </a:r>
            <a:r>
              <a:rPr lang="en-US" sz="2400" dirty="0" err="1"/>
              <a:t>cron</a:t>
            </a:r>
            <a:endParaRPr lang="en-US" sz="2400" dirty="0"/>
          </a:p>
          <a:p>
            <a:pPr marL="342900" indent="-342900">
              <a:lnSpc>
                <a:spcPct val="100000"/>
              </a:lnSpc>
              <a:spcBef>
                <a:spcPts val="300"/>
              </a:spcBef>
              <a:spcAft>
                <a:spcPts val="300"/>
              </a:spcAft>
              <a:buFont typeface="Arial" panose="020B0604020202020204" pitchFamily="34" charset="0"/>
              <a:buChar char="•"/>
            </a:pPr>
            <a:r>
              <a:rPr lang="en-US" sz="2400" dirty="0"/>
              <a:t>Best practice is to have one or the other (preferably </a:t>
            </a:r>
            <a:r>
              <a:rPr lang="en-US" sz="2400" b="1" dirty="0" err="1"/>
              <a:t>cron.allow</a:t>
            </a:r>
            <a:r>
              <a:rPr lang="en-US" sz="2400" dirty="0"/>
              <a:t>), not both.</a:t>
            </a:r>
          </a:p>
          <a:p>
            <a:endParaRPr lang="en-CA" sz="2400" dirty="0"/>
          </a:p>
        </p:txBody>
      </p:sp>
    </p:spTree>
    <p:extLst>
      <p:ext uri="{BB962C8B-B14F-4D97-AF65-F5344CB8AC3E}">
        <p14:creationId xmlns:p14="http://schemas.microsoft.com/office/powerpoint/2010/main" val="42995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err="1"/>
              <a:t>Cron</a:t>
            </a:r>
            <a:r>
              <a:rPr lang="en-US" dirty="0"/>
              <a:t> Schedules</a:t>
            </a:r>
            <a:endParaRPr lang="en-CA" dirty="0"/>
          </a:p>
        </p:txBody>
      </p:sp>
      <p:sp>
        <p:nvSpPr>
          <p:cNvPr id="3" name="Text Placeholder 2"/>
          <p:cNvSpPr>
            <a:spLocks noGrp="1"/>
          </p:cNvSpPr>
          <p:nvPr>
            <p:ph type="body"/>
          </p:nvPr>
        </p:nvSpPr>
        <p:spPr>
          <a:xfrm>
            <a:off x="395511" y="1549830"/>
            <a:ext cx="9306427" cy="3904719"/>
          </a:xfrm>
        </p:spPr>
        <p:txBody>
          <a:bodyPr anchor="t">
            <a:normAutofit/>
          </a:bodyPr>
          <a:lstStyle/>
          <a:p>
            <a:pPr marL="342900" indent="-342900">
              <a:spcBef>
                <a:spcPts val="600"/>
              </a:spcBef>
              <a:spcAft>
                <a:spcPts val="600"/>
              </a:spcAft>
              <a:buFont typeface="Arial" panose="020B0604020202020204" pitchFamily="34" charset="0"/>
              <a:buChar char="•"/>
            </a:pPr>
            <a:r>
              <a:rPr lang="en-US" sz="2400" dirty="0"/>
              <a:t>Since some schedules are very common, there are easy ways to access them</a:t>
            </a:r>
          </a:p>
          <a:p>
            <a:pPr marL="342900" indent="-342900">
              <a:spcBef>
                <a:spcPts val="600"/>
              </a:spcBef>
              <a:spcAft>
                <a:spcPts val="600"/>
              </a:spcAft>
              <a:buFont typeface="Arial" panose="020B0604020202020204" pitchFamily="34" charset="0"/>
              <a:buChar char="•"/>
            </a:pPr>
            <a:r>
              <a:rPr lang="en-US" sz="2400" dirty="0"/>
              <a:t>Users can place scripts (or, more commonly, </a:t>
            </a:r>
            <a:r>
              <a:rPr lang="en-US" sz="2400" dirty="0" err="1"/>
              <a:t>symlinks</a:t>
            </a:r>
            <a:r>
              <a:rPr lang="en-US" sz="2400" dirty="0"/>
              <a:t> to scripts) in the following directories:</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cron.hourly</a:t>
            </a:r>
            <a:r>
              <a:rPr lang="en-CA" sz="2400" dirty="0">
                <a:latin typeface="Courier New" panose="02070309020205020404" pitchFamily="49" charset="0"/>
                <a:cs typeface="Courier New" panose="02070309020205020404" pitchFamily="49" charset="0"/>
              </a:rPr>
              <a:t>/</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cron.daily</a:t>
            </a:r>
            <a:r>
              <a:rPr lang="en-CA" sz="2400" dirty="0">
                <a:latin typeface="Courier New" panose="02070309020205020404" pitchFamily="49" charset="0"/>
                <a:cs typeface="Courier New" panose="02070309020205020404" pitchFamily="49" charset="0"/>
              </a:rPr>
              <a:t>/</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cron.weekly</a:t>
            </a:r>
            <a:r>
              <a:rPr lang="en-CA" sz="2400" dirty="0">
                <a:latin typeface="Courier New" panose="02070309020205020404" pitchFamily="49" charset="0"/>
                <a:cs typeface="Courier New" panose="02070309020205020404" pitchFamily="49" charset="0"/>
              </a:rPr>
              <a:t>/</a:t>
            </a:r>
          </a:p>
          <a:p>
            <a:pPr marL="627063" lvl="1" indent="-342900">
              <a:spcBef>
                <a:spcPts val="600"/>
              </a:spcBef>
              <a:spcAft>
                <a:spcPts val="600"/>
              </a:spcAft>
              <a:buFont typeface="Wingdings" panose="05000000000000000000" pitchFamily="2" charset="2"/>
              <a:buChar char="§"/>
            </a:pP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etc</a:t>
            </a:r>
            <a:r>
              <a:rPr lang="en-CA" sz="2400" dirty="0">
                <a:latin typeface="Courier New" panose="02070309020205020404" pitchFamily="49" charset="0"/>
                <a:cs typeface="Courier New" panose="02070309020205020404" pitchFamily="49" charset="0"/>
              </a:rPr>
              <a:t>/</a:t>
            </a:r>
            <a:r>
              <a:rPr lang="en-CA" sz="2400" dirty="0" err="1">
                <a:latin typeface="Courier New" panose="02070309020205020404" pitchFamily="49" charset="0"/>
                <a:cs typeface="Courier New" panose="02070309020205020404" pitchFamily="49" charset="0"/>
              </a:rPr>
              <a:t>cron.monthly</a:t>
            </a:r>
            <a:r>
              <a:rPr lang="en-CA" sz="2400" dirty="0">
                <a:latin typeface="Courier New" panose="02070309020205020404" pitchFamily="49" charset="0"/>
                <a:cs typeface="Courier New" panose="02070309020205020404" pitchFamily="49" charset="0"/>
              </a:rPr>
              <a:t>/</a:t>
            </a:r>
          </a:p>
          <a:p>
            <a:endParaRPr lang="en-CA" sz="2400" dirty="0"/>
          </a:p>
        </p:txBody>
      </p:sp>
    </p:spTree>
    <p:extLst>
      <p:ext uri="{BB962C8B-B14F-4D97-AF65-F5344CB8AC3E}">
        <p14:creationId xmlns:p14="http://schemas.microsoft.com/office/powerpoint/2010/main" val="1736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Table Short Forms</a:t>
            </a:r>
            <a:endParaRPr lang="en-CA" dirty="0"/>
          </a:p>
        </p:txBody>
      </p:sp>
      <p:sp>
        <p:nvSpPr>
          <p:cNvPr id="3" name="Text Placeholder 2"/>
          <p:cNvSpPr>
            <a:spLocks noGrp="1"/>
          </p:cNvSpPr>
          <p:nvPr>
            <p:ph type="body"/>
          </p:nvPr>
        </p:nvSpPr>
        <p:spPr>
          <a:xfrm>
            <a:off x="504000" y="1368000"/>
            <a:ext cx="9071640" cy="801763"/>
          </a:xfrm>
        </p:spPr>
        <p:txBody>
          <a:bodyPr/>
          <a:lstStyle/>
          <a:p>
            <a:r>
              <a:rPr lang="en-US" sz="2400" dirty="0">
                <a:latin typeface="+mn-lt"/>
              </a:rPr>
              <a:t>In a </a:t>
            </a:r>
            <a:r>
              <a:rPr lang="en-US" sz="2400" dirty="0" err="1">
                <a:latin typeface="+mn-lt"/>
              </a:rPr>
              <a:t>cron</a:t>
            </a:r>
            <a:r>
              <a:rPr lang="en-US" sz="2400" dirty="0">
                <a:latin typeface="+mn-lt"/>
              </a:rPr>
              <a:t> table there are also short forms for common schedules:</a:t>
            </a:r>
          </a:p>
        </p:txBody>
      </p:sp>
      <p:pic>
        <p:nvPicPr>
          <p:cNvPr id="4" name="Picture 3" descr="The short forms include:&#10;@yearly and @annually, both of which mean midnight on January 1st.&#10;@monthly, which means midnight on the 1st of each month.&#10;@weekly, which means midnight every Sunday&#10;@daily and @midnight, which both mean at midnight every day.&#10;@hourly, which means every hour, on the hour."/>
          <p:cNvPicPr>
            <a:picLocks noChangeAspect="1"/>
          </p:cNvPicPr>
          <p:nvPr/>
        </p:nvPicPr>
        <p:blipFill>
          <a:blip r:embed="rId2"/>
          <a:stretch>
            <a:fillRect/>
          </a:stretch>
        </p:blipFill>
        <p:spPr>
          <a:xfrm>
            <a:off x="610823" y="2092616"/>
            <a:ext cx="9524422" cy="3123393"/>
          </a:xfrm>
          <a:prstGeom prst="rect">
            <a:avLst/>
          </a:prstGeom>
        </p:spPr>
      </p:pic>
      <p:sp>
        <p:nvSpPr>
          <p:cNvPr id="5" name="TextBox 4">
            <a:extLst>
              <a:ext uri="{FF2B5EF4-FFF2-40B4-BE49-F238E27FC236}">
                <a16:creationId xmlns:a16="http://schemas.microsoft.com/office/drawing/2014/main" id="{FCDBD882-33CD-41F5-B5AF-4183918617CE}"/>
              </a:ext>
            </a:extLst>
          </p:cNvPr>
          <p:cNvSpPr txBox="1"/>
          <p:nvPr/>
        </p:nvSpPr>
        <p:spPr>
          <a:xfrm>
            <a:off x="668687" y="4846677"/>
            <a:ext cx="9051452" cy="461665"/>
          </a:xfrm>
          <a:prstGeom prst="rect">
            <a:avLst/>
          </a:prstGeom>
          <a:noFill/>
        </p:spPr>
        <p:txBody>
          <a:bodyPr wrap="none" rtlCol="0">
            <a:spAutoFit/>
          </a:bodyPr>
          <a:lstStyle/>
          <a:p>
            <a:r>
              <a:rPr lang="en-US" sz="2400" b="0" i="0" dirty="0">
                <a:solidFill>
                  <a:srgbClr val="1A1A1B"/>
                </a:solidFill>
                <a:effectLst/>
                <a:latin typeface="IBMPlexSans"/>
              </a:rPr>
              <a:t>The best </a:t>
            </a:r>
            <a:r>
              <a:rPr lang="en-US" sz="2400" b="0" i="0" dirty="0" err="1">
                <a:solidFill>
                  <a:srgbClr val="1A1A1B"/>
                </a:solidFill>
                <a:effectLst/>
                <a:latin typeface="IBMPlexSans"/>
              </a:rPr>
              <a:t>cron</a:t>
            </a:r>
            <a:r>
              <a:rPr lang="en-US" sz="2400" b="0" i="0" dirty="0">
                <a:solidFill>
                  <a:srgbClr val="1A1A1B"/>
                </a:solidFill>
                <a:effectLst/>
                <a:latin typeface="IBMPlexSans"/>
              </a:rPr>
              <a:t> schedule expression online editor: </a:t>
            </a:r>
            <a:r>
              <a:rPr lang="en-US" sz="2400" b="0" i="0" dirty="0">
                <a:solidFill>
                  <a:srgbClr val="1A1A1B"/>
                </a:solidFill>
                <a:effectLst/>
                <a:latin typeface="IBMPlexSans"/>
                <a:hlinkClick r:id="rId3"/>
              </a:rPr>
              <a:t>https://crontab.guru/</a:t>
            </a:r>
            <a:r>
              <a:rPr lang="en-US" sz="2400" b="0" i="0" dirty="0">
                <a:solidFill>
                  <a:srgbClr val="1A1A1B"/>
                </a:solidFill>
                <a:effectLst/>
                <a:latin typeface="IBMPlexSans"/>
              </a:rPr>
              <a:t> </a:t>
            </a:r>
            <a:endParaRPr lang="en-CA" sz="2400" dirty="0"/>
          </a:p>
        </p:txBody>
      </p:sp>
    </p:spTree>
    <p:extLst>
      <p:ext uri="{BB962C8B-B14F-4D97-AF65-F5344CB8AC3E}">
        <p14:creationId xmlns:p14="http://schemas.microsoft.com/office/powerpoint/2010/main" val="234196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Cron</a:t>
            </a:r>
            <a:endParaRPr lang="en-CA" dirty="0"/>
          </a:p>
        </p:txBody>
      </p:sp>
      <p:sp>
        <p:nvSpPr>
          <p:cNvPr id="3" name="Text Placeholder 2"/>
          <p:cNvSpPr>
            <a:spLocks noGrp="1"/>
          </p:cNvSpPr>
          <p:nvPr>
            <p:ph type="body"/>
          </p:nvPr>
        </p:nvSpPr>
        <p:spPr>
          <a:xfrm>
            <a:off x="411010" y="1596324"/>
            <a:ext cx="9376170" cy="3858225"/>
          </a:xfrm>
        </p:spPr>
        <p:txBody>
          <a:bodyPr anchor="t">
            <a:normAutofit/>
          </a:bodyPr>
          <a:lstStyle/>
          <a:p>
            <a:pPr>
              <a:lnSpc>
                <a:spcPct val="150000"/>
              </a:lnSpc>
            </a:pPr>
            <a:r>
              <a:rPr lang="en-US" sz="2800" dirty="0"/>
              <a:t>A special note about output from commands run by </a:t>
            </a:r>
            <a:r>
              <a:rPr lang="en-US" sz="2800" b="1" dirty="0" err="1"/>
              <a:t>cron</a:t>
            </a:r>
            <a:r>
              <a:rPr lang="en-US" sz="2800" dirty="0"/>
              <a:t>:</a:t>
            </a:r>
          </a:p>
          <a:p>
            <a:pPr marL="744538" indent="-342900">
              <a:lnSpc>
                <a:spcPct val="100000"/>
              </a:lnSpc>
              <a:spcBef>
                <a:spcPts val="600"/>
              </a:spcBef>
              <a:spcAft>
                <a:spcPts val="600"/>
              </a:spcAft>
              <a:buFont typeface="Wingdings" panose="05000000000000000000" pitchFamily="2" charset="2"/>
              <a:buChar char="§"/>
            </a:pPr>
            <a:r>
              <a:rPr lang="en-US" sz="2800" dirty="0"/>
              <a:t>Any output to standard out gets sent to the owner of the file using the internal mail command.</a:t>
            </a:r>
          </a:p>
          <a:p>
            <a:pPr marL="744538" indent="-342900">
              <a:lnSpc>
                <a:spcPct val="100000"/>
              </a:lnSpc>
              <a:spcBef>
                <a:spcPts val="600"/>
              </a:spcBef>
              <a:spcAft>
                <a:spcPts val="600"/>
              </a:spcAft>
              <a:buFont typeface="Wingdings" panose="05000000000000000000" pitchFamily="2" charset="2"/>
              <a:buChar char="§"/>
            </a:pPr>
            <a:r>
              <a:rPr lang="en-US" sz="2800" dirty="0"/>
              <a:t>Output to other places (e.g. redirected to files) will work normally.</a:t>
            </a:r>
          </a:p>
          <a:p>
            <a:pPr marL="744538" indent="-342900">
              <a:lnSpc>
                <a:spcPct val="100000"/>
              </a:lnSpc>
              <a:spcBef>
                <a:spcPts val="600"/>
              </a:spcBef>
              <a:spcAft>
                <a:spcPts val="600"/>
              </a:spcAft>
              <a:buFont typeface="Wingdings" panose="05000000000000000000" pitchFamily="2" charset="2"/>
              <a:buChar char="§"/>
            </a:pPr>
            <a:r>
              <a:rPr lang="en-US" sz="2800" dirty="0"/>
              <a:t>It can't go to the terminal, there isn't one connected to </a:t>
            </a:r>
            <a:r>
              <a:rPr lang="en-US" sz="2800" b="1" dirty="0" err="1"/>
              <a:t>cron</a:t>
            </a:r>
            <a:r>
              <a:rPr lang="en-US" sz="2800" dirty="0"/>
              <a:t>.</a:t>
            </a:r>
          </a:p>
        </p:txBody>
      </p:sp>
    </p:spTree>
    <p:extLst>
      <p:ext uri="{BB962C8B-B14F-4D97-AF65-F5344CB8AC3E}">
        <p14:creationId xmlns:p14="http://schemas.microsoft.com/office/powerpoint/2010/main" val="154049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endParaRPr lang="en-CA" dirty="0"/>
          </a:p>
        </p:txBody>
      </p:sp>
      <p:sp>
        <p:nvSpPr>
          <p:cNvPr id="7" name="Text Placeholder 6"/>
          <p:cNvSpPr>
            <a:spLocks noGrp="1"/>
          </p:cNvSpPr>
          <p:nvPr>
            <p:ph type="body"/>
          </p:nvPr>
        </p:nvSpPr>
        <p:spPr>
          <a:xfrm>
            <a:off x="442006" y="1689315"/>
            <a:ext cx="8818231" cy="3533613"/>
          </a:xfrm>
        </p:spPr>
        <p:txBody>
          <a:bodyPr anchor="t"/>
          <a:lstStyle/>
          <a:p>
            <a:pPr marL="457200" indent="-457200">
              <a:spcBef>
                <a:spcPts val="600"/>
              </a:spcBef>
              <a:spcAft>
                <a:spcPts val="600"/>
              </a:spcAft>
              <a:buFont typeface="Arial" panose="020B0604020202020204" pitchFamily="34" charset="0"/>
              <a:buChar char="•"/>
            </a:pPr>
            <a:r>
              <a:rPr lang="en-US" sz="2600" dirty="0"/>
              <a:t>In this lesson you learned about several commands that can be used to monitor disk usage.</a:t>
            </a:r>
          </a:p>
          <a:p>
            <a:pPr marL="457200" indent="-457200">
              <a:spcBef>
                <a:spcPts val="600"/>
              </a:spcBef>
              <a:spcAft>
                <a:spcPts val="600"/>
              </a:spcAft>
              <a:buFont typeface="Arial" panose="020B0604020202020204" pitchFamily="34" charset="0"/>
              <a:buChar char="•"/>
            </a:pPr>
            <a:r>
              <a:rPr lang="en-US" sz="2600" dirty="0"/>
              <a:t>You also learned how to use the </a:t>
            </a:r>
            <a:r>
              <a:rPr lang="en-US" sz="2600" b="1" dirty="0" err="1"/>
              <a:t>cron</a:t>
            </a:r>
            <a:r>
              <a:rPr lang="en-US" sz="2600" dirty="0"/>
              <a:t> daemon to schedule tasks.</a:t>
            </a:r>
            <a:endParaRPr lang="en-CA" sz="2600" dirty="0"/>
          </a:p>
          <a:p>
            <a:pPr marL="457200" indent="-457200">
              <a:spcBef>
                <a:spcPts val="600"/>
              </a:spcBef>
              <a:spcAft>
                <a:spcPts val="600"/>
              </a:spcAft>
              <a:buFont typeface="Arial" panose="020B0604020202020204" pitchFamily="34" charset="0"/>
              <a:buChar char="•"/>
            </a:pPr>
            <a:r>
              <a:rPr lang="en-US" sz="2600" dirty="0"/>
              <a:t>All of this will be very useful to any system administrator.</a:t>
            </a:r>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385757" y="1513489"/>
            <a:ext cx="9475573" cy="4028089"/>
          </a:xfrm>
        </p:spPr>
        <p:txBody>
          <a:bodyPr>
            <a:normAutofit/>
          </a:bodyPr>
          <a:lstStyle/>
          <a:p>
            <a:pPr marL="457200" indent="-457200">
              <a:buFont typeface="Wingdings" panose="05000000000000000000" pitchFamily="2" charset="2"/>
              <a:buChar char="§"/>
            </a:pPr>
            <a:r>
              <a:rPr lang="en-US" sz="2800" dirty="0"/>
              <a:t>In this lesson you will learn several commands used to determine the amount of disk space available on your machines.</a:t>
            </a:r>
          </a:p>
          <a:p>
            <a:pPr marL="457200" indent="-457200">
              <a:buFont typeface="Wingdings" panose="05000000000000000000" pitchFamily="2" charset="2"/>
              <a:buChar char="§"/>
            </a:pPr>
            <a:r>
              <a:rPr lang="en-US" sz="2800" dirty="0"/>
              <a:t>You’ll also learn some related commands to find out how much space is being used by specific users, or in directories.</a:t>
            </a:r>
          </a:p>
          <a:p>
            <a:pPr marL="457200" indent="-457200">
              <a:buFont typeface="Wingdings" panose="05000000000000000000" pitchFamily="2" charset="2"/>
              <a:buChar char="§"/>
            </a:pPr>
            <a:r>
              <a:rPr lang="en-US" sz="2800" dirty="0"/>
              <a:t>Using these will allow you to perform preventative maintenance. Identifying some problems before they arise and dealing with them before they impact your systems.</a:t>
            </a:r>
            <a:endParaRPr lang="en-CA" sz="2800" dirty="0"/>
          </a:p>
          <a:p>
            <a:pPr marL="457200" indent="-457200">
              <a:buFont typeface="Wingdings" panose="05000000000000000000" pitchFamily="2" charset="2"/>
              <a:buChar char="§"/>
            </a:pPr>
            <a:endParaRPr lang="en-CA" sz="2800" dirty="0"/>
          </a:p>
        </p:txBody>
      </p:sp>
      <p:sp>
        <p:nvSpPr>
          <p:cNvPr id="2" name="Title 1"/>
          <p:cNvSpPr>
            <a:spLocks noGrp="1"/>
          </p:cNvSpPr>
          <p:nvPr>
            <p:ph type="title"/>
          </p:nvPr>
        </p:nvSpPr>
        <p:spPr/>
        <p:txBody>
          <a:bodyPr/>
          <a:lstStyle/>
          <a:p>
            <a:r>
              <a:rPr lang="en-US" dirty="0"/>
              <a:t>Introduction</a:t>
            </a:r>
            <a:endParaRPr lang="en-C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46343" y="1418897"/>
            <a:ext cx="9491339" cy="3732966"/>
          </a:xfrm>
        </p:spPr>
        <p:txBody>
          <a:bodyPr anchor="t">
            <a:noAutofit/>
          </a:bodyPr>
          <a:lstStyle/>
          <a:p>
            <a:pPr marL="342900" indent="-342900">
              <a:lnSpc>
                <a:spcPct val="100000"/>
              </a:lnSpc>
              <a:spcBef>
                <a:spcPts val="300"/>
              </a:spcBef>
              <a:spcAft>
                <a:spcPts val="300"/>
              </a:spcAft>
              <a:buFont typeface="Arial" panose="020B0604020202020204" pitchFamily="34" charset="0"/>
              <a:buChar char="•"/>
            </a:pPr>
            <a:r>
              <a:rPr lang="en-US" sz="2400" dirty="0"/>
              <a:t>The </a:t>
            </a:r>
            <a:r>
              <a:rPr lang="en-US" sz="2400" b="1" dirty="0" err="1"/>
              <a:t>df</a:t>
            </a:r>
            <a:r>
              <a:rPr lang="en-US" sz="2400" dirty="0"/>
              <a:t> command displays a list of all </a:t>
            </a:r>
            <a:r>
              <a:rPr lang="en-US" sz="2400" dirty="0" err="1"/>
              <a:t>filesystems</a:t>
            </a:r>
            <a:r>
              <a:rPr lang="en-US" sz="2400" dirty="0"/>
              <a:t> mounted on your machine.</a:t>
            </a:r>
          </a:p>
          <a:p>
            <a:pPr marL="342900" lvl="1" indent="-342900">
              <a:spcBef>
                <a:spcPts val="300"/>
              </a:spcBef>
              <a:spcAft>
                <a:spcPts val="300"/>
              </a:spcAft>
              <a:buFont typeface="Arial" panose="020B0604020202020204" pitchFamily="34" charset="0"/>
              <a:buChar char="•"/>
            </a:pPr>
            <a:r>
              <a:rPr lang="en-US" sz="2400" dirty="0"/>
              <a:t>By default, the output includes the name of each filesystem, how much space it has in total, how much is in use, and where it is mounted in your system.</a:t>
            </a:r>
          </a:p>
          <a:p>
            <a:pPr marL="342900" indent="-342900">
              <a:lnSpc>
                <a:spcPct val="100000"/>
              </a:lnSpc>
              <a:spcBef>
                <a:spcPts val="300"/>
              </a:spcBef>
              <a:spcAft>
                <a:spcPts val="300"/>
              </a:spcAft>
              <a:buFont typeface="Arial" panose="020B0604020202020204" pitchFamily="34" charset="0"/>
              <a:buChar char="•"/>
            </a:pPr>
            <a:r>
              <a:rPr lang="en-US" sz="2400" dirty="0"/>
              <a:t>Common options include:</a:t>
            </a:r>
          </a:p>
          <a:p>
            <a:pPr marL="342900" lvl="2" indent="342900">
              <a:spcBef>
                <a:spcPts val="300"/>
              </a:spcBef>
              <a:spcAft>
                <a:spcPts val="300"/>
              </a:spcAft>
              <a:buFont typeface="Wingdings" panose="05000000000000000000" pitchFamily="2" charset="2"/>
              <a:buChar char="§"/>
            </a:pPr>
            <a:r>
              <a:rPr lang="en-US" sz="2400" b="1" dirty="0"/>
              <a:t>-T </a:t>
            </a:r>
            <a:r>
              <a:rPr lang="en-US" sz="2400" dirty="0"/>
              <a:t>– display type of </a:t>
            </a:r>
            <a:r>
              <a:rPr lang="en-US" sz="2400" dirty="0" err="1"/>
              <a:t>filesystem</a:t>
            </a:r>
            <a:r>
              <a:rPr lang="en-US" sz="2400" dirty="0"/>
              <a:t> (e.g. </a:t>
            </a:r>
            <a:r>
              <a:rPr lang="en-US" sz="2400" dirty="0" err="1"/>
              <a:t>xfs</a:t>
            </a:r>
            <a:r>
              <a:rPr lang="en-US" sz="2400" dirty="0"/>
              <a:t>, ext4, swap, </a:t>
            </a:r>
            <a:r>
              <a:rPr lang="en-US" sz="2400" dirty="0" err="1"/>
              <a:t>etc</a:t>
            </a:r>
            <a:r>
              <a:rPr lang="en-US" sz="2400" dirty="0"/>
              <a:t>).</a:t>
            </a:r>
          </a:p>
          <a:p>
            <a:pPr marL="342900" lvl="2" indent="342900">
              <a:spcBef>
                <a:spcPts val="300"/>
              </a:spcBef>
              <a:spcAft>
                <a:spcPts val="300"/>
              </a:spcAft>
              <a:buFont typeface="Wingdings" panose="05000000000000000000" pitchFamily="2" charset="2"/>
              <a:buChar char="§"/>
            </a:pPr>
            <a:r>
              <a:rPr lang="en-US" sz="2400" b="1" dirty="0"/>
              <a:t>-h </a:t>
            </a:r>
            <a:r>
              <a:rPr lang="en-US" sz="2400" dirty="0"/>
              <a:t>– Print the sizes in a more human-readable form</a:t>
            </a:r>
          </a:p>
          <a:p>
            <a:pPr marL="342900" lvl="2" indent="342900">
              <a:spcBef>
                <a:spcPts val="300"/>
              </a:spcBef>
              <a:spcAft>
                <a:spcPts val="300"/>
              </a:spcAft>
              <a:buFont typeface="Wingdings" panose="05000000000000000000" pitchFamily="2" charset="2"/>
              <a:buChar char="§"/>
            </a:pPr>
            <a:r>
              <a:rPr lang="en-US" sz="2400" b="1" dirty="0"/>
              <a:t>-H </a:t>
            </a:r>
            <a:r>
              <a:rPr lang="en-US" sz="2400" dirty="0"/>
              <a:t>– like –h, but uses 1000 instead of 1024 (i.e. MB, not MiB).</a:t>
            </a:r>
          </a:p>
        </p:txBody>
      </p:sp>
      <p:sp>
        <p:nvSpPr>
          <p:cNvPr id="2" name="Title 1"/>
          <p:cNvSpPr>
            <a:spLocks noGrp="1"/>
          </p:cNvSpPr>
          <p:nvPr>
            <p:ph type="title"/>
          </p:nvPr>
        </p:nvSpPr>
        <p:spPr/>
        <p:txBody>
          <a:bodyPr/>
          <a:lstStyle/>
          <a:p>
            <a:r>
              <a:rPr lang="en-US" dirty="0"/>
              <a:t>The </a:t>
            </a:r>
            <a:r>
              <a:rPr lang="en-US" dirty="0" err="1"/>
              <a:t>df</a:t>
            </a:r>
            <a:r>
              <a:rPr lang="en-US" dirty="0"/>
              <a:t> Command</a:t>
            </a:r>
            <a:endParaRPr lang="en-CA" dirty="0"/>
          </a:p>
        </p:txBody>
      </p:sp>
    </p:spTree>
    <p:extLst>
      <p:ext uri="{BB962C8B-B14F-4D97-AF65-F5344CB8AC3E}">
        <p14:creationId xmlns:p14="http://schemas.microsoft.com/office/powerpoint/2010/main" val="808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 Command</a:t>
            </a:r>
            <a:endParaRPr lang="en-CA" dirty="0"/>
          </a:p>
        </p:txBody>
      </p:sp>
      <p:sp>
        <p:nvSpPr>
          <p:cNvPr id="3" name="Text Placeholder 2"/>
          <p:cNvSpPr>
            <a:spLocks noGrp="1"/>
          </p:cNvSpPr>
          <p:nvPr>
            <p:ph type="body"/>
          </p:nvPr>
        </p:nvSpPr>
        <p:spPr>
          <a:xfrm>
            <a:off x="370186" y="1383160"/>
            <a:ext cx="9472624" cy="4071389"/>
          </a:xfrm>
        </p:spPr>
        <p:txBody>
          <a:bodyPr>
            <a:normAutofit/>
          </a:bodyPr>
          <a:lstStyle/>
          <a:p>
            <a:pPr marL="457200" indent="-457200">
              <a:spcBef>
                <a:spcPts val="600"/>
              </a:spcBef>
              <a:spcAft>
                <a:spcPts val="600"/>
              </a:spcAft>
              <a:buFont typeface="Arial" panose="020B0604020202020204" pitchFamily="34" charset="0"/>
              <a:buChar char="•"/>
            </a:pPr>
            <a:r>
              <a:rPr lang="en-US" sz="2800" dirty="0"/>
              <a:t>The </a:t>
            </a:r>
            <a:r>
              <a:rPr lang="en-US" sz="2800" b="1" dirty="0"/>
              <a:t>du</a:t>
            </a:r>
            <a:r>
              <a:rPr lang="en-US" sz="2800" dirty="0"/>
              <a:t> (Disk Usage) command displays the amount of space used by a directory.</a:t>
            </a:r>
          </a:p>
          <a:p>
            <a:pPr marL="457200" indent="-457200">
              <a:spcBef>
                <a:spcPts val="600"/>
              </a:spcBef>
              <a:spcAft>
                <a:spcPts val="600"/>
              </a:spcAft>
              <a:buFont typeface="Arial" panose="020B0604020202020204" pitchFamily="34" charset="0"/>
              <a:buChar char="•"/>
            </a:pPr>
            <a:r>
              <a:rPr lang="en-US" sz="2800" dirty="0"/>
              <a:t>This is very useful for finding out which directories are taking up too much space.</a:t>
            </a:r>
          </a:p>
          <a:p>
            <a:pPr marL="457200" indent="-457200">
              <a:spcBef>
                <a:spcPts val="600"/>
              </a:spcBef>
              <a:spcAft>
                <a:spcPts val="600"/>
              </a:spcAft>
              <a:buFont typeface="Arial" panose="020B0604020202020204" pitchFamily="34" charset="0"/>
              <a:buChar char="•"/>
            </a:pPr>
            <a:r>
              <a:rPr lang="en-US" sz="2800" dirty="0"/>
              <a:t>Common options include:</a:t>
            </a:r>
          </a:p>
          <a:p>
            <a:pPr marL="457200" lvl="2" indent="457200">
              <a:spcBef>
                <a:spcPts val="300"/>
              </a:spcBef>
              <a:spcAft>
                <a:spcPts val="300"/>
              </a:spcAft>
              <a:buFont typeface="Wingdings" panose="05000000000000000000" pitchFamily="2" charset="2"/>
              <a:buChar char="§"/>
            </a:pPr>
            <a:r>
              <a:rPr lang="en-US" sz="2400" b="1" dirty="0"/>
              <a:t>-h </a:t>
            </a:r>
            <a:r>
              <a:rPr lang="en-US" sz="2400" dirty="0"/>
              <a:t>– same as in </a:t>
            </a:r>
            <a:r>
              <a:rPr lang="en-US" sz="2400" b="1" dirty="0" err="1"/>
              <a:t>df</a:t>
            </a:r>
            <a:r>
              <a:rPr lang="en-US" sz="2400" dirty="0"/>
              <a:t>.  Make the output </a:t>
            </a:r>
            <a:r>
              <a:rPr lang="en-US" sz="2400" b="1" dirty="0"/>
              <a:t>h</a:t>
            </a:r>
            <a:r>
              <a:rPr lang="en-US" sz="2400" dirty="0"/>
              <a:t>uman readable.</a:t>
            </a:r>
          </a:p>
          <a:p>
            <a:pPr marL="457200" lvl="2" indent="457200">
              <a:spcBef>
                <a:spcPts val="300"/>
              </a:spcBef>
              <a:spcAft>
                <a:spcPts val="300"/>
              </a:spcAft>
              <a:buFont typeface="Wingdings" panose="05000000000000000000" pitchFamily="2" charset="2"/>
              <a:buChar char="§"/>
            </a:pPr>
            <a:r>
              <a:rPr lang="en-US" sz="2400" b="1" dirty="0"/>
              <a:t>-a </a:t>
            </a:r>
            <a:r>
              <a:rPr lang="en-US" sz="2400" dirty="0"/>
              <a:t>– display counts for all files, not just the directories</a:t>
            </a:r>
          </a:p>
          <a:p>
            <a:pPr marL="457200" lvl="2" indent="457200">
              <a:spcBef>
                <a:spcPts val="300"/>
              </a:spcBef>
              <a:spcAft>
                <a:spcPts val="300"/>
              </a:spcAft>
              <a:buFont typeface="Wingdings" panose="05000000000000000000" pitchFamily="2" charset="2"/>
              <a:buChar char="§"/>
            </a:pPr>
            <a:r>
              <a:rPr lang="en-US" sz="2400" b="1" dirty="0"/>
              <a:t>-c </a:t>
            </a:r>
            <a:r>
              <a:rPr lang="en-US" sz="2400" dirty="0"/>
              <a:t>– display a grand total at the end.</a:t>
            </a:r>
            <a:endParaRPr lang="en-CA" sz="2400" dirty="0"/>
          </a:p>
        </p:txBody>
      </p:sp>
    </p:spTree>
    <p:extLst>
      <p:ext uri="{BB962C8B-B14F-4D97-AF65-F5344CB8AC3E}">
        <p14:creationId xmlns:p14="http://schemas.microsoft.com/office/powerpoint/2010/main" val="33590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find Command</a:t>
            </a:r>
            <a:endParaRPr lang="en-CA" dirty="0"/>
          </a:p>
        </p:txBody>
      </p:sp>
      <p:sp>
        <p:nvSpPr>
          <p:cNvPr id="3" name="Text Placeholder 2"/>
          <p:cNvSpPr>
            <a:spLocks noGrp="1"/>
          </p:cNvSpPr>
          <p:nvPr>
            <p:ph type="body"/>
          </p:nvPr>
        </p:nvSpPr>
        <p:spPr>
          <a:xfrm>
            <a:off x="664556" y="1383161"/>
            <a:ext cx="9014703" cy="4071389"/>
          </a:xfrm>
        </p:spPr>
        <p:txBody>
          <a:bodyPr>
            <a:normAutofit lnSpcReduction="10000"/>
          </a:bodyPr>
          <a:lstStyle/>
          <a:p>
            <a:pPr marL="342900" indent="-342900">
              <a:lnSpc>
                <a:spcPct val="100000"/>
              </a:lnSpc>
              <a:spcBef>
                <a:spcPts val="600"/>
              </a:spcBef>
              <a:spcAft>
                <a:spcPts val="600"/>
              </a:spcAft>
              <a:buFont typeface="Arial" panose="020B0604020202020204" pitchFamily="34" charset="0"/>
              <a:buChar char="•"/>
            </a:pPr>
            <a:r>
              <a:rPr lang="en-US" sz="2400" dirty="0"/>
              <a:t>The </a:t>
            </a:r>
            <a:r>
              <a:rPr lang="en-US" sz="2400" b="1" dirty="0"/>
              <a:t>find</a:t>
            </a:r>
            <a:r>
              <a:rPr lang="en-US" sz="2400" dirty="0"/>
              <a:t> command (which you learned about in ULI101) also has options that can be used to find files based on size.</a:t>
            </a:r>
          </a:p>
          <a:p>
            <a:pPr>
              <a:lnSpc>
                <a:spcPct val="100000"/>
              </a:lnSpc>
              <a:spcBef>
                <a:spcPts val="600"/>
              </a:spcBef>
              <a:spcAft>
                <a:spcPts val="600"/>
              </a:spcAft>
            </a:pPr>
            <a:r>
              <a:rPr lang="en-US" sz="2400" dirty="0">
                <a:latin typeface="Courier New" panose="02070309020205020404" pitchFamily="49" charset="0"/>
                <a:cs typeface="Courier New" panose="02070309020205020404" pitchFamily="49" charset="0"/>
              </a:rPr>
              <a:t>	find </a:t>
            </a:r>
            <a:r>
              <a:rPr lang="en-US" sz="2400" i="1" dirty="0" err="1">
                <a:latin typeface="Courier New" panose="02070309020205020404" pitchFamily="49" charset="0"/>
                <a:cs typeface="Courier New" panose="02070309020205020404" pitchFamily="49" charset="0"/>
              </a:rPr>
              <a:t>dir</a:t>
            </a:r>
            <a:r>
              <a:rPr lang="en-US" sz="2400" i="1" dirty="0">
                <a:latin typeface="Courier New" panose="02070309020205020404" pitchFamily="49" charset="0"/>
                <a:cs typeface="Courier New" panose="02070309020205020404" pitchFamily="49" charset="0"/>
              </a:rPr>
              <a:t> filter</a:t>
            </a:r>
            <a:r>
              <a:rPr lang="en-US" sz="2400" dirty="0">
                <a:latin typeface="Courier New" panose="02070309020205020404" pitchFamily="49" charset="0"/>
                <a:cs typeface="Courier New" panose="02070309020205020404" pitchFamily="49" charset="0"/>
              </a:rPr>
              <a:t> [filter arguments]</a:t>
            </a:r>
          </a:p>
          <a:p>
            <a:pPr marL="342900" indent="-342900">
              <a:lnSpc>
                <a:spcPct val="100000"/>
              </a:lnSpc>
              <a:spcBef>
                <a:spcPts val="600"/>
              </a:spcBef>
              <a:spcAft>
                <a:spcPts val="600"/>
              </a:spcAft>
              <a:buFont typeface="Arial" panose="020B0604020202020204" pitchFamily="34" charset="0"/>
              <a:buChar char="•"/>
            </a:pPr>
            <a:r>
              <a:rPr lang="en-US" sz="2400" dirty="0"/>
              <a:t>The -</a:t>
            </a:r>
            <a:r>
              <a:rPr lang="en-US" sz="2400" b="1" dirty="0"/>
              <a:t>size</a:t>
            </a:r>
            <a:r>
              <a:rPr lang="en-US" sz="2400" dirty="0"/>
              <a:t> filter allows you to specify files of an exact size. If you add a </a:t>
            </a:r>
            <a:r>
              <a:rPr lang="en-US" sz="2400" b="1" dirty="0"/>
              <a:t>+</a:t>
            </a:r>
            <a:r>
              <a:rPr lang="en-US" sz="2400" dirty="0"/>
              <a:t> to the size you specify, it will find files </a:t>
            </a:r>
            <a:r>
              <a:rPr lang="en-US" sz="2400" b="1" dirty="0"/>
              <a:t>bigger</a:t>
            </a:r>
            <a:r>
              <a:rPr lang="en-US" sz="2400" dirty="0"/>
              <a:t> than that size, or if you add a </a:t>
            </a:r>
            <a:r>
              <a:rPr lang="en-US" sz="2400" b="1" dirty="0"/>
              <a:t>–</a:t>
            </a:r>
            <a:r>
              <a:rPr lang="en-US" sz="2400" dirty="0"/>
              <a:t> it will find files </a:t>
            </a:r>
            <a:r>
              <a:rPr lang="en-US" sz="2400" b="1" dirty="0"/>
              <a:t>smaller</a:t>
            </a:r>
            <a:r>
              <a:rPr lang="en-US" sz="2400" dirty="0"/>
              <a:t> than that.</a:t>
            </a:r>
          </a:p>
          <a:p>
            <a:pPr marL="342900" indent="-342900">
              <a:lnSpc>
                <a:spcPct val="100000"/>
              </a:lnSpc>
              <a:spcBef>
                <a:spcPts val="600"/>
              </a:spcBef>
              <a:spcAft>
                <a:spcPts val="600"/>
              </a:spcAft>
              <a:buFont typeface="Arial" panose="020B0604020202020204" pitchFamily="34" charset="0"/>
              <a:buChar char="•"/>
            </a:pPr>
            <a:r>
              <a:rPr lang="en-US" sz="2400" dirty="0"/>
              <a:t>When specifying the size, you will almost always be adding a suffix of </a:t>
            </a:r>
            <a:r>
              <a:rPr lang="en-US" sz="2400" b="1" dirty="0"/>
              <a:t>k</a:t>
            </a:r>
            <a:r>
              <a:rPr lang="en-US" sz="2400" dirty="0"/>
              <a:t> (for </a:t>
            </a:r>
            <a:r>
              <a:rPr lang="en-US" sz="2400" dirty="0" err="1"/>
              <a:t>KiloBytes</a:t>
            </a:r>
            <a:r>
              <a:rPr lang="en-US" sz="2400" dirty="0"/>
              <a:t>), </a:t>
            </a:r>
            <a:r>
              <a:rPr lang="en-US" sz="2400" b="1" dirty="0"/>
              <a:t>M</a:t>
            </a:r>
            <a:r>
              <a:rPr lang="en-US" sz="2400" dirty="0"/>
              <a:t> (for </a:t>
            </a:r>
            <a:r>
              <a:rPr lang="en-US" sz="2400" dirty="0" err="1"/>
              <a:t>MegaBytes</a:t>
            </a:r>
            <a:r>
              <a:rPr lang="en-US" sz="2400" dirty="0"/>
              <a:t>), or </a:t>
            </a:r>
            <a:r>
              <a:rPr lang="en-US" sz="2400" b="1" dirty="0"/>
              <a:t>G</a:t>
            </a:r>
            <a:r>
              <a:rPr lang="en-US" sz="2400" dirty="0"/>
              <a:t> (for </a:t>
            </a:r>
            <a:r>
              <a:rPr lang="en-US" sz="2400" dirty="0" err="1"/>
              <a:t>GigaBytes</a:t>
            </a:r>
            <a:r>
              <a:rPr lang="en-US" sz="2400" dirty="0"/>
              <a:t>)</a:t>
            </a:r>
          </a:p>
          <a:p>
            <a:pPr>
              <a:lnSpc>
                <a:spcPct val="100000"/>
              </a:lnSpc>
              <a:spcBef>
                <a:spcPts val="600"/>
              </a:spcBef>
              <a:spcAft>
                <a:spcPts val="600"/>
              </a:spcAft>
            </a:pPr>
            <a:r>
              <a:rPr lang="en-CA" sz="2400" dirty="0">
                <a:latin typeface="Courier New" panose="02070309020205020404" pitchFamily="49" charset="0"/>
                <a:cs typeface="Courier New" panose="02070309020205020404" pitchFamily="49" charset="0"/>
              </a:rPr>
              <a:t>	find / -size +100000k</a:t>
            </a:r>
            <a:r>
              <a:rPr lang="en-CA" sz="2400" dirty="0"/>
              <a:t>   or   </a:t>
            </a:r>
            <a:r>
              <a:rPr lang="en-CA" sz="2400" dirty="0">
                <a:latin typeface="Courier New" panose="02070309020205020404" pitchFamily="49" charset="0"/>
                <a:cs typeface="Courier New" panose="02070309020205020404" pitchFamily="49" charset="0"/>
              </a:rPr>
              <a:t>find ~ -size -1M</a:t>
            </a:r>
          </a:p>
        </p:txBody>
      </p:sp>
    </p:spTree>
    <p:extLst>
      <p:ext uri="{BB962C8B-B14F-4D97-AF65-F5344CB8AC3E}">
        <p14:creationId xmlns:p14="http://schemas.microsoft.com/office/powerpoint/2010/main" val="236839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These Commands</a:t>
            </a:r>
            <a:endParaRPr lang="en-CA" dirty="0"/>
          </a:p>
        </p:txBody>
      </p:sp>
      <p:sp>
        <p:nvSpPr>
          <p:cNvPr id="3" name="Text Placeholder 2"/>
          <p:cNvSpPr>
            <a:spLocks noGrp="1"/>
          </p:cNvSpPr>
          <p:nvPr>
            <p:ph type="body"/>
          </p:nvPr>
        </p:nvSpPr>
        <p:spPr>
          <a:xfrm>
            <a:off x="400643" y="1427765"/>
            <a:ext cx="9279338" cy="4088371"/>
          </a:xfrm>
        </p:spPr>
        <p:txBody>
          <a:bodyPr>
            <a:noAutofit/>
          </a:bodyPr>
          <a:lstStyle/>
          <a:p>
            <a:pPr algn="just">
              <a:lnSpc>
                <a:spcPct val="100000"/>
              </a:lnSpc>
              <a:spcBef>
                <a:spcPts val="600"/>
              </a:spcBef>
              <a:spcAft>
                <a:spcPts val="600"/>
              </a:spcAft>
            </a:pPr>
            <a:r>
              <a:rPr lang="en-US" sz="2200" dirty="0"/>
              <a:t>These commands will allow you to examine disk usage on your machine and figure out which files (and which users) are using up all your space.</a:t>
            </a:r>
          </a:p>
          <a:p>
            <a:pPr marL="342900" indent="-342900" algn="just">
              <a:lnSpc>
                <a:spcPct val="100000"/>
              </a:lnSpc>
              <a:spcBef>
                <a:spcPts val="600"/>
              </a:spcBef>
              <a:spcAft>
                <a:spcPts val="600"/>
              </a:spcAft>
              <a:buFont typeface="Wingdings" panose="05000000000000000000" pitchFamily="2" charset="2"/>
              <a:buChar char="§"/>
            </a:pPr>
            <a:r>
              <a:rPr lang="en-US" sz="2200" dirty="0"/>
              <a:t>The </a:t>
            </a:r>
            <a:r>
              <a:rPr lang="en-US" sz="2200" b="1" dirty="0" err="1"/>
              <a:t>df</a:t>
            </a:r>
            <a:r>
              <a:rPr lang="en-US" sz="2200" dirty="0"/>
              <a:t> command has the nice display telling you what percentage of each </a:t>
            </a:r>
            <a:r>
              <a:rPr lang="en-US" sz="2200" dirty="0" err="1"/>
              <a:t>filesystem</a:t>
            </a:r>
            <a:r>
              <a:rPr lang="en-US" sz="2200" dirty="0"/>
              <a:t> is full.  Monitoring it over time will tell you how fast you are running out of space.</a:t>
            </a:r>
          </a:p>
          <a:p>
            <a:pPr marL="342900" indent="-342900" algn="just">
              <a:lnSpc>
                <a:spcPct val="100000"/>
              </a:lnSpc>
              <a:spcBef>
                <a:spcPts val="600"/>
              </a:spcBef>
              <a:spcAft>
                <a:spcPts val="600"/>
              </a:spcAft>
              <a:buFont typeface="Wingdings" panose="05000000000000000000" pitchFamily="2" charset="2"/>
              <a:buChar char="§"/>
            </a:pPr>
            <a:r>
              <a:rPr lang="en-US" sz="2200" dirty="0"/>
              <a:t>Using </a:t>
            </a:r>
            <a:r>
              <a:rPr lang="en-US" sz="2200" b="1" dirty="0"/>
              <a:t>du</a:t>
            </a:r>
            <a:r>
              <a:rPr lang="en-US" sz="2200" dirty="0"/>
              <a:t> on a user’s home directory tells you how much space they are taking up with it. Though they might not have all their files in their home.</a:t>
            </a:r>
          </a:p>
          <a:p>
            <a:pPr marL="342900" indent="-342900" algn="just">
              <a:lnSpc>
                <a:spcPct val="100000"/>
              </a:lnSpc>
              <a:spcBef>
                <a:spcPts val="600"/>
              </a:spcBef>
              <a:spcAft>
                <a:spcPts val="600"/>
              </a:spcAft>
              <a:buFont typeface="Wingdings" panose="05000000000000000000" pitchFamily="2" charset="2"/>
              <a:buChar char="§"/>
            </a:pPr>
            <a:r>
              <a:rPr lang="en-US" sz="2200" b="1" dirty="0"/>
              <a:t>find</a:t>
            </a:r>
            <a:r>
              <a:rPr lang="en-US" sz="2200" dirty="0"/>
              <a:t> lets you locate excessively big files. You can also use it to find all the files owned by a user.  Very useful if you just removed an old user account and now want to remove any unneeded files.</a:t>
            </a:r>
            <a:endParaRPr lang="en-CA" sz="2200" dirty="0"/>
          </a:p>
        </p:txBody>
      </p:sp>
    </p:spTree>
    <p:extLst>
      <p:ext uri="{BB962C8B-B14F-4D97-AF65-F5344CB8AC3E}">
        <p14:creationId xmlns:p14="http://schemas.microsoft.com/office/powerpoint/2010/main" val="271726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Commands</a:t>
            </a:r>
            <a:endParaRPr lang="en-CA" dirty="0"/>
          </a:p>
        </p:txBody>
      </p:sp>
      <p:sp>
        <p:nvSpPr>
          <p:cNvPr id="3" name="Text Placeholder 2"/>
          <p:cNvSpPr>
            <a:spLocks noGrp="1"/>
          </p:cNvSpPr>
          <p:nvPr>
            <p:ph type="body"/>
          </p:nvPr>
        </p:nvSpPr>
        <p:spPr>
          <a:xfrm>
            <a:off x="504000" y="1761892"/>
            <a:ext cx="9123220" cy="3603448"/>
          </a:xfrm>
        </p:spPr>
        <p:txBody>
          <a:bodyPr anchor="t"/>
          <a:lstStyle/>
          <a:p>
            <a:pPr marL="457200" indent="-457200" algn="just">
              <a:spcBef>
                <a:spcPts val="600"/>
              </a:spcBef>
              <a:spcAft>
                <a:spcPts val="600"/>
              </a:spcAft>
              <a:buFont typeface="Arial" panose="020B0604020202020204" pitchFamily="34" charset="0"/>
              <a:buChar char="•"/>
            </a:pPr>
            <a:r>
              <a:rPr lang="en-US" sz="2800" dirty="0"/>
              <a:t>While you could run these commands manually yourself, good system administrators will automate common/routine tasks. This frees up our time for tasks that actually need our expertise.</a:t>
            </a:r>
          </a:p>
          <a:p>
            <a:pPr marL="457200" indent="-457200" algn="just">
              <a:spcBef>
                <a:spcPts val="600"/>
              </a:spcBef>
              <a:spcAft>
                <a:spcPts val="600"/>
              </a:spcAft>
              <a:buFont typeface="Arial" panose="020B0604020202020204" pitchFamily="34" charset="0"/>
              <a:buChar char="•"/>
            </a:pPr>
            <a:r>
              <a:rPr lang="en-US" sz="2800" dirty="0"/>
              <a:t>The </a:t>
            </a:r>
            <a:r>
              <a:rPr lang="en-US" sz="2800" b="1" dirty="0" err="1"/>
              <a:t>cron</a:t>
            </a:r>
            <a:r>
              <a:rPr lang="en-US" sz="2800" dirty="0"/>
              <a:t> tool will allow us to tell the system to run commands on a pre-defined schedule (e.g. give us a report of disk usage every week).</a:t>
            </a:r>
            <a:endParaRPr lang="en-CA" sz="2800" dirty="0"/>
          </a:p>
        </p:txBody>
      </p:sp>
    </p:spTree>
    <p:extLst>
      <p:ext uri="{BB962C8B-B14F-4D97-AF65-F5344CB8AC3E}">
        <p14:creationId xmlns:p14="http://schemas.microsoft.com/office/powerpoint/2010/main" val="3704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cron</a:t>
            </a:r>
            <a:r>
              <a:rPr lang="en-US" dirty="0"/>
              <a:t> Daemon</a:t>
            </a:r>
            <a:endParaRPr lang="en-CA" dirty="0"/>
          </a:p>
        </p:txBody>
      </p:sp>
      <p:sp>
        <p:nvSpPr>
          <p:cNvPr id="3" name="Text Placeholder 2"/>
          <p:cNvSpPr>
            <a:spLocks noGrp="1"/>
          </p:cNvSpPr>
          <p:nvPr>
            <p:ph type="body"/>
          </p:nvPr>
        </p:nvSpPr>
        <p:spPr>
          <a:xfrm>
            <a:off x="437092" y="1418218"/>
            <a:ext cx="9435453" cy="4036332"/>
          </a:xfrm>
        </p:spPr>
        <p:txBody>
          <a:bodyPr>
            <a:noAutofit/>
          </a:bodyPr>
          <a:lstStyle/>
          <a:p>
            <a:pPr marL="342900" indent="-342900">
              <a:spcBef>
                <a:spcPts val="600"/>
              </a:spcBef>
              <a:spcAft>
                <a:spcPts val="600"/>
              </a:spcAft>
              <a:buFont typeface="Arial" panose="020B0604020202020204" pitchFamily="34" charset="0"/>
              <a:buChar char="•"/>
            </a:pPr>
            <a:r>
              <a:rPr lang="en-US" sz="2200" b="1" dirty="0" err="1"/>
              <a:t>cron</a:t>
            </a:r>
            <a:r>
              <a:rPr lang="en-US" sz="2200" dirty="0"/>
              <a:t> is short for chronometer (time measuring device). </a:t>
            </a:r>
            <a:r>
              <a:rPr lang="en-US" sz="2200" b="1" dirty="0" err="1"/>
              <a:t>cron</a:t>
            </a:r>
            <a:r>
              <a:rPr lang="en-US" sz="2200" dirty="0"/>
              <a:t> is a daemon. A process that is already always running.</a:t>
            </a:r>
          </a:p>
          <a:p>
            <a:pPr marL="342900" indent="-342900">
              <a:spcBef>
                <a:spcPts val="600"/>
              </a:spcBef>
              <a:spcAft>
                <a:spcPts val="600"/>
              </a:spcAft>
              <a:buFont typeface="Arial" panose="020B0604020202020204" pitchFamily="34" charset="0"/>
              <a:buChar char="•"/>
            </a:pPr>
            <a:r>
              <a:rPr lang="en-US" sz="2200" dirty="0"/>
              <a:t>We can add to its list of tasks to be run at specific dates &amp; times, or to be repeated on a regular basis.</a:t>
            </a:r>
          </a:p>
          <a:p>
            <a:pPr marL="341313" lvl="4">
              <a:spcBef>
                <a:spcPts val="600"/>
              </a:spcBef>
              <a:spcAft>
                <a:spcPts val="600"/>
              </a:spcAft>
            </a:pPr>
            <a:r>
              <a:rPr lang="en-US" sz="2200" dirty="0"/>
              <a:t>Note: the actual files that hold these lists are in </a:t>
            </a:r>
            <a:r>
              <a:rPr lang="en-US" sz="2200" dirty="0">
                <a:latin typeface="Courier New" panose="02070309020205020404" pitchFamily="49" charset="0"/>
                <a:cs typeface="Courier New" panose="02070309020205020404" pitchFamily="49" charset="0"/>
              </a:rPr>
              <a:t>/var/spool/</a:t>
            </a:r>
            <a:r>
              <a:rPr lang="en-US" sz="2200" dirty="0" err="1">
                <a:latin typeface="Courier New" panose="02070309020205020404" pitchFamily="49" charset="0"/>
                <a:cs typeface="Courier New" panose="02070309020205020404" pitchFamily="49" charset="0"/>
              </a:rPr>
              <a:t>cron</a:t>
            </a:r>
            <a:r>
              <a:rPr lang="en-US" sz="2200" dirty="0">
                <a:latin typeface="Courier New" panose="02070309020205020404" pitchFamily="49" charset="0"/>
                <a:cs typeface="Courier New" panose="02070309020205020404" pitchFamily="49" charset="0"/>
              </a:rPr>
              <a:t>/</a:t>
            </a:r>
            <a:r>
              <a:rPr lang="en-US" sz="2200" dirty="0"/>
              <a:t> but you will </a:t>
            </a:r>
            <a:r>
              <a:rPr lang="en-US" sz="2200" u="sng" dirty="0"/>
              <a:t>not</a:t>
            </a:r>
            <a:r>
              <a:rPr lang="en-US" sz="2200" dirty="0"/>
              <a:t> manually edit them.</a:t>
            </a:r>
          </a:p>
          <a:p>
            <a:pPr marL="342900" lvl="1" indent="-342900">
              <a:spcBef>
                <a:spcPts val="600"/>
              </a:spcBef>
              <a:spcAft>
                <a:spcPts val="600"/>
              </a:spcAft>
              <a:buFont typeface="Arial" panose="020B0604020202020204" pitchFamily="34" charset="0"/>
              <a:buChar char="•"/>
            </a:pPr>
            <a:r>
              <a:rPr lang="en-US" sz="2200" dirty="0"/>
              <a:t>As an admin, you might need to delete someone’s file if there is something very broken in it, so knowing where they are is important.</a:t>
            </a:r>
          </a:p>
          <a:p>
            <a:pPr marL="342900" indent="-342900">
              <a:spcBef>
                <a:spcPts val="600"/>
              </a:spcBef>
              <a:spcAft>
                <a:spcPts val="600"/>
              </a:spcAft>
              <a:buFont typeface="Arial" panose="020B0604020202020204" pitchFamily="34" charset="0"/>
              <a:buChar char="•"/>
            </a:pPr>
            <a:r>
              <a:rPr lang="en-US" sz="2200" dirty="0"/>
              <a:t>This way we don’t need to wait around until the system is less busy to run our commands. We can just tell the system to run it at 2AM Sunday morning, for example.</a:t>
            </a:r>
            <a:endParaRPr lang="en-CA" sz="2200" dirty="0"/>
          </a:p>
        </p:txBody>
      </p:sp>
    </p:spTree>
    <p:extLst>
      <p:ext uri="{BB962C8B-B14F-4D97-AF65-F5344CB8AC3E}">
        <p14:creationId xmlns:p14="http://schemas.microsoft.com/office/powerpoint/2010/main" val="314503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Cron</a:t>
            </a:r>
            <a:r>
              <a:rPr lang="en-US" dirty="0"/>
              <a:t> tables</a:t>
            </a:r>
            <a:endParaRPr lang="en-CA" dirty="0"/>
          </a:p>
        </p:txBody>
      </p:sp>
      <p:sp>
        <p:nvSpPr>
          <p:cNvPr id="3" name="Text Placeholder 2"/>
          <p:cNvSpPr>
            <a:spLocks noGrp="1"/>
          </p:cNvSpPr>
          <p:nvPr>
            <p:ph type="body"/>
          </p:nvPr>
        </p:nvSpPr>
        <p:spPr>
          <a:xfrm>
            <a:off x="503999" y="1579850"/>
            <a:ext cx="9267017" cy="3666326"/>
          </a:xfrm>
        </p:spPr>
        <p:txBody>
          <a:bodyPr anchor="t"/>
          <a:lstStyle/>
          <a:p>
            <a:pPr marL="342900" indent="-342900">
              <a:lnSpc>
                <a:spcPct val="100000"/>
              </a:lnSpc>
              <a:spcBef>
                <a:spcPts val="600"/>
              </a:spcBef>
              <a:spcAft>
                <a:spcPts val="600"/>
              </a:spcAft>
              <a:buFont typeface="Arial" panose="020B0604020202020204" pitchFamily="34" charset="0"/>
              <a:buChar char="•"/>
            </a:pPr>
            <a:r>
              <a:rPr lang="en-US" sz="2800" dirty="0"/>
              <a:t>You will use the </a:t>
            </a:r>
            <a:r>
              <a:rPr lang="en-US" sz="2800" b="1" dirty="0"/>
              <a:t>crontab</a:t>
            </a:r>
            <a:r>
              <a:rPr lang="en-US" sz="2800" dirty="0"/>
              <a:t> command to interact with your (and other users’) </a:t>
            </a:r>
            <a:r>
              <a:rPr lang="en-US" sz="2800" dirty="0" err="1"/>
              <a:t>cron</a:t>
            </a:r>
            <a:r>
              <a:rPr lang="en-US" sz="2800" dirty="0"/>
              <a:t> tables.</a:t>
            </a:r>
          </a:p>
          <a:p>
            <a:pPr marL="342900" indent="-342900">
              <a:lnSpc>
                <a:spcPct val="100000"/>
              </a:lnSpc>
              <a:spcBef>
                <a:spcPts val="600"/>
              </a:spcBef>
              <a:spcAft>
                <a:spcPts val="600"/>
              </a:spcAft>
              <a:buFont typeface="Arial" panose="020B0604020202020204" pitchFamily="34" charset="0"/>
              <a:buChar char="•"/>
            </a:pPr>
            <a:r>
              <a:rPr lang="en-US" sz="2800" dirty="0"/>
              <a:t>Common options include:</a:t>
            </a:r>
          </a:p>
          <a:p>
            <a:pPr marL="688975" lvl="3" indent="-342900">
              <a:buFont typeface="Wingdings" panose="05000000000000000000" pitchFamily="2" charset="2"/>
              <a:buChar char="§"/>
            </a:pPr>
            <a:r>
              <a:rPr lang="en-US" sz="2400" b="1" dirty="0"/>
              <a:t>-e </a:t>
            </a:r>
            <a:r>
              <a:rPr lang="en-US" sz="2400" dirty="0"/>
              <a:t>– edit the table</a:t>
            </a:r>
          </a:p>
          <a:p>
            <a:pPr marL="688975" lvl="3" indent="-342900">
              <a:buFont typeface="Wingdings" panose="05000000000000000000" pitchFamily="2" charset="2"/>
              <a:buChar char="§"/>
            </a:pPr>
            <a:r>
              <a:rPr lang="en-US" sz="2400" b="1" dirty="0"/>
              <a:t>-l </a:t>
            </a:r>
            <a:r>
              <a:rPr lang="en-US" sz="2400" dirty="0"/>
              <a:t>– display (List) the contents of the table.</a:t>
            </a:r>
          </a:p>
          <a:p>
            <a:pPr marL="688975" lvl="3" indent="-342900">
              <a:buFont typeface="Wingdings" panose="05000000000000000000" pitchFamily="2" charset="2"/>
              <a:buChar char="§"/>
            </a:pPr>
            <a:r>
              <a:rPr lang="en-US" sz="2400" b="1" dirty="0"/>
              <a:t>-r </a:t>
            </a:r>
            <a:r>
              <a:rPr lang="en-US" sz="2400" dirty="0"/>
              <a:t>– delete (Remove) the table.</a:t>
            </a:r>
          </a:p>
          <a:p>
            <a:pPr marL="688975" lvl="3" indent="-342900">
              <a:buFont typeface="Wingdings" panose="05000000000000000000" pitchFamily="2" charset="2"/>
              <a:buChar char="§"/>
            </a:pPr>
            <a:r>
              <a:rPr lang="en-US" sz="2400" b="1" dirty="0"/>
              <a:t>-u &lt;user&gt; </a:t>
            </a:r>
            <a:r>
              <a:rPr lang="en-US" sz="2400" dirty="0"/>
              <a:t>- interact with the specified user’s table (instead of your own).</a:t>
            </a:r>
            <a:endParaRPr lang="en-CA" sz="2400" dirty="0"/>
          </a:p>
        </p:txBody>
      </p:sp>
    </p:spTree>
    <p:extLst>
      <p:ext uri="{BB962C8B-B14F-4D97-AF65-F5344CB8AC3E}">
        <p14:creationId xmlns:p14="http://schemas.microsoft.com/office/powerpoint/2010/main" val="82969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1242</Words>
  <Application>Microsoft Office PowerPoint</Application>
  <PresentationFormat>Custom</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Courier New</vt:lpstr>
      <vt:lpstr>IBMPlexSans</vt:lpstr>
      <vt:lpstr>Symbol</vt:lpstr>
      <vt:lpstr>Wingdings</vt:lpstr>
      <vt:lpstr>Office Theme</vt:lpstr>
      <vt:lpstr>Office Theme</vt:lpstr>
      <vt:lpstr>OSL740</vt:lpstr>
      <vt:lpstr>Introduction</vt:lpstr>
      <vt:lpstr>The df Command</vt:lpstr>
      <vt:lpstr>The du Command</vt:lpstr>
      <vt:lpstr>The find Command</vt:lpstr>
      <vt:lpstr>Using These Commands</vt:lpstr>
      <vt:lpstr>Scheduling Commands</vt:lpstr>
      <vt:lpstr>The cron Daemon</vt:lpstr>
      <vt:lpstr>Using Cron tables</vt:lpstr>
      <vt:lpstr>Cron Table Entries</vt:lpstr>
      <vt:lpstr>Cron Entries</vt:lpstr>
      <vt:lpstr>Limiting Access to cron</vt:lpstr>
      <vt:lpstr>Common Cron Schedules</vt:lpstr>
      <vt:lpstr>Cron Table Short Forms</vt:lpstr>
      <vt:lpstr>Output From Cron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Ahad MAMMADOV</dc:creator>
  <dc:description/>
  <cp:lastModifiedBy>Peter Callaghan</cp:lastModifiedBy>
  <cp:revision>23</cp:revision>
  <dcterms:created xsi:type="dcterms:W3CDTF">2021-01-07T21:48:46Z</dcterms:created>
  <dcterms:modified xsi:type="dcterms:W3CDTF">2022-01-28T21:35:46Z</dcterms:modified>
  <dc:language>en-CA</dc:language>
</cp:coreProperties>
</file>