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4.png" ContentType="image/png"/>
  <Override PartName="/ppt/media/image1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50560" y="213840"/>
            <a:ext cx="7791480" cy="1461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182600" y="2017440"/>
            <a:ext cx="7770960" cy="18968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182600" y="4094640"/>
            <a:ext cx="7770960" cy="18968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150560" y="213840"/>
            <a:ext cx="7791480" cy="1461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182600" y="2017440"/>
            <a:ext cx="3791880" cy="18968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164200" y="2017440"/>
            <a:ext cx="3791880" cy="18968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164200" y="4094640"/>
            <a:ext cx="3791880" cy="18968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182600" y="4094640"/>
            <a:ext cx="3791880" cy="18968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50560" y="213840"/>
            <a:ext cx="7791480" cy="1461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182600" y="2017440"/>
            <a:ext cx="3791880" cy="18968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164200" y="2017440"/>
            <a:ext cx="3791880" cy="18968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  <p:pic>
        <p:nvPicPr>
          <p:cNvPr descr="" id="4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71240" y="4094280"/>
            <a:ext cx="2377440" cy="1896840"/>
          </a:xfrm>
          <a:prstGeom prst="rect">
            <a:avLst/>
          </a:prstGeom>
        </p:spPr>
      </p:pic>
      <p:pic>
        <p:nvPicPr>
          <p:cNvPr descr="" id="4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89640" y="4094280"/>
            <a:ext cx="2377440" cy="1896840"/>
          </a:xfrm>
          <a:prstGeom prst="rect">
            <a:avLst/>
          </a:prstGeom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150560" y="213840"/>
            <a:ext cx="7791480" cy="1461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182600" y="2017440"/>
            <a:ext cx="7770960" cy="397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150560" y="213840"/>
            <a:ext cx="7791480" cy="1461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182600" y="2017440"/>
            <a:ext cx="7770960" cy="39776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150560" y="213840"/>
            <a:ext cx="7791480" cy="1461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182600" y="2017440"/>
            <a:ext cx="3791880" cy="39776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64200" y="2017440"/>
            <a:ext cx="3791880" cy="39776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150560" y="213840"/>
            <a:ext cx="7791480" cy="1461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150560" y="213840"/>
            <a:ext cx="7791480" cy="57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50560" y="213840"/>
            <a:ext cx="7791480" cy="1461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82600" y="2017440"/>
            <a:ext cx="3791880" cy="18968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182600" y="4094640"/>
            <a:ext cx="3791880" cy="18968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164200" y="2017440"/>
            <a:ext cx="3791880" cy="39776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50560" y="213840"/>
            <a:ext cx="7791480" cy="1461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182600" y="2017440"/>
            <a:ext cx="7770960" cy="3978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50560" y="213840"/>
            <a:ext cx="7791480" cy="1461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182600" y="2017440"/>
            <a:ext cx="3791880" cy="39776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64200" y="2017440"/>
            <a:ext cx="3791880" cy="18968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64200" y="4094640"/>
            <a:ext cx="3791880" cy="18968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50560" y="213840"/>
            <a:ext cx="7791480" cy="1461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182600" y="2017440"/>
            <a:ext cx="3791880" cy="18968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64200" y="2017440"/>
            <a:ext cx="3791880" cy="18968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182600" y="4094640"/>
            <a:ext cx="7770600" cy="18968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50560" y="213840"/>
            <a:ext cx="7791480" cy="1461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182600" y="2017440"/>
            <a:ext cx="7770960" cy="18968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182600" y="4094640"/>
            <a:ext cx="7770960" cy="18968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50560" y="213840"/>
            <a:ext cx="7791480" cy="1461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182600" y="2017440"/>
            <a:ext cx="3791880" cy="18968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64200" y="2017440"/>
            <a:ext cx="3791880" cy="18968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164200" y="4094640"/>
            <a:ext cx="3791880" cy="18968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1182600" y="4094640"/>
            <a:ext cx="3791880" cy="18968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150560" y="213840"/>
            <a:ext cx="7791480" cy="1461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182600" y="2017440"/>
            <a:ext cx="3791880" cy="18968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64200" y="2017440"/>
            <a:ext cx="3791880" cy="18968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  <p:pic>
        <p:nvPicPr>
          <p:cNvPr descr="" id="9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71240" y="4094280"/>
            <a:ext cx="2377440" cy="1896840"/>
          </a:xfrm>
          <a:prstGeom prst="rect">
            <a:avLst/>
          </a:prstGeom>
        </p:spPr>
      </p:pic>
      <p:pic>
        <p:nvPicPr>
          <p:cNvPr descr="" id="9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89640" y="4094280"/>
            <a:ext cx="2377440" cy="1896840"/>
          </a:xfrm>
          <a:prstGeom prst="rect">
            <a:avLst/>
          </a:prstGeom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50560" y="213840"/>
            <a:ext cx="7791480" cy="1461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182600" y="2017440"/>
            <a:ext cx="7770960" cy="39776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50560" y="213840"/>
            <a:ext cx="7791480" cy="1461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182600" y="2017440"/>
            <a:ext cx="3791880" cy="39776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64200" y="2017440"/>
            <a:ext cx="3791880" cy="39776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50560" y="213840"/>
            <a:ext cx="7791480" cy="1461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150560" y="213840"/>
            <a:ext cx="7791480" cy="57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150560" y="213840"/>
            <a:ext cx="7791480" cy="1461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182600" y="2017440"/>
            <a:ext cx="3791880" cy="18968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182600" y="4094640"/>
            <a:ext cx="3791880" cy="18968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64200" y="2017440"/>
            <a:ext cx="3791880" cy="39776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50560" y="213840"/>
            <a:ext cx="7791480" cy="1461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182600" y="2017440"/>
            <a:ext cx="3791880" cy="39776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64200" y="2017440"/>
            <a:ext cx="3791880" cy="18968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164200" y="4094640"/>
            <a:ext cx="3791880" cy="18968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50560" y="213840"/>
            <a:ext cx="7791480" cy="1461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182600" y="2017440"/>
            <a:ext cx="3791880" cy="18968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64200" y="2017440"/>
            <a:ext cx="3791880" cy="18968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182600" y="4094640"/>
            <a:ext cx="7770600" cy="1896840"/>
          </a:xfrm>
          <a:prstGeom prst="rect">
            <a:avLst/>
          </a:prstGeom>
        </p:spPr>
        <p:txBody>
          <a:bodyPr bIns="0" lIns="0" rIns="0" tIns="792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17600" y="1098720"/>
            <a:ext cx="438120" cy="474480"/>
          </a:xfrm>
          <a:prstGeom prst="rect">
            <a:avLst/>
          </a:prstGeom>
          <a:solidFill>
            <a:srgbClr val="ffcf01"/>
          </a:solidFill>
        </p:spPr>
      </p:sp>
      <p:sp>
        <p:nvSpPr>
          <p:cNvPr id="1" name="CustomShape 2"/>
          <p:cNvSpPr/>
          <p:nvPr/>
        </p:nvSpPr>
        <p:spPr>
          <a:xfrm>
            <a:off x="800280" y="1098720"/>
            <a:ext cx="328320" cy="4744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cf01"/>
              </a:gs>
            </a:gsLst>
            <a:lin ang="10800000"/>
          </a:gradFill>
        </p:spPr>
      </p:sp>
      <p:sp>
        <p:nvSpPr>
          <p:cNvPr id="2" name="CustomShape 3"/>
          <p:cNvSpPr/>
          <p:nvPr/>
        </p:nvSpPr>
        <p:spPr>
          <a:xfrm>
            <a:off x="541440" y="1521000"/>
            <a:ext cx="422280" cy="474480"/>
          </a:xfrm>
          <a:prstGeom prst="rect">
            <a:avLst/>
          </a:prstGeom>
          <a:solidFill>
            <a:srgbClr val="3333cc"/>
          </a:solidFill>
        </p:spPr>
      </p:sp>
      <p:sp>
        <p:nvSpPr>
          <p:cNvPr id="3" name="CustomShape 4"/>
          <p:cNvSpPr/>
          <p:nvPr/>
        </p:nvSpPr>
        <p:spPr>
          <a:xfrm>
            <a:off x="911160" y="1521000"/>
            <a:ext cx="368280" cy="4744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3333cc"/>
              </a:gs>
            </a:gsLst>
            <a:lin ang="10800000"/>
          </a:gradFill>
        </p:spPr>
      </p:sp>
      <p:sp>
        <p:nvSpPr>
          <p:cNvPr id="4" name="CustomShape 5"/>
          <p:cNvSpPr/>
          <p:nvPr/>
        </p:nvSpPr>
        <p:spPr>
          <a:xfrm>
            <a:off x="127080" y="1447920"/>
            <a:ext cx="560160" cy="42228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ffff"/>
              </a:gs>
            </a:gsLst>
            <a:lin ang="8100000"/>
          </a:gradFill>
        </p:spPr>
      </p:sp>
      <p:sp>
        <p:nvSpPr>
          <p:cNvPr id="5" name="CustomShape 6"/>
          <p:cNvSpPr/>
          <p:nvPr/>
        </p:nvSpPr>
        <p:spPr>
          <a:xfrm>
            <a:off x="762120" y="990720"/>
            <a:ext cx="31680" cy="1052280"/>
          </a:xfrm>
          <a:prstGeom prst="rect">
            <a:avLst/>
          </a:prstGeom>
          <a:solidFill>
            <a:srgbClr val="1c1c1c"/>
          </a:solidFill>
        </p:spPr>
      </p:sp>
      <p:sp>
        <p:nvSpPr>
          <p:cNvPr id="6" name="CustomShape 7"/>
          <p:cNvSpPr/>
          <p:nvPr/>
        </p:nvSpPr>
        <p:spPr>
          <a:xfrm>
            <a:off x="442800" y="1781280"/>
            <a:ext cx="8226360" cy="316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c1c1c"/>
              </a:gs>
            </a:gsLst>
            <a:lin ang="10800000"/>
          </a:gradFill>
        </p:spPr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1150560" y="213840"/>
            <a:ext cx="7791480" cy="14608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Click to edit the title text format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1182600" y="2017440"/>
            <a:ext cx="7770960" cy="3977640"/>
          </a:xfrm>
          <a:prstGeom prst="rect">
            <a:avLst/>
          </a:prstGeom>
        </p:spPr>
        <p:txBody>
          <a:bodyPr bIns="0" lIns="0" rIns="0" tIns="7920" wrap="none"/>
          <a:p>
            <a:pPr>
              <a:buFont typeface="StarSymbol"/>
              <a:buChar char=""/>
            </a:pPr>
            <a:r>
              <a:rPr lang="en-CA"/>
              <a:t>Click to edit the outline text format</a:t>
            </a:r>
            <a:endParaRPr/>
          </a:p>
          <a:p>
            <a:pPr lvl="1">
              <a:buFont typeface="Times New Roman"/>
              <a:buChar char="–"/>
            </a:pPr>
            <a:r>
              <a:rPr lang="en-CA"/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en-CA"/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en-CA"/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en-CA"/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en-CA"/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en-CA"/>
              <a:t>Seventh Outline Level</a:t>
            </a:r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dt"/>
          </p:nvPr>
        </p:nvSpPr>
        <p:spPr>
          <a:xfrm>
            <a:off x="1161720" y="6243120"/>
            <a:ext cx="1903320" cy="456120"/>
          </a:xfrm>
          <a:prstGeom prst="rect">
            <a:avLst/>
          </a:prstGeom>
        </p:spPr>
        <p:txBody>
          <a:bodyPr anchor="b" bIns="46800" lIns="90000" rIns="90000" tIns="46800"/>
          <a:p>
            <a:pPr>
              <a:buFont typeface="StarSymbol"/>
              <a:buChar char=""/>
            </a:pPr>
            <a:r>
              <a:rPr lang="en-GB"/>
              <a:t>&lt;date/time&gt;</a:t>
            </a:r>
            <a:endParaRPr/>
          </a:p>
        </p:txBody>
      </p:sp>
      <p:sp>
        <p:nvSpPr>
          <p:cNvPr id="10" name="PlaceHolder 11"/>
          <p:cNvSpPr>
            <a:spLocks noGrp="1"/>
          </p:cNvSpPr>
          <p:nvPr>
            <p:ph type="ftr"/>
          </p:nvPr>
        </p:nvSpPr>
        <p:spPr>
          <a:xfrm>
            <a:off x="3657240" y="6243120"/>
            <a:ext cx="2894040" cy="456120"/>
          </a:xfrm>
          <a:prstGeom prst="rect">
            <a:avLst/>
          </a:prstGeom>
        </p:spPr>
        <p:txBody>
          <a:bodyPr anchor="b" bIns="46800" lIns="90000" rIns="90000" tIns="46800"/>
          <a:p>
            <a:pPr>
              <a:buFont typeface="StarSymbol"/>
              <a:buChar char=""/>
            </a:pPr>
            <a:r>
              <a:rPr lang="en-GB"/>
              <a:t>&lt;footer&gt;</a:t>
            </a:r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sldNum"/>
          </p:nvPr>
        </p:nvSpPr>
        <p:spPr>
          <a:xfrm>
            <a:off x="7041960" y="6243120"/>
            <a:ext cx="1903320" cy="456120"/>
          </a:xfrm>
          <a:prstGeom prst="rect">
            <a:avLst/>
          </a:prstGeom>
        </p:spPr>
        <p:txBody>
          <a:bodyPr anchor="b" bIns="46800" lIns="90000" rIns="90000" tIns="46800"/>
          <a:p>
            <a:pPr>
              <a:buFont typeface="StarSymbol"/>
              <a:buChar char=""/>
            </a:pPr>
            <a:fld id="{BF9D1C59-9D97-41F9-BE77-B26C933FFBA2}" type="slidenum">
              <a:rPr lang="en-GB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90520" y="2546280"/>
            <a:ext cx="436680" cy="473040"/>
          </a:xfrm>
          <a:prstGeom prst="rect">
            <a:avLst/>
          </a:prstGeom>
          <a:solidFill>
            <a:srgbClr val="3333cc"/>
          </a:solidFill>
        </p:spPr>
      </p:sp>
      <p:sp>
        <p:nvSpPr>
          <p:cNvPr id="47" name="CustomShape 2"/>
          <p:cNvSpPr/>
          <p:nvPr/>
        </p:nvSpPr>
        <p:spPr>
          <a:xfrm>
            <a:off x="673200" y="2546280"/>
            <a:ext cx="326880" cy="4730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3333cc"/>
              </a:gs>
            </a:gsLst>
            <a:lin ang="10800000"/>
          </a:gradFill>
        </p:spPr>
      </p:sp>
      <p:sp>
        <p:nvSpPr>
          <p:cNvPr id="48" name="CustomShape 3"/>
          <p:cNvSpPr/>
          <p:nvPr/>
        </p:nvSpPr>
        <p:spPr>
          <a:xfrm>
            <a:off x="414360" y="2968560"/>
            <a:ext cx="421560" cy="473040"/>
          </a:xfrm>
          <a:prstGeom prst="rect">
            <a:avLst/>
          </a:prstGeom>
          <a:solidFill>
            <a:srgbClr val="ffcf01"/>
          </a:solidFill>
        </p:spPr>
      </p:sp>
      <p:sp>
        <p:nvSpPr>
          <p:cNvPr id="49" name="CustomShape 4"/>
          <p:cNvSpPr/>
          <p:nvPr/>
        </p:nvSpPr>
        <p:spPr>
          <a:xfrm>
            <a:off x="783360" y="2968560"/>
            <a:ext cx="367200" cy="47304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cf01"/>
              </a:gs>
            </a:gsLst>
            <a:lin ang="10800000"/>
          </a:gradFill>
        </p:spPr>
      </p:sp>
      <p:sp>
        <p:nvSpPr>
          <p:cNvPr id="50" name="CustomShape 5"/>
          <p:cNvSpPr/>
          <p:nvPr/>
        </p:nvSpPr>
        <p:spPr>
          <a:xfrm>
            <a:off x="0" y="2895480"/>
            <a:ext cx="558720" cy="42084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ffff"/>
              </a:gs>
            </a:gsLst>
            <a:lin ang="8100000"/>
          </a:gradFill>
        </p:spPr>
      </p:sp>
      <p:sp>
        <p:nvSpPr>
          <p:cNvPr id="51" name="CustomShape 6"/>
          <p:cNvSpPr/>
          <p:nvPr/>
        </p:nvSpPr>
        <p:spPr>
          <a:xfrm>
            <a:off x="635040" y="2438280"/>
            <a:ext cx="30240" cy="1051200"/>
          </a:xfrm>
          <a:prstGeom prst="rect">
            <a:avLst/>
          </a:prstGeom>
          <a:solidFill>
            <a:srgbClr val="1c1c1c"/>
          </a:solidFill>
        </p:spPr>
      </p:sp>
      <p:sp>
        <p:nvSpPr>
          <p:cNvPr id="52" name="CustomShape 7"/>
          <p:cNvSpPr/>
          <p:nvPr/>
        </p:nvSpPr>
        <p:spPr>
          <a:xfrm flipV="1" rot="10800000">
            <a:off x="-8375400" y="3206520"/>
            <a:ext cx="8691480" cy="54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c1c1c"/>
              </a:gs>
            </a:gsLst>
            <a:lin ang="10800000"/>
          </a:gradFill>
        </p:spPr>
      </p:sp>
      <p:sp>
        <p:nvSpPr>
          <p:cNvPr id="53" name="PlaceHolder 8"/>
          <p:cNvSpPr>
            <a:spLocks noGrp="1"/>
          </p:cNvSpPr>
          <p:nvPr>
            <p:ph type="title"/>
          </p:nvPr>
        </p:nvSpPr>
        <p:spPr>
          <a:xfrm>
            <a:off x="990360" y="1676160"/>
            <a:ext cx="7770600" cy="14608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Click to edit the title text format</a:t>
            </a:r>
            <a:endParaRPr/>
          </a:p>
        </p:txBody>
      </p:sp>
      <p:sp>
        <p:nvSpPr>
          <p:cNvPr id="54" name="PlaceHolder 9"/>
          <p:cNvSpPr>
            <a:spLocks noGrp="1"/>
          </p:cNvSpPr>
          <p:nvPr>
            <p:ph type="dt"/>
          </p:nvPr>
        </p:nvSpPr>
        <p:spPr>
          <a:xfrm>
            <a:off x="990360" y="6247800"/>
            <a:ext cx="1903320" cy="455760"/>
          </a:xfrm>
          <a:prstGeom prst="rect">
            <a:avLst/>
          </a:prstGeom>
        </p:spPr>
        <p:txBody>
          <a:bodyPr anchor="b" bIns="46800" lIns="90000" rIns="90000" tIns="46800"/>
          <a:p>
            <a:pPr>
              <a:lnSpc>
                <a:spcPct val="98000"/>
              </a:lnSpc>
              <a:buFont typeface="StarSymbol"/>
              <a:buChar char=""/>
            </a:pPr>
            <a:r>
              <a:rPr lang="en-GB" sz="1400">
                <a:solidFill>
                  <a:srgbClr val="000000"/>
                </a:solidFill>
                <a:latin typeface="Tahoma"/>
              </a:rPr>
              <a:t>&lt;date/time&gt;</a:t>
            </a:r>
            <a:endParaRPr/>
          </a:p>
        </p:txBody>
      </p:sp>
      <p:sp>
        <p:nvSpPr>
          <p:cNvPr id="55" name="PlaceHolder 10"/>
          <p:cNvSpPr>
            <a:spLocks noGrp="1"/>
          </p:cNvSpPr>
          <p:nvPr>
            <p:ph type="ftr"/>
          </p:nvPr>
        </p:nvSpPr>
        <p:spPr>
          <a:xfrm>
            <a:off x="3428640" y="6247800"/>
            <a:ext cx="2894040" cy="455760"/>
          </a:xfrm>
          <a:prstGeom prst="rect">
            <a:avLst/>
          </a:prstGeom>
        </p:spPr>
        <p:txBody>
          <a:bodyPr anchor="b" bIns="46800" lIns="90000" rIns="90000" tIns="46800"/>
          <a:p>
            <a:pPr algn="ctr">
              <a:lnSpc>
                <a:spcPct val="98000"/>
              </a:lnSpc>
              <a:buFont typeface="StarSymbol"/>
              <a:buChar char=""/>
            </a:pPr>
            <a:r>
              <a:rPr lang="en-GB" sz="1400">
                <a:solidFill>
                  <a:srgbClr val="000000"/>
                </a:solidFill>
                <a:latin typeface="Tahoma"/>
              </a:rPr>
              <a:t>&lt;footer&gt;</a:t>
            </a:r>
            <a:endParaRPr/>
          </a:p>
        </p:txBody>
      </p:sp>
      <p:sp>
        <p:nvSpPr>
          <p:cNvPr id="56" name="PlaceHolder 11"/>
          <p:cNvSpPr>
            <a:spLocks noGrp="1"/>
          </p:cNvSpPr>
          <p:nvPr>
            <p:ph type="sldNum"/>
          </p:nvPr>
        </p:nvSpPr>
        <p:spPr>
          <a:xfrm>
            <a:off x="6857640" y="6247800"/>
            <a:ext cx="1903320" cy="455760"/>
          </a:xfrm>
          <a:prstGeom prst="rect">
            <a:avLst/>
          </a:prstGeom>
        </p:spPr>
        <p:txBody>
          <a:bodyPr anchor="b" bIns="46800" lIns="90000" rIns="90000" tIns="46800"/>
          <a:p>
            <a:pPr algn="r">
              <a:lnSpc>
                <a:spcPct val="98000"/>
              </a:lnSpc>
              <a:buFont typeface="StarSymbol"/>
              <a:buChar char=""/>
            </a:pPr>
            <a:fld id="{19B517C1-735E-417A-AB14-75E64124C8AF}" type="slidenum">
              <a:rPr lang="en-GB" sz="1400">
                <a:solidFill>
                  <a:srgbClr val="000000"/>
                </a:solidFill>
                <a:latin typeface="Tahoma"/>
              </a:rPr>
              <a:t>&lt;number&gt;</a:t>
            </a:fld>
            <a:endParaRPr/>
          </a:p>
        </p:txBody>
      </p:sp>
      <p:sp>
        <p:nvSpPr>
          <p:cNvPr id="57" name="PlaceHolder 12"/>
          <p:cNvSpPr>
            <a:spLocks noGrp="1"/>
          </p:cNvSpPr>
          <p:nvPr>
            <p:ph type="body"/>
          </p:nvPr>
        </p:nvSpPr>
        <p:spPr>
          <a:xfrm>
            <a:off x="457200" y="1604880"/>
            <a:ext cx="8228160" cy="3977640"/>
          </a:xfrm>
          <a:prstGeom prst="rect">
            <a:avLst/>
          </a:prstGeom>
        </p:spPr>
        <p:txBody>
          <a:bodyPr bIns="0" lIns="0" rIns="0" tIns="7920" wrap="none"/>
          <a:p>
            <a:pPr>
              <a:buFont typeface="StarSymbol"/>
              <a:buChar char=""/>
            </a:pPr>
            <a:r>
              <a:rPr lang="en-CA"/>
              <a:t>Click to edit the outline text format</a:t>
            </a:r>
            <a:endParaRPr/>
          </a:p>
          <a:p>
            <a:pPr lvl="1">
              <a:buFont typeface="Times New Roman"/>
              <a:buChar char="–"/>
            </a:pPr>
            <a:r>
              <a:rPr lang="en-CA"/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en-CA"/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en-CA"/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en-CA"/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en-CA"/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en-CA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www.windowsecurity.com/articles/understanding-windows-ntfs-permissions.html" TargetMode="External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990720" y="1675800"/>
            <a:ext cx="7772400" cy="1462320"/>
          </a:xfrm>
          <a:prstGeom prst="rect">
            <a:avLst/>
          </a:prstGeom>
        </p:spPr>
        <p:txBody>
          <a:bodyPr anchor="b" bIns="46800" lIns="90000" rIns="90000" tIns="54000"/>
          <a:p>
            <a:pPr algn="ctr">
              <a:lnSpc>
                <a:spcPct val="98000"/>
              </a:lnSpc>
              <a:buFont typeface="StarSymbol"/>
              <a:buChar char=""/>
            </a:pPr>
            <a:r>
              <a:rPr lang="en-GB" sz="2800">
                <a:solidFill>
                  <a:srgbClr val="333399"/>
                </a:solidFill>
              </a:rPr>
              <a:t>SEC520</a:t>
            </a:r>
            <a:r>
              <a:rPr lang="en-GB" sz="2800">
                <a:solidFill>
                  <a:srgbClr val="333399"/>
                </a:solidFill>
              </a:rPr>
              <a:t>
</a:t>
            </a:r>
            <a:r>
              <a:rPr lang="en-GB" sz="2800">
                <a:solidFill>
                  <a:srgbClr val="333399"/>
                </a:solidFill>
              </a:rPr>
              <a:t>
</a:t>
            </a:r>
            <a:r>
              <a:rPr lang="en-GB" sz="2800">
                <a:solidFill>
                  <a:srgbClr val="333399"/>
                </a:solidFill>
              </a:rPr>
              <a:t>Hardening Windows 2003 Server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150560" y="213840"/>
            <a:ext cx="7792920" cy="1462680"/>
          </a:xfrm>
          <a:prstGeom prst="rect">
            <a:avLst/>
          </a:prstGeom>
        </p:spPr>
        <p:txBody>
          <a:bodyPr anchor="b" bIns="46800" lIns="90000" rIns="90000" tIns="54720"/>
          <a:p>
            <a:r>
              <a:rPr lang="en-GB" sz="3200"/>
              <a:t>Hardening of Windows 2003 Server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1182600" y="2017800"/>
            <a:ext cx="7772400" cy="4114800"/>
          </a:xfrm>
          <a:prstGeom prst="rect">
            <a:avLst/>
          </a:prstGeom>
        </p:spPr>
        <p:txBody>
          <a:bodyPr bIns="46800" lIns="90000" rIns="90000" tIns="102240"/>
          <a:p>
            <a:pPr>
              <a:lnSpc>
                <a:spcPct val="78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78000"/>
              </a:lnSpc>
              <a:buSzPct val="25000"/>
              <a:buFont charset="2" typeface="Wingdings"/>
              <a:buChar char=""/>
            </a:pPr>
            <a:r>
              <a:rPr b="1" lang="en-GB" sz="2400"/>
              <a:t>Automatic Updates (Patches)</a:t>
            </a:r>
            <a:r>
              <a:rPr lang="en-GB" sz="2000"/>
              <a:t>
</a:t>
            </a:r>
            <a:endParaRPr/>
          </a:p>
          <a:p>
            <a:pPr>
              <a:lnSpc>
                <a:spcPct val="78000"/>
              </a:lnSpc>
              <a:buSzPct val="25000"/>
              <a:buFont charset="2" typeface="Wingdings"/>
              <a:buChar char=""/>
            </a:pPr>
            <a:r>
              <a:rPr lang="en-GB" sz="1600"/>
              <a:t>Similar to hardening your Linux system, it is necessary to apply patches on a consistent (timely) basis.</a:t>
            </a:r>
            <a:r>
              <a:rPr lang="en-GB" sz="1600"/>
              <a:t>
</a:t>
            </a:r>
            <a:r>
              <a:rPr lang="en-GB" sz="1600"/>
              <a:t>
</a:t>
            </a:r>
            <a:r>
              <a:rPr lang="en-GB" sz="1600"/>
              <a:t>In Lab8, you will be setting up automatic updates to further harden your Windows 2003 server.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150560" y="213840"/>
            <a:ext cx="7792920" cy="1462680"/>
          </a:xfrm>
          <a:prstGeom prst="rect">
            <a:avLst/>
          </a:prstGeom>
        </p:spPr>
        <p:txBody>
          <a:bodyPr anchor="b" bIns="46800" lIns="90000" rIns="90000" tIns="54720"/>
          <a:p>
            <a:r>
              <a:rPr lang="en-GB" sz="3200"/>
              <a:t>Lab Time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1182600" y="2017800"/>
            <a:ext cx="7772400" cy="4114800"/>
          </a:xfrm>
          <a:prstGeom prst="rect">
            <a:avLst/>
          </a:prstGeom>
        </p:spPr>
        <p:txBody>
          <a:bodyPr bIns="46800" lIns="90000" rIns="90000" tIns="102240"/>
          <a:p>
            <a:pPr>
              <a:lnSpc>
                <a:spcPct val="78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78000"/>
              </a:lnSpc>
              <a:buSzPct val="25000"/>
              <a:buFont charset="2" typeface="Wingdings"/>
              <a:buChar char=""/>
            </a:pPr>
            <a:r>
              <a:rPr lang="en-GB" sz="2000"/>
              <a:t>Perform:</a:t>
            </a:r>
            <a:r>
              <a:rPr lang="en-GB" sz="2000"/>
              <a:t>
</a:t>
            </a:r>
            <a:r>
              <a:rPr lang="en-GB" sz="2000"/>
              <a:t>
</a:t>
            </a:r>
            <a:r>
              <a:rPr lang="en-GB" sz="2000"/>
              <a:t>Lab 5: Hardening Windows 2003 Server</a:t>
            </a:r>
            <a:endParaRPr/>
          </a:p>
          <a:p>
            <a:pPr lvl="1">
              <a:buFont typeface="Times New Roman"/>
              <a:buChar char="–"/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150560" y="213840"/>
            <a:ext cx="7792920" cy="1462680"/>
          </a:xfrm>
          <a:prstGeom prst="rect">
            <a:avLst/>
          </a:prstGeom>
        </p:spPr>
        <p:txBody>
          <a:bodyPr anchor="b" bIns="46800" lIns="90000" rIns="90000" tIns="54720"/>
          <a:p>
            <a:pPr>
              <a:lnSpc>
                <a:spcPct val="98000"/>
              </a:lnSpc>
              <a:buFont typeface="StarSymbol"/>
              <a:buChar char=""/>
            </a:pPr>
            <a:r>
              <a:rPr lang="en-GB" sz="3200"/>
              <a:t>Today's Objectives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1398240" y="2225520"/>
            <a:ext cx="7340760" cy="407448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98000"/>
              </a:lnSpc>
              <a:buSzPct val="25000"/>
              <a:buFont charset="2" typeface="Wingdings"/>
              <a:buChar char=""/>
            </a:pPr>
            <a:endParaRPr/>
          </a:p>
          <a:p>
            <a:pPr>
              <a:lnSpc>
                <a:spcPct val="98000"/>
              </a:lnSpc>
              <a:buSzPct val="25000"/>
              <a:buFont typeface="StarSymbol"/>
              <a:buChar char=""/>
            </a:pPr>
            <a:r>
              <a:rPr b="1" lang="en-GB" sz="2000">
                <a:ea typeface="Times New Roman"/>
              </a:rPr>
              <a:t>Hardening Windows 2003 Server:</a:t>
            </a:r>
            <a:r>
              <a:rPr b="1" lang="en-GB" sz="2000">
                <a:ea typeface="Times New Roman"/>
              </a:rPr>
              <a:t>
</a:t>
            </a:r>
            <a:endParaRPr/>
          </a:p>
          <a:p>
            <a:pPr lvl="1">
              <a:buSzPct val="25000"/>
              <a:buFont charset="2" typeface="Wingdings"/>
              <a:buChar char=""/>
            </a:pPr>
            <a:r>
              <a:rPr lang="en-GB">
                <a:ea typeface="Times New Roman"/>
              </a:rPr>
              <a:t>Elements of Server Hardening</a:t>
            </a:r>
            <a:endParaRPr/>
          </a:p>
          <a:p>
            <a:pPr lvl="2">
              <a:buFont typeface="Times New Roman"/>
              <a:buChar char="•"/>
            </a:pPr>
            <a:r>
              <a:rPr lang="en-GB">
                <a:ea typeface="Times New Roman"/>
              </a:rPr>
              <a:t>Review / Community</a:t>
            </a:r>
            <a:endParaRPr/>
          </a:p>
          <a:p>
            <a:pPr lvl="1">
              <a:buSzPct val="25000"/>
              <a:buFont charset="2" typeface="Wingdings"/>
              <a:buChar char=""/>
            </a:pPr>
            <a:r>
              <a:rPr lang="en-GB">
                <a:ea typeface="Times New Roman"/>
              </a:rPr>
              <a:t>Security Configuration Wizard (SCW)</a:t>
            </a:r>
            <a:endParaRPr/>
          </a:p>
          <a:p>
            <a:pPr lvl="2">
              <a:buFont typeface="Times New Roman"/>
              <a:buChar char="•"/>
            </a:pPr>
            <a:r>
              <a:rPr lang="en-GB">
                <a:ea typeface="Times New Roman"/>
              </a:rPr>
              <a:t>Security Polcies</a:t>
            </a:r>
            <a:endParaRPr/>
          </a:p>
          <a:p>
            <a:pPr lvl="2">
              <a:buFont typeface="Times New Roman"/>
              <a:buChar char="•"/>
            </a:pPr>
            <a:r>
              <a:rPr lang="en-GB">
                <a:ea typeface="Times New Roman"/>
              </a:rPr>
              <a:t>Network / Registry / Audit &amp; Policies</a:t>
            </a:r>
            <a:endParaRPr/>
          </a:p>
          <a:p>
            <a:pPr lvl="1">
              <a:buSzPct val="25000"/>
              <a:buFont charset="2" typeface="Wingdings"/>
              <a:buChar char=""/>
            </a:pPr>
            <a:r>
              <a:rPr lang="en-GB">
                <a:ea typeface="Times New Roman"/>
              </a:rPr>
              <a:t>New Technology File System (NTFS)</a:t>
            </a:r>
            <a:endParaRPr/>
          </a:p>
          <a:p>
            <a:pPr lvl="2">
              <a:buFont typeface="Times New Roman"/>
              <a:buChar char="•"/>
            </a:pPr>
            <a:r>
              <a:rPr lang="en-GB">
                <a:ea typeface="Times New Roman"/>
              </a:rPr>
              <a:t>ACLs</a:t>
            </a:r>
            <a:endParaRPr/>
          </a:p>
          <a:p>
            <a:pPr lvl="1">
              <a:buSzPct val="25000"/>
              <a:buFont charset="2" typeface="Wingdings"/>
              <a:buChar char=""/>
            </a:pPr>
            <a:r>
              <a:rPr lang="en-GB">
                <a:ea typeface="Times New Roman"/>
              </a:rPr>
              <a:t>Automatic Updates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150560" y="213840"/>
            <a:ext cx="7792920" cy="1462680"/>
          </a:xfrm>
          <a:prstGeom prst="rect">
            <a:avLst/>
          </a:prstGeom>
        </p:spPr>
        <p:txBody>
          <a:bodyPr anchor="b" bIns="46800" lIns="90000" rIns="90000" tIns="54720"/>
          <a:p>
            <a:r>
              <a:rPr lang="en-GB" sz="3200"/>
              <a:t>Server Hardening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1182600" y="2017800"/>
            <a:ext cx="7772400" cy="4114800"/>
          </a:xfrm>
          <a:prstGeom prst="rect">
            <a:avLst/>
          </a:prstGeom>
        </p:spPr>
        <p:txBody>
          <a:bodyPr bIns="46800" lIns="90000" rIns="90000" tIns="102240"/>
          <a:p>
            <a:pPr>
              <a:lnSpc>
                <a:spcPct val="78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78000"/>
              </a:lnSpc>
              <a:buSzPct val="25000"/>
              <a:buFont charset="2" typeface="Wingdings"/>
              <a:buChar char=""/>
            </a:pPr>
            <a:r>
              <a:rPr b="1" lang="en-GB" sz="2400"/>
              <a:t>Elements of Server Hardening</a:t>
            </a:r>
            <a:r>
              <a:rPr lang="en-GB" sz="2000"/>
              <a:t>
</a:t>
            </a:r>
            <a:endParaRPr/>
          </a:p>
          <a:p>
            <a:pPr>
              <a:lnSpc>
                <a:spcPct val="78000"/>
              </a:lnSpc>
              <a:buSzPct val="25000"/>
              <a:buFont charset="2" typeface="Wingdings"/>
              <a:buChar char=""/>
            </a:pPr>
            <a:r>
              <a:rPr lang="en-GB" sz="2000"/>
              <a:t>The basic concepts of hardening a Windows server is similar to Linux (although the approach or tools may vary or be grouped in different areas).</a:t>
            </a:r>
            <a:r>
              <a:rPr lang="en-GB" sz="2000"/>
              <a:t>
</a:t>
            </a:r>
            <a:r>
              <a:rPr lang="en-GB" sz="2000"/>
              <a:t>
</a:t>
            </a:r>
            <a:r>
              <a:rPr b="1" lang="en-GB" sz="2000"/>
              <a:t>Below are several </a:t>
            </a:r>
            <a:r>
              <a:rPr b="1" lang="en-GB" sz="2000" u="sng"/>
              <a:t>common</a:t>
            </a:r>
            <a:r>
              <a:rPr b="1" lang="en-GB" sz="2000"/>
              <a:t> elements of server hardening:</a:t>
            </a:r>
            <a:r>
              <a:rPr lang="en-GB" sz="2000"/>
              <a:t>
</a:t>
            </a:r>
            <a:endParaRPr/>
          </a:p>
          <a:p>
            <a:pPr lvl="1">
              <a:buFont typeface="Times New Roman"/>
              <a:buChar char="–"/>
            </a:pPr>
            <a:r>
              <a:rPr lang="en-GB" sz="2000"/>
              <a:t>Lock down BIOS / Access upon Bootup</a:t>
            </a:r>
            <a:endParaRPr/>
          </a:p>
          <a:p>
            <a:pPr lvl="1">
              <a:buFont typeface="Times New Roman"/>
              <a:buChar char="–"/>
            </a:pPr>
            <a:r>
              <a:rPr lang="en-GB" sz="2000"/>
              <a:t>Turn off unnecessary services (ports)</a:t>
            </a:r>
            <a:endParaRPr/>
          </a:p>
          <a:p>
            <a:pPr lvl="1">
              <a:buFont typeface="Times New Roman"/>
              <a:buChar char="–"/>
            </a:pPr>
            <a:r>
              <a:rPr lang="en-GB" sz="2000"/>
              <a:t>Limit users to processes (ports)</a:t>
            </a:r>
            <a:endParaRPr/>
          </a:p>
          <a:p>
            <a:pPr lvl="1">
              <a:buFont typeface="Times New Roman"/>
              <a:buChar char="–"/>
            </a:pPr>
            <a:r>
              <a:rPr lang="en-GB" sz="2000"/>
              <a:t>Using Digital Encryption (for remote access)</a:t>
            </a:r>
            <a:endParaRPr/>
          </a:p>
          <a:p>
            <a:pPr lvl="1">
              <a:buFont typeface="Times New Roman"/>
              <a:buChar char="–"/>
            </a:pPr>
            <a:r>
              <a:rPr lang="en-GB" sz="2000"/>
              <a:t>Using Access Control Lists (Advanced Permissions)</a:t>
            </a:r>
            <a:endParaRPr/>
          </a:p>
          <a:p>
            <a:pPr lvl="1">
              <a:buFont typeface="Times New Roman"/>
              <a:buChar char="–"/>
            </a:pPr>
            <a:r>
              <a:rPr lang="en-GB" sz="2000"/>
              <a:t>Logging user and system activity (Manage by Exception)</a:t>
            </a:r>
            <a:endParaRPr/>
          </a:p>
          <a:p>
            <a:pPr lvl="1">
              <a:buFont typeface="Times New Roman"/>
              <a:buChar char="–"/>
            </a:pPr>
            <a:r>
              <a:rPr lang="en-GB" sz="2000"/>
              <a:t>Setting automatic updates (patches)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150560" y="213840"/>
            <a:ext cx="7792920" cy="1462680"/>
          </a:xfrm>
          <a:prstGeom prst="rect">
            <a:avLst/>
          </a:prstGeom>
        </p:spPr>
        <p:txBody>
          <a:bodyPr anchor="b" bIns="46800" lIns="90000" rIns="90000" tIns="54720"/>
          <a:p>
            <a:r>
              <a:rPr lang="en-GB" sz="3200"/>
              <a:t>Server Hardening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1227600" y="2005200"/>
            <a:ext cx="7772400" cy="4114800"/>
          </a:xfrm>
          <a:prstGeom prst="rect">
            <a:avLst/>
          </a:prstGeom>
        </p:spPr>
        <p:txBody>
          <a:bodyPr bIns="46800" lIns="90000" rIns="90000" tIns="102240"/>
          <a:p>
            <a:pPr>
              <a:lnSpc>
                <a:spcPct val="78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78000"/>
              </a:lnSpc>
              <a:buSzPct val="25000"/>
              <a:buFont charset="2" typeface="Wingdings"/>
              <a:buChar char=""/>
            </a:pPr>
            <a:r>
              <a:rPr b="1" lang="en-GB" sz="2400"/>
              <a:t>Hardening Guidelines / Societies</a:t>
            </a:r>
            <a:r>
              <a:rPr lang="en-GB" sz="2000"/>
              <a:t>
</a:t>
            </a:r>
            <a:endParaRPr/>
          </a:p>
          <a:p>
            <a:pPr>
              <a:lnSpc>
                <a:spcPct val="78000"/>
              </a:lnSpc>
              <a:buSzPct val="25000"/>
              <a:buFont charset="2" typeface="Wingdings"/>
              <a:buChar char=""/>
            </a:pPr>
            <a:r>
              <a:rPr lang="en-GB" sz="2000"/>
              <a:t>There are various organizations / institutions that provide guidance</a:t>
            </a:r>
            <a:r>
              <a:rPr lang="en-GB" sz="2000"/>
              <a:t>
</a:t>
            </a:r>
            <a:r>
              <a:rPr lang="en-GB" sz="2000"/>
              <a:t>(i.e. “Best Practices”) for Internet Security:</a:t>
            </a:r>
            <a:r>
              <a:rPr lang="en-GB" sz="2000"/>
              <a:t>
</a:t>
            </a:r>
            <a:endParaRPr/>
          </a:p>
          <a:p>
            <a:pPr lvl="1">
              <a:buFont typeface="Times New Roman"/>
              <a:buChar char="–"/>
            </a:pPr>
            <a:r>
              <a:rPr b="1" lang="en-GB" sz="2000"/>
              <a:t>SANS Institute</a:t>
            </a:r>
            <a:endParaRPr/>
          </a:p>
          <a:p>
            <a:pPr lvl="2">
              <a:buFont typeface="Times New Roman"/>
              <a:buChar char="•"/>
            </a:pPr>
            <a:r>
              <a:rPr lang="en-GB" sz="2000"/>
              <a:t>Private US company that concentrates on Internet security (i.e. “best practices”)</a:t>
            </a:r>
            <a:r>
              <a:rPr lang="en-GB" sz="2000"/>
              <a:t>
</a:t>
            </a:r>
            <a:endParaRPr/>
          </a:p>
          <a:p>
            <a:pPr lvl="1">
              <a:buFont typeface="Times New Roman"/>
              <a:buChar char="–"/>
            </a:pPr>
            <a:r>
              <a:rPr b="1" lang="en-GB" sz="2000"/>
              <a:t>NSA</a:t>
            </a:r>
            <a:r>
              <a:rPr lang="en-GB" sz="2000"/>
              <a:t> (National Security Agency)</a:t>
            </a:r>
            <a:endParaRPr/>
          </a:p>
          <a:p>
            <a:pPr lvl="2">
              <a:buFont typeface="Times New Roman"/>
              <a:buChar char="•"/>
            </a:pPr>
            <a:r>
              <a:rPr lang="en-GB" sz="2000"/>
              <a:t>US Government organization specializing in security (including password encryption methods used by Unix/Linux and Internet security) </a:t>
            </a:r>
            <a:r>
              <a:rPr lang="en-GB" sz="2000"/>
              <a:t>
</a:t>
            </a:r>
            <a:endParaRPr/>
          </a:p>
          <a:p>
            <a:pPr lvl="1">
              <a:buFont typeface="Times New Roman"/>
              <a:buChar char="–"/>
            </a:pPr>
            <a:r>
              <a:rPr b="1" lang="en-GB" sz="2000"/>
              <a:t>NIST</a:t>
            </a:r>
            <a:r>
              <a:rPr lang="en-GB" sz="2000"/>
              <a:t> (National Institute of Standards and Technology)</a:t>
            </a:r>
            <a:endParaRPr/>
          </a:p>
          <a:p>
            <a:pPr lvl="2">
              <a:buFont typeface="Times New Roman"/>
              <a:buChar char="•"/>
            </a:pPr>
            <a:r>
              <a:rPr lang="en-GB" sz="2000"/>
              <a:t>Best practices to safeguard economic security.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150560" y="213840"/>
            <a:ext cx="7792920" cy="1462680"/>
          </a:xfrm>
          <a:prstGeom prst="rect">
            <a:avLst/>
          </a:prstGeom>
        </p:spPr>
        <p:txBody>
          <a:bodyPr anchor="b" bIns="46800" lIns="90000" rIns="90000" tIns="54720"/>
          <a:p>
            <a:r>
              <a:rPr lang="en-GB" sz="3200"/>
              <a:t>Hardening of Windows 2003 Server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1182600" y="2017800"/>
            <a:ext cx="7772400" cy="4114800"/>
          </a:xfrm>
          <a:prstGeom prst="rect">
            <a:avLst/>
          </a:prstGeom>
        </p:spPr>
        <p:txBody>
          <a:bodyPr bIns="46800" lIns="90000" rIns="90000" tIns="102240"/>
          <a:p>
            <a:pPr>
              <a:lnSpc>
                <a:spcPct val="78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78000"/>
              </a:lnSpc>
              <a:buSzPct val="25000"/>
              <a:buFont charset="2" typeface="Wingdings"/>
              <a:buChar char=""/>
            </a:pPr>
            <a:r>
              <a:rPr b="1" lang="en-GB" sz="2400"/>
              <a:t>Security Configuration Wizard</a:t>
            </a:r>
            <a:r>
              <a:rPr lang="en-GB" sz="2000"/>
              <a:t>
</a:t>
            </a:r>
            <a:endParaRPr/>
          </a:p>
          <a:p>
            <a:pPr>
              <a:lnSpc>
                <a:spcPct val="78000"/>
              </a:lnSpc>
              <a:buSzPct val="25000"/>
              <a:buFont charset="2" typeface="Wingdings"/>
              <a:buChar char=""/>
            </a:pPr>
            <a:r>
              <a:rPr lang="en-GB" sz="1500"/>
              <a:t>It can be confusing and time-consuming to follow check-lists and guides from Internet security institutes such as SANS, NSA, and NIST.</a:t>
            </a:r>
            <a:endParaRPr/>
          </a:p>
          <a:p>
            <a:pPr>
              <a:lnSpc>
                <a:spcPct val="78000"/>
              </a:lnSpc>
              <a:buSzPct val="25000"/>
              <a:buFont charset="2" typeface="Wingdings"/>
              <a:buChar char=""/>
            </a:pPr>
            <a:endParaRPr/>
          </a:p>
          <a:p>
            <a:pPr>
              <a:lnSpc>
                <a:spcPct val="78000"/>
              </a:lnSpc>
              <a:buSzPct val="25000"/>
              <a:buFont charset="2" typeface="Wingdings"/>
              <a:buChar char=""/>
            </a:pPr>
            <a:r>
              <a:rPr lang="en-GB" sz="1500"/>
              <a:t>In an effort to help simply the process, Microsoft provides the SCW (Security Configuration Wizard) to incorporate most of these elements in terms of policies and assigned roles including:</a:t>
            </a:r>
            <a:r>
              <a:rPr lang="en-GB" sz="1500"/>
              <a:t>
</a:t>
            </a:r>
            <a:endParaRPr/>
          </a:p>
          <a:p>
            <a:pPr lvl="1">
              <a:buFont typeface="Times New Roman"/>
              <a:buChar char="–"/>
            </a:pPr>
            <a:r>
              <a:rPr lang="en-GB" sz="1500"/>
              <a:t>Disable unnecessary services</a:t>
            </a:r>
            <a:endParaRPr/>
          </a:p>
          <a:p>
            <a:pPr lvl="1">
              <a:buFont typeface="Times New Roman"/>
              <a:buChar char="–"/>
            </a:pPr>
            <a:r>
              <a:rPr lang="en-GB" sz="1500"/>
              <a:t>Block unused ports</a:t>
            </a:r>
            <a:endParaRPr/>
          </a:p>
          <a:p>
            <a:pPr lvl="1">
              <a:buFont typeface="Times New Roman"/>
              <a:buChar char="–"/>
            </a:pPr>
            <a:r>
              <a:rPr lang="en-GB" sz="1500"/>
              <a:t>Enable additional security restrictions</a:t>
            </a:r>
            <a:endParaRPr/>
          </a:p>
          <a:p>
            <a:pPr lvl="1">
              <a:buFont typeface="Times New Roman"/>
              <a:buChar char="–"/>
            </a:pPr>
            <a:r>
              <a:rPr lang="en-GB" sz="1500"/>
              <a:t>Enable LDAP services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150560" y="213840"/>
            <a:ext cx="7792920" cy="1462680"/>
          </a:xfrm>
          <a:prstGeom prst="rect">
            <a:avLst/>
          </a:prstGeom>
        </p:spPr>
        <p:txBody>
          <a:bodyPr anchor="b" bIns="46800" lIns="90000" rIns="90000" tIns="54720"/>
          <a:p>
            <a:r>
              <a:rPr lang="en-GB" sz="3200"/>
              <a:t>Hardening of Windows 2003 Server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1182600" y="2017800"/>
            <a:ext cx="7772400" cy="4114800"/>
          </a:xfrm>
          <a:prstGeom prst="rect">
            <a:avLst/>
          </a:prstGeom>
        </p:spPr>
        <p:txBody>
          <a:bodyPr bIns="46800" lIns="90000" rIns="90000" tIns="102240"/>
          <a:p>
            <a:pPr>
              <a:lnSpc>
                <a:spcPct val="78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78000"/>
              </a:lnSpc>
              <a:buSzPct val="25000"/>
              <a:buFont charset="2" typeface="Wingdings"/>
              <a:buChar char=""/>
            </a:pPr>
            <a:r>
              <a:rPr b="1" lang="en-GB" sz="2400"/>
              <a:t>Security Configuration Wizard</a:t>
            </a:r>
            <a:r>
              <a:rPr lang="en-GB" sz="2000"/>
              <a:t>
</a:t>
            </a:r>
            <a:endParaRPr/>
          </a:p>
          <a:p>
            <a:pPr>
              <a:lnSpc>
                <a:spcPct val="78000"/>
              </a:lnSpc>
              <a:buSzPct val="25000"/>
              <a:buFont charset="2" typeface="Wingdings"/>
              <a:buChar char=""/>
            </a:pPr>
            <a:r>
              <a:rPr lang="en-GB" sz="1500"/>
              <a:t>In order to use SCW, you need to download and install Service Pack 1.</a:t>
            </a:r>
            <a:r>
              <a:rPr lang="en-GB" sz="1500"/>
              <a:t>
</a:t>
            </a:r>
            <a:r>
              <a:rPr lang="en-GB" sz="1500"/>
              <a:t>
</a:t>
            </a:r>
            <a:r>
              <a:rPr lang="en-GB" sz="1500"/>
              <a:t>The Following sections are set during the process:</a:t>
            </a:r>
            <a:r>
              <a:rPr lang="en-GB" sz="1500"/>
              <a:t>
</a:t>
            </a:r>
            <a:endParaRPr/>
          </a:p>
          <a:p>
            <a:pPr lvl="1">
              <a:buFont typeface="Times New Roman"/>
              <a:buChar char="–"/>
            </a:pPr>
            <a:r>
              <a:rPr b="1" lang="en-GB" sz="1500"/>
              <a:t>Defining Roles</a:t>
            </a:r>
            <a:r>
              <a:rPr lang="en-GB" sz="1500"/>
              <a:t> (client / admin / additional services)</a:t>
            </a:r>
            <a:endParaRPr/>
          </a:p>
          <a:p>
            <a:pPr lvl="1">
              <a:buFont typeface="Times New Roman"/>
              <a:buChar char="–"/>
            </a:pPr>
            <a:r>
              <a:rPr b="1" lang="en-GB" sz="1500"/>
              <a:t>Network Security</a:t>
            </a:r>
            <a:r>
              <a:rPr lang="en-GB" sz="1500"/>
              <a:t> (firewall, Web-server - IIS)</a:t>
            </a:r>
            <a:endParaRPr/>
          </a:p>
          <a:p>
            <a:pPr lvl="1">
              <a:buFont typeface="Times New Roman"/>
              <a:buChar char="–"/>
            </a:pPr>
            <a:r>
              <a:rPr b="1" lang="en-GB" sz="1500"/>
              <a:t>Registry Settings</a:t>
            </a:r>
            <a:r>
              <a:rPr lang="en-GB" sz="1500"/>
              <a:t> (allowed communication protocols)</a:t>
            </a:r>
            <a:endParaRPr/>
          </a:p>
          <a:p>
            <a:pPr lvl="1">
              <a:buFont typeface="Times New Roman"/>
              <a:buChar char="–"/>
            </a:pPr>
            <a:r>
              <a:rPr b="1" lang="en-GB" sz="1500"/>
              <a:t>Audit Policy</a:t>
            </a:r>
            <a:r>
              <a:rPr lang="en-GB" sz="1500"/>
              <a:t> (eg. Reporting / accounting)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150560" y="213840"/>
            <a:ext cx="7792920" cy="1462680"/>
          </a:xfrm>
          <a:prstGeom prst="rect">
            <a:avLst/>
          </a:prstGeom>
        </p:spPr>
        <p:txBody>
          <a:bodyPr anchor="b" bIns="46800" lIns="90000" rIns="90000" tIns="54720"/>
          <a:p>
            <a:r>
              <a:rPr lang="en-GB" sz="3200"/>
              <a:t>Hardening of Windows 2003 Server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1182600" y="2017800"/>
            <a:ext cx="7772400" cy="4114800"/>
          </a:xfrm>
          <a:prstGeom prst="rect">
            <a:avLst/>
          </a:prstGeom>
        </p:spPr>
        <p:txBody>
          <a:bodyPr bIns="46800" lIns="90000" rIns="90000" tIns="102240"/>
          <a:p>
            <a:pPr>
              <a:lnSpc>
                <a:spcPct val="78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78000"/>
              </a:lnSpc>
              <a:buSzPct val="25000"/>
              <a:buFont charset="2" typeface="Wingdings"/>
              <a:buChar char=""/>
            </a:pPr>
            <a:r>
              <a:rPr b="1" lang="en-GB" sz="2400"/>
              <a:t>New Technology File System (NTFS)</a:t>
            </a:r>
            <a:r>
              <a:rPr lang="en-GB" sz="2000"/>
              <a:t>
</a:t>
            </a:r>
            <a:endParaRPr/>
          </a:p>
          <a:p>
            <a:pPr>
              <a:lnSpc>
                <a:spcPct val="78000"/>
              </a:lnSpc>
              <a:buSzPct val="25000"/>
              <a:buFont charset="2" typeface="Wingdings"/>
              <a:buChar char=""/>
            </a:pPr>
            <a:r>
              <a:rPr b="1" lang="en-GB" sz="1600"/>
              <a:t>NTFS</a:t>
            </a:r>
            <a:r>
              <a:rPr lang="en-GB" sz="1600"/>
              <a:t> is a newer file system developed for Windows operating systems that provide improved disk space utilization, file system journalling, as well as security.</a:t>
            </a:r>
            <a:endParaRPr/>
          </a:p>
          <a:p>
            <a:pPr>
              <a:lnSpc>
                <a:spcPct val="78000"/>
              </a:lnSpc>
              <a:buSzPct val="25000"/>
              <a:buFont charset="2" typeface="Wingdings"/>
              <a:buChar char=""/>
            </a:pPr>
            <a:r>
              <a:rPr lang="en-GB" sz="1600"/>
              <a:t> </a:t>
            </a:r>
            <a:endParaRPr/>
          </a:p>
          <a:p>
            <a:pPr>
              <a:lnSpc>
                <a:spcPct val="78000"/>
              </a:lnSpc>
              <a:buSzPct val="25000"/>
              <a:buFont charset="2" typeface="Wingdings"/>
              <a:buChar char=""/>
            </a:pPr>
            <a:r>
              <a:rPr lang="en-GB" sz="1600"/>
              <a:t>This newer file system technology incorporates Access Control Lists (</a:t>
            </a:r>
            <a:r>
              <a:rPr b="1" lang="en-GB" sz="1600"/>
              <a:t>ACLs</a:t>
            </a:r>
            <a:r>
              <a:rPr lang="en-GB" sz="1600"/>
              <a:t>) </a:t>
            </a:r>
            <a:r>
              <a:rPr lang="en-GB" sz="2000"/>
              <a:t> </a:t>
            </a:r>
            <a:r>
              <a:rPr lang="en-GB" sz="2000"/>
              <a:t>
</a:t>
            </a:r>
            <a:r>
              <a:rPr lang="en-GB" sz="2000"/>
              <a:t>
</a:t>
            </a:r>
            <a:r>
              <a:rPr lang="en-GB" sz="1600"/>
              <a:t>Reference:</a:t>
            </a:r>
            <a:r>
              <a:rPr lang="en-GB" sz="1600"/>
              <a:t>
</a:t>
            </a:r>
            <a:endParaRPr/>
          </a:p>
          <a:p>
            <a:pPr>
              <a:lnSpc>
                <a:spcPct val="78000"/>
              </a:lnSpc>
              <a:buSzPct val="25000"/>
              <a:buFont charset="2" typeface="Wingdings"/>
              <a:buChar char=""/>
            </a:pPr>
            <a:r>
              <a:rPr lang="en-GB" sz="1300">
                <a:hlinkClick r:id="rId1"/>
              </a:rPr>
              <a:t>http://www.windowsecurity.com/articles/understanding-windows-ntfs-permissions.html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150560" y="213840"/>
            <a:ext cx="7792920" cy="1462680"/>
          </a:xfrm>
          <a:prstGeom prst="rect">
            <a:avLst/>
          </a:prstGeom>
        </p:spPr>
        <p:txBody>
          <a:bodyPr anchor="b" bIns="46800" lIns="90000" rIns="90000" tIns="54720"/>
          <a:p>
            <a:r>
              <a:rPr lang="en-GB" sz="3200"/>
              <a:t>Hardening of Windows 2003 Server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1182600" y="2017800"/>
            <a:ext cx="7772400" cy="4114800"/>
          </a:xfrm>
          <a:prstGeom prst="rect">
            <a:avLst/>
          </a:prstGeom>
        </p:spPr>
        <p:txBody>
          <a:bodyPr bIns="46800" lIns="90000" rIns="90000" tIns="102240"/>
          <a:p>
            <a:pPr>
              <a:lnSpc>
                <a:spcPct val="78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78000"/>
              </a:lnSpc>
              <a:buSzPct val="25000"/>
              <a:buFont charset="2" typeface="Wingdings"/>
              <a:buChar char=""/>
            </a:pPr>
            <a:r>
              <a:rPr b="1" lang="en-GB" sz="2400"/>
              <a:t>ACLs (Access Control Lists)</a:t>
            </a:r>
            <a:r>
              <a:rPr lang="en-GB" sz="2000"/>
              <a:t>
</a:t>
            </a:r>
            <a:endParaRPr/>
          </a:p>
          <a:p>
            <a:pPr lvl="1">
              <a:buChar char=""/>
            </a:pPr>
            <a:r>
              <a:rPr b="1" lang="en-GB"/>
              <a:t>ACL</a:t>
            </a:r>
            <a:r>
              <a:rPr lang="en-GB"/>
              <a:t>s are specialized permission sets for files and directories. They extend beyond the traditional user group method of limiting or permitting access to files and directories.</a:t>
            </a:r>
            <a:r>
              <a:rPr lang="en-GB"/>
              <a:t>
</a:t>
            </a:r>
            <a:endParaRPr/>
          </a:p>
          <a:p>
            <a:pPr lvl="1">
              <a:buChar char=""/>
            </a:pPr>
            <a:r>
              <a:rPr lang="en-GB"/>
              <a:t>For example, when creating a group for members to share, you also have the ability to specify individual users and their permissions for that specific file or directory. In a way they resemble </a:t>
            </a:r>
            <a:r>
              <a:rPr b="1" lang="en-GB"/>
              <a:t>objects</a:t>
            </a:r>
            <a:r>
              <a:rPr lang="en-GB"/>
              <a:t> with their own permission characteristics.</a:t>
            </a:r>
            <a:r>
              <a:rPr lang="en-GB"/>
              <a:t>
</a:t>
            </a:r>
            <a:r>
              <a:rPr lang="en-GB"/>
              <a:t>
</a:t>
            </a:r>
            <a:r>
              <a:rPr lang="en-GB"/>
              <a:t>
</a:t>
            </a:r>
            <a:r>
              <a:rPr lang="en-GB"/>
              <a:t>Setting group permissions for users that belong to same group (eg </a:t>
            </a:r>
            <a:r>
              <a:rPr b="1" lang="en-GB"/>
              <a:t>read</a:t>
            </a:r>
            <a:r>
              <a:rPr lang="en-GB"/>
              <a:t> only), but ACLs allow customized permissions for certain individuals (eg. </a:t>
            </a:r>
            <a:r>
              <a:rPr b="1" lang="en-GB"/>
              <a:t>read</a:t>
            </a:r>
            <a:r>
              <a:rPr lang="en-GB"/>
              <a:t> and </a:t>
            </a:r>
            <a:r>
              <a:rPr b="1" lang="en-GB"/>
              <a:t>write</a:t>
            </a:r>
            <a:r>
              <a:rPr lang="en-GB"/>
              <a:t>) for that same group.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150560" y="213840"/>
            <a:ext cx="7792920" cy="1462680"/>
          </a:xfrm>
          <a:prstGeom prst="rect">
            <a:avLst/>
          </a:prstGeom>
        </p:spPr>
        <p:txBody>
          <a:bodyPr anchor="b" bIns="46800" lIns="90000" rIns="90000" tIns="54720"/>
          <a:p>
            <a:r>
              <a:rPr lang="en-GB" sz="3200"/>
              <a:t>Hardening of Windows 2003 Server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1182600" y="2017800"/>
            <a:ext cx="7772400" cy="4114800"/>
          </a:xfrm>
          <a:prstGeom prst="rect">
            <a:avLst/>
          </a:prstGeom>
        </p:spPr>
        <p:txBody>
          <a:bodyPr bIns="46800" lIns="90000" rIns="90000" tIns="102240"/>
          <a:p>
            <a:pPr>
              <a:lnSpc>
                <a:spcPct val="78000"/>
              </a:lnSpc>
              <a:buSzPct val="25000"/>
              <a:buFont typeface="StarSymbol"/>
              <a:buChar char=""/>
            </a:pPr>
            <a:endParaRPr/>
          </a:p>
          <a:p>
            <a:pPr>
              <a:lnSpc>
                <a:spcPct val="78000"/>
              </a:lnSpc>
              <a:buSzPct val="25000"/>
              <a:buFont charset="2" typeface="Wingdings"/>
              <a:buChar char=""/>
            </a:pPr>
            <a:r>
              <a:rPr b="1" lang="en-GB" sz="1600"/>
              <a:t>Monitoring Activity / IDS Applications</a:t>
            </a:r>
            <a:r>
              <a:rPr lang="en-GB" sz="2000"/>
              <a:t>
</a:t>
            </a:r>
            <a:endParaRPr/>
          </a:p>
          <a:p>
            <a:pPr>
              <a:lnSpc>
                <a:spcPct val="78000"/>
              </a:lnSpc>
              <a:buSzPct val="25000"/>
              <a:buFont charset="2" typeface="Wingdings"/>
              <a:buChar char=""/>
            </a:pPr>
            <a:r>
              <a:rPr lang="en-GB" sz="1300"/>
              <a:t>Although SCW makes it easier to harden the Windows 2003 server, it is recommended to also monitor suspicious activity.</a:t>
            </a:r>
            <a:r>
              <a:rPr lang="en-GB" sz="1300"/>
              <a:t>
</a:t>
            </a:r>
            <a:r>
              <a:rPr lang="en-GB" sz="1300"/>
              <a:t>
</a:t>
            </a:r>
            <a:r>
              <a:rPr lang="en-GB" sz="1300"/>
              <a:t>In Lab 8, you will be learning commands (via SANS institute publications) on how to monitor suspicious activity including:</a:t>
            </a:r>
            <a:endParaRPr/>
          </a:p>
          <a:p>
            <a:pPr lvl="1">
              <a:buFont typeface="Times New Roman"/>
              <a:buChar char="–"/>
            </a:pPr>
            <a:r>
              <a:rPr lang="en-GB" sz="1200"/>
              <a:t>Large files</a:t>
            </a:r>
            <a:endParaRPr/>
          </a:p>
          <a:p>
            <a:pPr lvl="1">
              <a:buFont typeface="Times New Roman"/>
              <a:buChar char="–"/>
            </a:pPr>
            <a:r>
              <a:rPr lang="en-GB" sz="1200"/>
              <a:t>Strange processes / installed programs</a:t>
            </a:r>
            <a:endParaRPr/>
          </a:p>
          <a:p>
            <a:pPr lvl="1">
              <a:buFont typeface="Times New Roman"/>
              <a:buChar char="–"/>
            </a:pPr>
            <a:r>
              <a:rPr lang="en-GB" sz="1200"/>
              <a:t>Network activity</a:t>
            </a:r>
            <a:endParaRPr/>
          </a:p>
          <a:p>
            <a:pPr lvl="1">
              <a:buFont typeface="Times New Roman"/>
              <a:buChar char="–"/>
            </a:pPr>
            <a:r>
              <a:rPr lang="en-GB" sz="1200"/>
              <a:t>User accounts</a:t>
            </a:r>
            <a:endParaRPr/>
          </a:p>
          <a:p>
            <a:pPr>
              <a:lnSpc>
                <a:spcPct val="78000"/>
              </a:lnSpc>
              <a:buSzPct val="25000"/>
              <a:buFont charset="2" typeface="Wingdings"/>
              <a:buChar char=""/>
            </a:pPr>
            <a:r>
              <a:rPr lang="en-GB" sz="1300"/>
              <a:t>In order to simply the process (like SWC), is to use Intrusion Detection Systems (IDSs).</a:t>
            </a:r>
            <a:endParaRPr/>
          </a:p>
          <a:p>
            <a:pPr>
              <a:lnSpc>
                <a:spcPct val="78000"/>
              </a:lnSpc>
              <a:buSzPct val="25000"/>
              <a:buFont charset="2" typeface="Wingdings"/>
              <a:buChar char=""/>
            </a:pPr>
            <a:r>
              <a:rPr lang="en-GB" sz="1300"/>
              <a:t>There are many ones available (both proprietary and open-source)... 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