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33"/>
  </p:notesMasterIdLst>
  <p:sldIdLst>
    <p:sldId id="351" r:id="rId2"/>
    <p:sldId id="352" r:id="rId3"/>
    <p:sldId id="353" r:id="rId4"/>
    <p:sldId id="419" r:id="rId5"/>
    <p:sldId id="427" r:id="rId6"/>
    <p:sldId id="428" r:id="rId7"/>
    <p:sldId id="420" r:id="rId8"/>
    <p:sldId id="421" r:id="rId9"/>
    <p:sldId id="429" r:id="rId10"/>
    <p:sldId id="430" r:id="rId11"/>
    <p:sldId id="442" r:id="rId12"/>
    <p:sldId id="443" r:id="rId13"/>
    <p:sldId id="450" r:id="rId14"/>
    <p:sldId id="451" r:id="rId15"/>
    <p:sldId id="452" r:id="rId16"/>
    <p:sldId id="453" r:id="rId17"/>
    <p:sldId id="384" r:id="rId18"/>
    <p:sldId id="422" r:id="rId19"/>
    <p:sldId id="423" r:id="rId20"/>
    <p:sldId id="435" r:id="rId21"/>
    <p:sldId id="436" r:id="rId22"/>
    <p:sldId id="424" r:id="rId23"/>
    <p:sldId id="437" r:id="rId24"/>
    <p:sldId id="438" r:id="rId25"/>
    <p:sldId id="445" r:id="rId26"/>
    <p:sldId id="446" r:id="rId27"/>
    <p:sldId id="425" r:id="rId28"/>
    <p:sldId id="426" r:id="rId29"/>
    <p:sldId id="439" r:id="rId30"/>
    <p:sldId id="387" r:id="rId31"/>
    <p:sldId id="3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6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Command_substitu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4/11/05/jtb-principl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hegg.com/homework-help/definitions/loop-statement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7512502/how-to-make-arrow-that-loops-in-matplotli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sr600doc.xinuos.com/en/SDK_tools/_Positional_Parameter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0:_Shell_Scripting_-_Part_1#INVESTIGATION_3:_COMMAND_SUBSTITUTION_.2F_MATH_OPERATIONS" TargetMode="External"/><Relationship Id="rId2" Type="http://schemas.openxmlformats.org/officeDocument/2006/relationships/hyperlink" Target="https://wiki.cdot.senecacollege.ca/wiki/Tutorial11:_Shell_Scripting_-_Part_1#INVESTIGATION_3:_COMMAND_SUBSTITUTION_.2F_MATH_OPER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cdot.senecacollege.ca/wiki/Tutorial11:_Shell_Scripting_-_Part_1#LINUX_PRACTICE_QUESTIONS" TargetMode="External"/><Relationship Id="rId4" Type="http://schemas.openxmlformats.org/officeDocument/2006/relationships/hyperlink" Target="https://wiki.cdot.senecacollege.ca/wiki/Tutorial11:_Shell_Scripting_-_Part_1#INVESTIGATION_4:_CONTROL_FLOW_STATEM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72636"/>
            <a:ext cx="9722921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11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positional parameters /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command substitution / math operations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testing CONDITIONS / control flow statements (logic / loops)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and special parameters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12065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</a:p>
          <a:p>
            <a:pPr marL="0" indent="0">
              <a:buNone/>
            </a:pPr>
            <a:r>
              <a:rPr lang="en-US" sz="1800" dirty="0"/>
              <a:t>Write a </a:t>
            </a:r>
            <a:r>
              <a:rPr lang="en-US" sz="1800" b="1" dirty="0"/>
              <a:t>Bash shell script </a:t>
            </a:r>
            <a:r>
              <a:rPr lang="en-US" sz="1800" dirty="0"/>
              <a:t>that accepts arguments from the shell script filename when executed (i.e., just like a regular Linux command).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i="1" dirty="0"/>
              <a:t>Bash Shell</a:t>
            </a:r>
            <a:r>
              <a:rPr lang="en-US" sz="1800" dirty="0"/>
              <a:t> script will clear the screen and then display the following text (using </a:t>
            </a:r>
            <a:r>
              <a:rPr lang="en-US" sz="1800" b="1" dirty="0"/>
              <a:t>special parameters</a:t>
            </a:r>
            <a:r>
              <a:rPr lang="en-US" sz="1800" dirty="0"/>
              <a:t>):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arguments are: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arguments are: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of all positional parameters)</a:t>
            </a:r>
            <a:endParaRPr lang="en-CA" sz="14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074639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b="1" i="1" dirty="0"/>
              <a:t>Command substitution</a:t>
            </a:r>
            <a:r>
              <a:rPr lang="en-CA" sz="1800" i="1" dirty="0"/>
              <a:t> is a facility that allows a command to be run and its </a:t>
            </a:r>
            <a:r>
              <a:rPr lang="en-CA" sz="1800" b="1" i="1" dirty="0"/>
              <a:t>output</a:t>
            </a:r>
            <a:r>
              <a:rPr lang="en-CA" sz="1800" i="1" dirty="0"/>
              <a:t> to be pasted back on the command line as </a:t>
            </a:r>
            <a:r>
              <a:rPr lang="en-CA" sz="1800" b="1" i="1" dirty="0"/>
              <a:t>arguments</a:t>
            </a:r>
            <a:r>
              <a:rPr lang="en-CA" sz="1800" i="1" dirty="0"/>
              <a:t> to another command.</a:t>
            </a:r>
          </a:p>
          <a:p>
            <a:pPr marL="0" indent="0">
              <a:buNone/>
            </a:pP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https://en.wikipedia.org/wiki/Command_substitution</a:t>
            </a: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Usage: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command1 $(command2) </a:t>
            </a:r>
            <a:r>
              <a:rPr lang="en-CA" sz="1800" dirty="0"/>
              <a:t>or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command1 `command2`</a:t>
            </a:r>
          </a:p>
          <a:p>
            <a:pPr marL="0" indent="0">
              <a:buNone/>
            </a:pPr>
            <a:r>
              <a:rPr lang="en-CA" sz="1800" i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$(ls)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–s “message” $(cat email-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message.txt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directory is $(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hostname is $(hostname)"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date is: $(date +'%A %B %d, %Y')"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DDB8AB-E665-6C47-8798-A714C327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09" y="3351933"/>
            <a:ext cx="4724401" cy="146552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2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</a:p>
          <a:p>
            <a:pPr marL="0" indent="0">
              <a:buNone/>
            </a:pP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</a:t>
            </a:r>
            <a:r>
              <a:rPr lang="en-US" sz="2400" b="1" dirty="0"/>
              <a:t>sets</a:t>
            </a:r>
            <a:r>
              <a:rPr lang="en-US" sz="2400" dirty="0"/>
              <a:t> all files in your current directory as </a:t>
            </a:r>
            <a:r>
              <a:rPr lang="en-US" sz="2400" b="1" dirty="0"/>
              <a:t>positional parameters.</a:t>
            </a:r>
          </a:p>
          <a:p>
            <a:pPr marL="0" indent="0">
              <a:buNone/>
            </a:pPr>
            <a:r>
              <a:rPr lang="en-US" sz="2400" dirty="0"/>
              <a:t>Use</a:t>
            </a:r>
            <a:r>
              <a:rPr lang="en-US" sz="2400" b="1" dirty="0"/>
              <a:t> command substitution </a:t>
            </a:r>
            <a:r>
              <a:rPr lang="en-US" sz="2400" dirty="0"/>
              <a:t>to store all files in your current directory as</a:t>
            </a:r>
            <a:r>
              <a:rPr lang="en-US" sz="2400" b="1" dirty="0"/>
              <a:t> positional parameters.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  text (using special parameters):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of all positional parameters)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1482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Performing </a:t>
            </a:r>
            <a:r>
              <a:rPr lang="en-CA" sz="1800" b="1" dirty="0"/>
              <a:t>math</a:t>
            </a:r>
            <a:r>
              <a:rPr lang="en-CA" sz="1800" dirty="0"/>
              <a:t> calculations can be an important element in shell scripting.</a:t>
            </a:r>
          </a:p>
          <a:p>
            <a:pPr marL="0" indent="0">
              <a:buNone/>
            </a:pPr>
            <a:r>
              <a:rPr lang="en-CA" sz="1800" dirty="0"/>
              <a:t>A problem you may experience in shell scripting (as opposed to other programming languages) </a:t>
            </a:r>
            <a:br>
              <a:rPr lang="en-CA" sz="1800" dirty="0"/>
            </a:br>
            <a:r>
              <a:rPr lang="en-CA" sz="1800" dirty="0"/>
              <a:t>is that in shell scripting, all characters (including numbers) are stored as </a:t>
            </a:r>
            <a:r>
              <a:rPr lang="en-CA" sz="1800" b="1" dirty="0"/>
              <a:t>text</a:t>
            </a:r>
            <a:r>
              <a:rPr lang="en-CA" sz="1800" dirty="0"/>
              <a:t>.</a:t>
            </a:r>
          </a:p>
          <a:p>
            <a:pPr marL="0" indent="0">
              <a:buNone/>
            </a:pPr>
            <a:r>
              <a:rPr lang="en-CA" sz="1800" dirty="0"/>
              <a:t>This can create </a:t>
            </a:r>
            <a:r>
              <a:rPr lang="en-CA" sz="1800" b="1" dirty="0"/>
              <a:t>problems</a:t>
            </a:r>
            <a:r>
              <a:rPr lang="en-CA" sz="1800" dirty="0"/>
              <a:t> when performing math operations.</a:t>
            </a:r>
          </a:p>
          <a:p>
            <a:pPr marL="0" indent="0">
              <a:buNone/>
            </a:pPr>
            <a:r>
              <a:rPr lang="en-CA" sz="1800" b="1" dirty="0"/>
              <a:t>Demonstration: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“$num1+$num2”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5+10 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“$num1-$num2”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5-10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“$num1*$num2”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5*10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800" dirty="0"/>
              <a:t>In order to make math operations work in a Linux shell or shell script, you need to </a:t>
            </a:r>
            <a:r>
              <a:rPr lang="en-CA" sz="1800" b="1" dirty="0"/>
              <a:t>convert</a:t>
            </a:r>
            <a:r>
              <a:rPr lang="en-CA" sz="1800" dirty="0"/>
              <a:t> numbers stored as </a:t>
            </a:r>
            <a:r>
              <a:rPr lang="en-CA" sz="1800" b="1" dirty="0"/>
              <a:t>text</a:t>
            </a:r>
            <a:r>
              <a:rPr lang="en-CA" sz="1800" dirty="0"/>
              <a:t> into </a:t>
            </a:r>
            <a:r>
              <a:rPr lang="en-CA" sz="1800" b="1" dirty="0"/>
              <a:t>binary numbers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We can do this by using using a </a:t>
            </a:r>
            <a:r>
              <a:rPr lang="en-CA" sz="1800" b="1" dirty="0"/>
              <a:t>math construct </a:t>
            </a:r>
            <a:r>
              <a:rPr lang="en-CA" sz="1800" dirty="0"/>
              <a:t>consisting two pairs of round brackets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 ))</a:t>
            </a: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 $num1 + $num2))”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“$((num1-num2))”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-5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((product=num1*num2))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“$product”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16801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452120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Additional math operators are shown below.</a:t>
            </a: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num1=2;num2=3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$((num1/num2))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$((num1%num2))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$((num1**num2))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$((num2++))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$((num1--))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 Result: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9DFFA-A171-3347-BD09-B88E4CF4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5557"/>
              </p:ext>
            </p:extLst>
          </p:nvPr>
        </p:nvGraphicFramePr>
        <p:xfrm>
          <a:off x="6835855" y="2415918"/>
          <a:ext cx="4521201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7608">
                  <a:extLst>
                    <a:ext uri="{9D8B030D-6E8A-4147-A177-3AD203B41FA5}">
                      <a16:colId xmlns:a16="http://schemas.microsoft.com/office/drawing/2014/main" val="2319580925"/>
                    </a:ext>
                  </a:extLst>
                </a:gridCol>
                <a:gridCol w="3203593">
                  <a:extLst>
                    <a:ext uri="{9D8B030D-6E8A-4147-A177-3AD203B41FA5}">
                      <a16:colId xmlns:a16="http://schemas.microsoft.com/office/drawing/2014/main" val="323428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0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6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(increase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1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(decrease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6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8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Task 1:</a:t>
            </a:r>
          </a:p>
          <a:p>
            <a:pPr marL="0" indent="0">
              <a:buNone/>
            </a:pPr>
            <a:r>
              <a:rPr lang="en-US" sz="2200" dirty="0"/>
              <a:t>Write a </a:t>
            </a:r>
            <a:r>
              <a:rPr lang="en-US" sz="2200" b="1" dirty="0"/>
              <a:t>Bash </a:t>
            </a:r>
            <a:r>
              <a:rPr lang="en-US" sz="2200" dirty="0"/>
              <a:t>shell script that prompts the user for the sale </a:t>
            </a:r>
            <a:r>
              <a:rPr lang="en-US" sz="2200" b="1" dirty="0"/>
              <a:t>price</a:t>
            </a:r>
            <a:r>
              <a:rPr lang="en-US" sz="2200" dirty="0"/>
              <a:t> of an item and the </a:t>
            </a:r>
            <a:r>
              <a:rPr lang="en-US" sz="2200" b="1" dirty="0"/>
              <a:t>number</a:t>
            </a:r>
            <a:r>
              <a:rPr lang="en-US" sz="2200" dirty="0"/>
              <a:t> of items purchased. </a:t>
            </a:r>
          </a:p>
          <a:p>
            <a:pPr marL="0" indent="0">
              <a:buNone/>
            </a:pPr>
            <a:r>
              <a:rPr lang="en-US" sz="2200" dirty="0"/>
              <a:t>The shell script will display the </a:t>
            </a:r>
            <a:r>
              <a:rPr lang="en-US" sz="2200" b="1" dirty="0"/>
              <a:t>total amount </a:t>
            </a:r>
            <a:r>
              <a:rPr lang="en-US" sz="2200" dirty="0"/>
              <a:t>(</a:t>
            </a:r>
            <a:r>
              <a:rPr lang="en-US" sz="2200" dirty="0" err="1"/>
              <a:t>eg.</a:t>
            </a:r>
            <a:r>
              <a:rPr lang="en-US" sz="2200" b="1" dirty="0"/>
              <a:t> price </a:t>
            </a:r>
            <a:r>
              <a:rPr lang="en-US" sz="2200" dirty="0"/>
              <a:t>x</a:t>
            </a:r>
            <a:r>
              <a:rPr lang="en-US" sz="2200" b="1" dirty="0"/>
              <a:t> number </a:t>
            </a:r>
            <a:r>
              <a:rPr lang="en-US" sz="2200" dirty="0"/>
              <a:t>of items</a:t>
            </a:r>
            <a:r>
              <a:rPr lang="en-US" sz="2200" b="1" dirty="0"/>
              <a:t>) </a:t>
            </a:r>
            <a:r>
              <a:rPr lang="en-US" sz="2200" dirty="0"/>
              <a:t>of the sale. </a:t>
            </a:r>
          </a:p>
          <a:p>
            <a:pPr marL="0" indent="0">
              <a:buNone/>
            </a:pPr>
            <a:r>
              <a:rPr lang="en-US" sz="2200" dirty="0"/>
              <a:t>For simplicity,  you can assume prices are just </a:t>
            </a:r>
            <a:r>
              <a:rPr lang="en-US" sz="2200" b="1" dirty="0"/>
              <a:t>integers</a:t>
            </a:r>
            <a:r>
              <a:rPr lang="en-US" sz="2200" dirty="0"/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400" b="1" dirty="0"/>
              <a:t>Task 2:</a:t>
            </a:r>
          </a:p>
          <a:p>
            <a:pPr marL="0" indent="0">
              <a:buNone/>
            </a:pPr>
            <a:r>
              <a:rPr lang="en-US" sz="2200" dirty="0"/>
              <a:t>Write a </a:t>
            </a:r>
            <a:r>
              <a:rPr lang="en-US" sz="2200" b="1" dirty="0"/>
              <a:t>Bash </a:t>
            </a:r>
            <a:r>
              <a:rPr lang="en-US" sz="2200" dirty="0"/>
              <a:t>shell script that prompts the user prompts the user for </a:t>
            </a:r>
            <a:r>
              <a:rPr lang="en-US" sz="2200" b="1" dirty="0"/>
              <a:t>two numbers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/>
              <a:t>The shell script will then show the results from </a:t>
            </a:r>
            <a:r>
              <a:rPr lang="en-US" sz="2200" b="1" dirty="0"/>
              <a:t>addition</a:t>
            </a:r>
            <a:r>
              <a:rPr lang="en-US" sz="2200" dirty="0"/>
              <a:t>, </a:t>
            </a:r>
            <a:r>
              <a:rPr lang="en-US" sz="2200" b="1" dirty="0"/>
              <a:t>subtraction</a:t>
            </a:r>
            <a:r>
              <a:rPr lang="en-US" sz="2200" dirty="0"/>
              <a:t>, </a:t>
            </a:r>
            <a:r>
              <a:rPr lang="en-US" sz="2200" b="1" dirty="0"/>
              <a:t>multiplication</a:t>
            </a:r>
            <a:r>
              <a:rPr lang="en-US" sz="2200" dirty="0"/>
              <a:t> and </a:t>
            </a:r>
            <a:r>
              <a:rPr lang="en-US" sz="2200" b="1" dirty="0"/>
              <a:t>division</a:t>
            </a:r>
            <a:r>
              <a:rPr lang="en-US" sz="2200" dirty="0"/>
              <a:t> of those numbers.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32145" y="1706813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 far, we have created Bash Shell Scripts that execute Linux commands in a </a:t>
            </a:r>
            <a:r>
              <a:rPr lang="en-US" sz="1800" b="1" dirty="0"/>
              <a:t>fixed sequence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Although those type of scripts can be useful, we can use </a:t>
            </a:r>
            <a:r>
              <a:rPr lang="en-US" sz="1800" b="1" dirty="0"/>
              <a:t>control flow statements </a:t>
            </a:r>
            <a:r>
              <a:rPr lang="en-US" sz="1800" dirty="0"/>
              <a:t>that will </a:t>
            </a:r>
            <a:r>
              <a:rPr lang="en-US" sz="1800" b="1" dirty="0"/>
              <a:t>control the sequence </a:t>
            </a:r>
            <a:r>
              <a:rPr lang="en-US" sz="1800" dirty="0"/>
              <a:t>of the running script based on various situations or conditions.</a:t>
            </a:r>
          </a:p>
          <a:p>
            <a:pPr marL="0" indent="0">
              <a:buNone/>
            </a:pPr>
            <a:r>
              <a:rPr lang="en-US" sz="1800" i="1" dirty="0"/>
              <a:t>Control Flow Statements </a:t>
            </a:r>
            <a:r>
              <a:rPr lang="en-US" sz="1800" dirty="0"/>
              <a:t>are used to make your shell scripts more </a:t>
            </a:r>
            <a:r>
              <a:rPr lang="en-US" sz="1800" b="1" dirty="0"/>
              <a:t>flexible</a:t>
            </a:r>
            <a:r>
              <a:rPr lang="en-US" sz="1800" dirty="0"/>
              <a:t> and allow them to </a:t>
            </a:r>
            <a:r>
              <a:rPr lang="en-US" sz="1800" b="1" dirty="0"/>
              <a:t>adapt</a:t>
            </a:r>
            <a:r>
              <a:rPr lang="en-US" sz="1800" dirty="0"/>
              <a:t> to </a:t>
            </a:r>
            <a:r>
              <a:rPr lang="en-US" sz="1800" i="1" dirty="0"/>
              <a:t>changing</a:t>
            </a:r>
            <a:r>
              <a:rPr lang="en-US" sz="1800" dirty="0"/>
              <a:t> </a:t>
            </a:r>
            <a:r>
              <a:rPr lang="en-US" sz="1800" i="1" dirty="0"/>
              <a:t>situations</a:t>
            </a:r>
            <a:r>
              <a:rPr lang="en-US" sz="1800" dirty="0"/>
              <a:t>.</a:t>
            </a:r>
          </a:p>
        </p:txBody>
      </p:sp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7E0947C8-BC7D-9442-A4F5-FD93B307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03227" y="2121406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The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sz="2200" b="1" dirty="0"/>
              <a:t> (exit status) Special Parameter</a:t>
            </a:r>
            <a:endParaRPr lang="en-US" sz="2200" dirty="0"/>
          </a:p>
          <a:p>
            <a:pPr marL="0" indent="0">
              <a:buNone/>
            </a:pPr>
            <a:r>
              <a:rPr lang="en-US" sz="1900" dirty="0"/>
              <a:t>The special parameter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sz="1900" dirty="0"/>
              <a:t> is used to determine the </a:t>
            </a:r>
            <a:r>
              <a:rPr lang="en-US" sz="1900" b="1" dirty="0"/>
              <a:t>exit status </a:t>
            </a:r>
            <a:r>
              <a:rPr lang="en-US" sz="1900" dirty="0"/>
              <a:t>of the </a:t>
            </a:r>
            <a:r>
              <a:rPr lang="en-US" sz="1900" u="sng" dirty="0"/>
              <a:t>previously</a:t>
            </a:r>
            <a:r>
              <a:rPr lang="en-US" sz="1900" dirty="0"/>
              <a:t> issued </a:t>
            </a:r>
            <a:r>
              <a:rPr lang="en-US" sz="1900" b="1" dirty="0"/>
              <a:t>Linux command </a:t>
            </a:r>
            <a:r>
              <a:rPr lang="en-US" sz="1900" dirty="0"/>
              <a:t>or </a:t>
            </a:r>
            <a:r>
              <a:rPr lang="en-US" sz="1900" b="1" dirty="0"/>
              <a:t>Linux pipeline command</a:t>
            </a:r>
            <a:r>
              <a:rPr lang="en-US" sz="1900" dirty="0"/>
              <a:t>. </a:t>
            </a:r>
          </a:p>
          <a:p>
            <a:pPr marL="0" indent="0">
              <a:buNone/>
            </a:pPr>
            <a:r>
              <a:rPr lang="en-US" sz="1900" dirty="0"/>
              <a:t>The exit status will either display a </a:t>
            </a:r>
            <a:r>
              <a:rPr lang="en-US" sz="1900" b="1" dirty="0"/>
              <a:t>zero</a:t>
            </a:r>
            <a:r>
              <a:rPr lang="en-US" sz="1900" dirty="0"/>
              <a:t> (representing </a:t>
            </a:r>
            <a:r>
              <a:rPr lang="en-US" sz="1900" b="1" dirty="0">
                <a:solidFill>
                  <a:srgbClr val="0070C0"/>
                </a:solidFill>
              </a:rPr>
              <a:t>TRUE</a:t>
            </a:r>
            <a:r>
              <a:rPr lang="en-US" sz="1900" dirty="0"/>
              <a:t>) </a:t>
            </a:r>
            <a:br>
              <a:rPr lang="en-US" sz="1900" dirty="0"/>
            </a:br>
            <a:r>
              <a:rPr lang="en-US" sz="1900" dirty="0"/>
              <a:t>or a </a:t>
            </a:r>
            <a:r>
              <a:rPr lang="en-US" sz="1900" b="1" dirty="0"/>
              <a:t>non-zero number </a:t>
            </a:r>
            <a:r>
              <a:rPr lang="en-US" sz="1900" dirty="0"/>
              <a:t>(representing </a:t>
            </a:r>
            <a:r>
              <a:rPr lang="en-US" sz="1900" b="1" dirty="0">
                <a:solidFill>
                  <a:srgbClr val="0070C0"/>
                </a:solidFill>
              </a:rPr>
              <a:t>FALSE</a:t>
            </a:r>
            <a:r>
              <a:rPr lang="en-US" sz="1900" dirty="0"/>
              <a:t>).</a:t>
            </a:r>
          </a:p>
          <a:p>
            <a:pPr marL="0" indent="0">
              <a:buNone/>
            </a:pPr>
            <a:r>
              <a:rPr lang="en-US" sz="1900" dirty="0"/>
              <a:t>This method can be used with control-flow statements to </a:t>
            </a:r>
            <a:r>
              <a:rPr lang="en-US" sz="1900" b="1" dirty="0"/>
              <a:t>change the sequence </a:t>
            </a:r>
            <a:r>
              <a:rPr lang="en-US" sz="1900" dirty="0"/>
              <a:t>of your shell script execution. We will apply this when we discuss advanced shell scripting in two weeks.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4C6DEE-3CCF-DC43-80DF-4BAB712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318" y="2754923"/>
            <a:ext cx="3084882" cy="350175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41534905-A226-054E-9AAB-D248F87C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2579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69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test</a:t>
            </a:r>
            <a:r>
              <a:rPr lang="en-US" sz="1800" dirty="0"/>
              <a:t> Linux command is used to test conditions to see if they are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(i.e. value </a:t>
            </a:r>
            <a:r>
              <a:rPr lang="en-US" sz="1800" b="1" dirty="0"/>
              <a:t>zero</a:t>
            </a:r>
            <a:r>
              <a:rPr lang="en-US" sz="1800" dirty="0"/>
              <a:t>) or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 (i.e. value </a:t>
            </a:r>
            <a:r>
              <a:rPr lang="en-US" sz="1800" b="1" dirty="0"/>
              <a:t>non-zero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This method can </a:t>
            </a:r>
            <a:r>
              <a:rPr lang="en-US" sz="1800" u="sng" dirty="0"/>
              <a:t>also</a:t>
            </a:r>
            <a:r>
              <a:rPr lang="en-US" sz="1800" dirty="0"/>
              <a:t> be used with control-flow statements to </a:t>
            </a:r>
            <a:r>
              <a:rPr lang="en-US" sz="1800" b="1" dirty="0"/>
              <a:t>change the sequence </a:t>
            </a:r>
            <a:r>
              <a:rPr lang="en-US" sz="1800" dirty="0"/>
              <a:t>of your shell script execution.</a:t>
            </a:r>
          </a:p>
          <a:p>
            <a:pPr marL="0" indent="0">
              <a:buNone/>
            </a:pPr>
            <a:r>
              <a:rPr lang="en-US" b="1" dirty="0"/>
              <a:t>Examples:</a:t>
            </a: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“David”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endParaRPr lang="en-US" dirty="0"/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221998C-A329-574D-B71D-ECF56F4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675" y="2754923"/>
            <a:ext cx="3271991" cy="346609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8CC931E2-E388-66C6-D92A-04CC5CEB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2579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041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Positional Parameters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Command Substitution / Math Operations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Control Flow Statements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Exit Status </a:t>
            </a:r>
            <a:r>
              <a:rPr lang="en-US" b="1" dirty="0"/>
              <a:t>$?</a:t>
            </a:r>
            <a:r>
              <a:rPr lang="en-US" dirty="0"/>
              <a:t> / Testing Conditions (</a:t>
            </a:r>
            <a:r>
              <a:rPr lang="en-US" b="1" dirty="0"/>
              <a:t>test</a:t>
            </a:r>
            <a:r>
              <a:rPr lang="en-US" dirty="0"/>
              <a:t>) / Demonstration</a:t>
            </a:r>
          </a:p>
          <a:p>
            <a:pPr lvl="1"/>
            <a:r>
              <a:rPr lang="en-US" dirty="0"/>
              <a:t>Control Flow Statements (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if-else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)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11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/>
              <a:t>#3,4  , </a:t>
            </a:r>
            <a:r>
              <a:rPr lang="en-CA" dirty="0"/>
              <a:t>Part B </a:t>
            </a:r>
            <a:r>
              <a:rPr lang="en-CA" b="1" dirty="0"/>
              <a:t>Walk-Thru #2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2302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Numerical Comparisons with </a:t>
            </a:r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b="1" dirty="0"/>
              <a:t> Command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You </a:t>
            </a:r>
            <a:r>
              <a:rPr lang="en-US" sz="1800" b="1" dirty="0"/>
              <a:t>CANNOT</a:t>
            </a:r>
            <a:r>
              <a:rPr lang="en-US" sz="1800" dirty="0"/>
              <a:t> use the </a:t>
            </a:r>
            <a:r>
              <a:rPr lang="en-US" sz="1800" b="1" dirty="0">
                <a:solidFill>
                  <a:srgbClr val="0070C0"/>
                </a:solidFill>
              </a:rPr>
              <a:t>&gt;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0070C0"/>
                </a:solidFill>
              </a:rPr>
              <a:t>&lt;</a:t>
            </a:r>
            <a:r>
              <a:rPr lang="en-US" sz="1800" b="1" dirty="0"/>
              <a:t> </a:t>
            </a:r>
            <a:r>
              <a:rPr lang="en-US" sz="1800" dirty="0"/>
              <a:t>symbols when using the </a:t>
            </a:r>
            <a:r>
              <a:rPr lang="en-US" sz="1800" b="1" dirty="0"/>
              <a:t>test</a:t>
            </a:r>
            <a:r>
              <a:rPr lang="en-US" sz="1800" dirty="0"/>
              <a:t> command since those are </a:t>
            </a:r>
            <a:r>
              <a:rPr lang="en-US" sz="1800" b="1" dirty="0"/>
              <a:t>redirection</a:t>
            </a:r>
            <a:r>
              <a:rPr lang="en-US" sz="1800" dirty="0"/>
              <a:t> symbols. </a:t>
            </a:r>
          </a:p>
          <a:p>
            <a:pPr marL="0" indent="0">
              <a:buNone/>
            </a:pPr>
            <a:r>
              <a:rPr lang="en-US" sz="1800" dirty="0"/>
              <a:t>You need to use </a:t>
            </a:r>
            <a:r>
              <a:rPr lang="en-US" sz="1800" b="1" dirty="0"/>
              <a:t>options</a:t>
            </a:r>
            <a:r>
              <a:rPr lang="en-US" sz="1800" dirty="0"/>
              <a:t> when performing numerical comparisons. </a:t>
            </a:r>
            <a:br>
              <a:rPr lang="en-US" sz="1800" dirty="0"/>
            </a:br>
            <a:r>
              <a:rPr lang="en-US" sz="1800" dirty="0"/>
              <a:t>Refer to the table below for test options and their purposes.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0251"/>
              </p:ext>
            </p:extLst>
          </p:nvPr>
        </p:nvGraphicFramePr>
        <p:xfrm>
          <a:off x="1813037" y="4009292"/>
          <a:ext cx="5423357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291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3793066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 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than,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Greater than,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5851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6797D8B-1102-6A46-A9EF-1BBA9D1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5" y="2672303"/>
            <a:ext cx="2573052" cy="385958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D2B1D154-953A-E0E1-EBCA-06032695C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2579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606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4"/>
            <a:ext cx="6947357" cy="222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Command:  Additional Options</a:t>
            </a:r>
          </a:p>
          <a:p>
            <a:pPr marL="0" indent="0">
              <a:buNone/>
            </a:pPr>
            <a:r>
              <a:rPr lang="en-US" sz="1800" dirty="0"/>
              <a:t>There are other </a:t>
            </a:r>
            <a:r>
              <a:rPr lang="en-US" sz="1800" b="1" dirty="0"/>
              <a:t>comparison options </a:t>
            </a:r>
            <a:r>
              <a:rPr lang="en-US" sz="1800" dirty="0"/>
              <a:t>that can be used with the </a:t>
            </a:r>
            <a:r>
              <a:rPr lang="en-US" sz="1800" b="1" dirty="0"/>
              <a:t>test</a:t>
            </a:r>
            <a:r>
              <a:rPr lang="en-US" sz="1800" dirty="0"/>
              <a:t> command such as testing to see if a </a:t>
            </a:r>
            <a:r>
              <a:rPr lang="en-US" sz="1800" b="1" dirty="0"/>
              <a:t>regular file </a:t>
            </a:r>
            <a:r>
              <a:rPr lang="en-US" sz="1800" dirty="0"/>
              <a:t>or if </a:t>
            </a:r>
            <a:r>
              <a:rPr lang="en-US" sz="1800" b="1" dirty="0"/>
              <a:t>directory pathname exists</a:t>
            </a:r>
            <a:r>
              <a:rPr lang="en-US" sz="1800" dirty="0"/>
              <a:t>, or if the regular file pathname is </a:t>
            </a:r>
            <a:r>
              <a:rPr lang="en-US" sz="1800" b="1" dirty="0"/>
              <a:t>non-empty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Refer to the table below for some of those additional options.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33447"/>
              </p:ext>
            </p:extLst>
          </p:nvPr>
        </p:nvGraphicFramePr>
        <p:xfrm>
          <a:off x="1451576" y="4064447"/>
          <a:ext cx="6947357" cy="187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264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4019093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Regular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Directory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Regular filename is non-empty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file exists / write permission is granted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54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3E223C-18EE-8B4A-A6D7-F4D81FB4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954" y="2372111"/>
            <a:ext cx="2251939" cy="410310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80252D24-31DC-9F44-B560-E66E6816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47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12758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Logic Statements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logic statement </a:t>
            </a:r>
            <a:r>
              <a:rPr lang="en-US" sz="1800" dirty="0"/>
              <a:t>is used to determine which Linux commands to be executed based on the result of a </a:t>
            </a:r>
            <a:r>
              <a:rPr lang="en-US" sz="1800" b="1" dirty="0"/>
              <a:t>test condition </a:t>
            </a:r>
            <a:r>
              <a:rPr lang="en-US" sz="1800" dirty="0"/>
              <a:t>or </a:t>
            </a:r>
            <a:r>
              <a:rPr lang="en-US" sz="1800" b="1" dirty="0"/>
              <a:t>command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(i.e.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if zero value) or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 ( if non-zero value).</a:t>
            </a:r>
          </a:p>
          <a:p>
            <a:pPr marL="0" indent="0">
              <a:buNone/>
            </a:pPr>
            <a:r>
              <a:rPr lang="en-US" sz="1800" dirty="0"/>
              <a:t>There are </a:t>
            </a:r>
            <a:r>
              <a:rPr lang="en-US" sz="1800" b="1" dirty="0"/>
              <a:t>several logic statements</a:t>
            </a:r>
            <a:r>
              <a:rPr lang="en-US" sz="1800" dirty="0"/>
              <a:t>, but we will just concentrate on</a:t>
            </a:r>
            <a:br>
              <a:rPr lang="en-US" sz="1800" dirty="0"/>
            </a:br>
            <a:r>
              <a:rPr lang="en-US" sz="1800" b="1" dirty="0"/>
              <a:t>if</a:t>
            </a:r>
            <a:r>
              <a:rPr lang="en-US" sz="1800" dirty="0"/>
              <a:t> statement and the</a:t>
            </a:r>
            <a:r>
              <a:rPr lang="en-US" sz="1800" b="1" dirty="0"/>
              <a:t> if-else </a:t>
            </a:r>
            <a:r>
              <a:rPr lang="en-US" sz="1800" dirty="0"/>
              <a:t>statements.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Picture 27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6A7D6155-8981-DD40-9D08-150C65563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991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62562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if </a:t>
            </a:r>
            <a:r>
              <a:rPr lang="en-US" sz="2600" b="1" dirty="0"/>
              <a:t>Control Flow Statement</a:t>
            </a:r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value, then the Linux Commands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fi</a:t>
            </a:r>
            <a:r>
              <a:rPr lang="en-US" dirty="0"/>
              <a:t> statements are executed. </a:t>
            </a:r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value, the </a:t>
            </a:r>
            <a:r>
              <a:rPr lang="en-US" b="1" i="1" dirty="0"/>
              <a:t>if</a:t>
            </a:r>
            <a:r>
              <a:rPr lang="en-US" dirty="0"/>
              <a:t> statement is </a:t>
            </a:r>
            <a:r>
              <a:rPr lang="en-US" b="1" dirty="0"/>
              <a:t>by-passed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Usage:</a:t>
            </a:r>
            <a:br>
              <a:rPr lang="en-US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E00E-A9E1-E149-8AB5-F0FACF3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31" y="2974187"/>
            <a:ext cx="3268372" cy="339571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5E687BE-2CDA-5E4C-B8A4-5E33C942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825" y="905853"/>
            <a:ext cx="1305983" cy="16019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268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64199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</a:t>
            </a:r>
            <a:r>
              <a:rPr lang="en-US" b="1" dirty="0">
                <a:solidFill>
                  <a:srgbClr val="0070C0"/>
                </a:solidFill>
              </a:rPr>
              <a:t> [ ] </a:t>
            </a:r>
            <a:r>
              <a:rPr lang="en-US" b="1" dirty="0"/>
              <a:t>to Represent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test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Command</a:t>
            </a:r>
          </a:p>
          <a:p>
            <a:pPr marL="0" indent="0">
              <a:buNone/>
            </a:pPr>
            <a:r>
              <a:rPr lang="en-US" sz="1800" dirty="0"/>
              <a:t>A set of square brackets </a:t>
            </a:r>
            <a:r>
              <a:rPr lang="en-US" sz="1800" b="1" dirty="0">
                <a:solidFill>
                  <a:srgbClr val="0070C0"/>
                </a:solidFill>
              </a:rPr>
              <a:t>[  ]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can be used to represent the </a:t>
            </a:r>
            <a:r>
              <a:rPr lang="en-US" sz="1800" b="1" dirty="0"/>
              <a:t>test</a:t>
            </a:r>
            <a:r>
              <a:rPr lang="en-US" sz="1800" dirty="0"/>
              <a:t> command.</a:t>
            </a:r>
          </a:p>
          <a:p>
            <a:pPr marL="0" indent="0">
              <a:buNone/>
            </a:pPr>
            <a:r>
              <a:rPr lang="en-US" sz="1800" b="1" dirty="0"/>
              <a:t>NOTE:  </a:t>
            </a:r>
            <a:r>
              <a:rPr lang="en-US" sz="1800" dirty="0"/>
              <a:t>There must be </a:t>
            </a:r>
            <a:r>
              <a:rPr lang="en-US" sz="1800" b="1" dirty="0"/>
              <a:t>spaces</a:t>
            </a:r>
            <a:r>
              <a:rPr lang="en-US" sz="1800" dirty="0"/>
              <a:t> between the </a:t>
            </a:r>
            <a:r>
              <a:rPr lang="en-US" sz="1800" b="1" dirty="0"/>
              <a:t>square brackets </a:t>
            </a:r>
            <a:r>
              <a:rPr lang="en-US" sz="1800" dirty="0"/>
              <a:t>and the </a:t>
            </a:r>
            <a:r>
              <a:rPr lang="en-US" sz="1800" b="1" dirty="0"/>
              <a:t>test</a:t>
            </a:r>
            <a:r>
              <a:rPr lang="en-US" sz="1800" dirty="0"/>
              <a:t> condition.</a:t>
            </a:r>
          </a:p>
          <a:p>
            <a:pPr marL="0" indent="0">
              <a:buNone/>
            </a:pPr>
            <a:r>
              <a:rPr lang="en-US" sz="1800" b="1" dirty="0"/>
              <a:t>Example:</a:t>
            </a:r>
            <a:br>
              <a:rPr lang="en-US" sz="1800" dirty="0"/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num2=10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$num1 –lt $num2 ]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“Less Than”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if-else </a:t>
            </a:r>
            <a:r>
              <a:rPr lang="en-US" b="1" dirty="0"/>
              <a:t>Control Flow Statement</a:t>
            </a:r>
          </a:p>
          <a:p>
            <a:pPr marL="0" indent="0">
              <a:buNone/>
            </a:pPr>
            <a:r>
              <a:rPr lang="en-US" sz="1800" dirty="0"/>
              <a:t>If the test condition returns a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value, then the Linux Commands between the </a:t>
            </a:r>
            <a:r>
              <a:rPr lang="en-US" sz="1800" b="1" dirty="0"/>
              <a:t>then</a:t>
            </a:r>
            <a:r>
              <a:rPr lang="en-US" sz="1800" dirty="0"/>
              <a:t> and </a:t>
            </a:r>
            <a:r>
              <a:rPr lang="en-US" sz="1800" b="1" dirty="0"/>
              <a:t>else</a:t>
            </a:r>
            <a:r>
              <a:rPr lang="en-US" sz="1800" dirty="0"/>
              <a:t> statements are executed.</a:t>
            </a:r>
          </a:p>
          <a:p>
            <a:pPr marL="0" indent="0">
              <a:buNone/>
            </a:pPr>
            <a:r>
              <a:rPr lang="en-US" sz="1800" dirty="0"/>
              <a:t>If the test returns a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 value, then the the Linux Commands between the </a:t>
            </a:r>
            <a:r>
              <a:rPr lang="en-US" sz="1800" b="1" dirty="0">
                <a:solidFill>
                  <a:srgbClr val="0070C0"/>
                </a:solidFill>
              </a:rPr>
              <a:t>else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70C0"/>
                </a:solidFill>
              </a:rPr>
              <a:t>fi</a:t>
            </a:r>
            <a:r>
              <a:rPr lang="en-US" sz="1800" dirty="0"/>
              <a:t> statements are executed.</a:t>
            </a:r>
          </a:p>
          <a:p>
            <a:pPr marL="0" indent="0">
              <a:buNone/>
            </a:pPr>
            <a:r>
              <a:rPr lang="en-US" sz="1800" i="1" dirty="0"/>
              <a:t>Usage:</a:t>
            </a:r>
            <a:br>
              <a:rPr lang="en-US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88885AA5-9129-804E-BD47-9849EBDB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37" y="928937"/>
            <a:ext cx="2150646" cy="203439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3" name="Picture 5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3915325-CFC0-314E-8C95-0754CA8E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99" y="3105076"/>
            <a:ext cx="3108506" cy="33575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43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35147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900" b="1" dirty="0"/>
              <a:t>Instructor Demonstration</a:t>
            </a:r>
          </a:p>
          <a:p>
            <a:pPr marL="0" indent="0">
              <a:buNone/>
            </a:pPr>
            <a:r>
              <a:rPr lang="en-US" sz="2600" b="1" dirty="0"/>
              <a:t>Task 1:</a:t>
            </a:r>
          </a:p>
          <a:p>
            <a:pPr marL="0" indent="0">
              <a:buNone/>
            </a:pPr>
            <a:r>
              <a:rPr lang="en-US" sz="2400" dirty="0"/>
              <a:t>Write a </a:t>
            </a:r>
            <a:r>
              <a:rPr lang="en-US" sz="2400" b="1" dirty="0"/>
              <a:t>Bash</a:t>
            </a:r>
            <a:r>
              <a:rPr lang="en-US" sz="2400" dirty="0"/>
              <a:t> shell script that will first set a variable called </a:t>
            </a:r>
            <a:r>
              <a:rPr lang="en-US" sz="2400" b="1" dirty="0"/>
              <a:t>course</a:t>
            </a:r>
            <a:r>
              <a:rPr lang="en-US" sz="2400" dirty="0"/>
              <a:t> to the value </a:t>
            </a:r>
            <a:r>
              <a:rPr lang="en-US" sz="2400" b="1" dirty="0"/>
              <a:t>uli101</a:t>
            </a:r>
            <a:r>
              <a:rPr lang="en-US" sz="2400" dirty="0"/>
              <a:t> (lowercase). </a:t>
            </a:r>
          </a:p>
          <a:p>
            <a:pPr marL="0" indent="0">
              <a:buNone/>
            </a:pPr>
            <a:r>
              <a:rPr lang="en-US" sz="2400" dirty="0"/>
              <a:t>The shell script will then clear the screen and prompt the user for the current course code.</a:t>
            </a:r>
          </a:p>
          <a:p>
            <a:pPr marL="0" indent="0">
              <a:buNone/>
            </a:pPr>
            <a:r>
              <a:rPr lang="en-US" sz="2400" dirty="0"/>
              <a:t>Use </a:t>
            </a:r>
            <a:r>
              <a:rPr lang="en-US" sz="2400" b="1" dirty="0"/>
              <a:t>logic</a:t>
            </a:r>
            <a:r>
              <a:rPr lang="en-US" sz="2400" dirty="0"/>
              <a:t> that if the user’s entry does match the value contained in the variable </a:t>
            </a:r>
            <a:r>
              <a:rPr lang="en-US" sz="2400" b="1" dirty="0"/>
              <a:t>course</a:t>
            </a:r>
            <a:r>
              <a:rPr lang="en-US" sz="2400" dirty="0"/>
              <a:t>, the following text is displayed: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are correct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600" b="1" dirty="0"/>
              <a:t>Task 2:</a:t>
            </a:r>
          </a:p>
          <a:p>
            <a:pPr marL="0" indent="0">
              <a:buNone/>
            </a:pPr>
            <a:r>
              <a:rPr lang="en-US" sz="2400" dirty="0"/>
              <a:t>Modify the previous Bash Shell script to display the alternative message if the user’s entry does NOT match the value (stored in the variable called </a:t>
            </a:r>
            <a:r>
              <a:rPr lang="en-US" sz="2400" b="1" dirty="0"/>
              <a:t>course</a:t>
            </a:r>
            <a:r>
              <a:rPr lang="en-US" sz="2400" dirty="0"/>
              <a:t>) then the following alternative text is displayed:</a:t>
            </a:r>
          </a:p>
          <a:p>
            <a:pPr marL="457200" lvl="1" indent="0">
              <a:buNone/>
            </a:pPr>
            <a:r>
              <a:rPr lang="en-US" sz="2400" dirty="0"/>
              <a:t>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 are incorrect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91255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Loop Statements (iteration)</a:t>
            </a:r>
          </a:p>
          <a:p>
            <a:pPr marL="0" indent="0">
              <a:buNone/>
            </a:pPr>
            <a:r>
              <a:rPr lang="en-CA" sz="1800" i="1" dirty="0"/>
              <a:t>A </a:t>
            </a:r>
            <a:r>
              <a:rPr lang="en-CA" sz="1800" b="1" i="1" dirty="0"/>
              <a:t>loop</a:t>
            </a:r>
            <a:r>
              <a:rPr lang="en-CA" sz="1800" i="1" dirty="0"/>
              <a:t> statement is a series of steps or sequence of statements </a:t>
            </a:r>
            <a:r>
              <a:rPr lang="en-CA" sz="1800" b="1" i="1" dirty="0"/>
              <a:t>executed</a:t>
            </a:r>
            <a:r>
              <a:rPr lang="en-CA" sz="1800" i="1" dirty="0"/>
              <a:t> </a:t>
            </a:r>
            <a:r>
              <a:rPr lang="en-CA" sz="1800" b="1" i="1" dirty="0"/>
              <a:t>repeatedly </a:t>
            </a:r>
            <a:r>
              <a:rPr lang="en-CA" sz="1800" i="1" dirty="0"/>
              <a:t>zero or more times satisfying the given condition.</a:t>
            </a:r>
          </a:p>
          <a:p>
            <a:pPr marL="0" indent="0">
              <a:buNone/>
            </a:pPr>
            <a:r>
              <a:rPr lang="en-CA" sz="1800" dirty="0"/>
              <a:t>Reference: </a:t>
            </a:r>
            <a:br>
              <a:rPr lang="en-CA" sz="1800" dirty="0"/>
            </a:br>
            <a:r>
              <a:rPr lang="en-CA" sz="1800" dirty="0">
                <a:hlinkClick r:id="rId2"/>
              </a:rPr>
              <a:t>https://www.chegg.com/homework-help/definitions/loop-statement-3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967293-26F7-6A44-8177-BB7736E8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26600" y="1706813"/>
            <a:ext cx="1921933" cy="19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</a:t>
            </a:r>
          </a:p>
          <a:p>
            <a:pPr marL="0" indent="0">
              <a:buNone/>
            </a:pPr>
            <a:r>
              <a:rPr lang="en-US" sz="1800" dirty="0"/>
              <a:t>There are several loops, but we will look at the </a:t>
            </a:r>
            <a:r>
              <a:rPr lang="en-US" sz="1800" b="1" dirty="0"/>
              <a:t>for</a:t>
            </a:r>
            <a:r>
              <a:rPr lang="en-US" sz="1800" dirty="0"/>
              <a:t> loop using a </a:t>
            </a:r>
            <a:r>
              <a:rPr lang="en-US" sz="1800" b="1" dirty="0"/>
              <a:t>list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i="1" dirty="0"/>
              <a:t>Usage:</a:t>
            </a:r>
            <a:endParaRPr lang="en-US" sz="1800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list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8184D-C045-6443-8E3B-F047E50759DA}"/>
              </a:ext>
            </a:extLst>
          </p:cNvPr>
          <p:cNvSpPr txBox="1"/>
          <p:nvPr/>
        </p:nvSpPr>
        <p:spPr>
          <a:xfrm>
            <a:off x="5387079" y="3278687"/>
            <a:ext cx="61197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variable </a:t>
            </a:r>
            <a:r>
              <a:rPr lang="en-CA" b="1" dirty="0"/>
              <a:t>item</a:t>
            </a:r>
            <a:r>
              <a:rPr lang="en-CA" dirty="0"/>
              <a:t> will hold one item from the list every time the loop iterates (repeats) the commands between the </a:t>
            </a:r>
            <a:r>
              <a:rPr lang="en-CA" b="1" dirty="0"/>
              <a:t>do</a:t>
            </a:r>
            <a:r>
              <a:rPr lang="en-CA" dirty="0"/>
              <a:t> and </a:t>
            </a:r>
            <a:r>
              <a:rPr lang="en-CA" b="1" dirty="0"/>
              <a:t>done</a:t>
            </a:r>
            <a:r>
              <a:rPr lang="en-CA" dirty="0"/>
              <a:t> reserved words.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can consist of a series of arguments (separated by spaces) or supplied by command 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3386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 </a:t>
            </a:r>
          </a:p>
          <a:p>
            <a:pPr marL="0" indent="0">
              <a:buNone/>
            </a:pPr>
            <a:r>
              <a:rPr lang="en-US" sz="1800" i="1" dirty="0"/>
              <a:t>Example:</a:t>
            </a:r>
            <a:endParaRPr lang="en-US" sz="1800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apples oranges bananas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“The item is: $x”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7B05-840C-D149-A9A4-BE11ABDD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83" y="2157046"/>
            <a:ext cx="4583328" cy="346773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741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/>
              <a:t>A positional parameter is a variable within a shell program; </a:t>
            </a:r>
            <a:br>
              <a:rPr lang="en-CA" i="1" dirty="0"/>
            </a:br>
            <a:r>
              <a:rPr lang="en-CA" i="1" dirty="0"/>
              <a:t>its value is set from an </a:t>
            </a:r>
            <a:r>
              <a:rPr lang="en-CA" b="1" i="1" dirty="0"/>
              <a:t>argument</a:t>
            </a:r>
            <a:r>
              <a:rPr lang="en-CA" i="1" dirty="0"/>
              <a:t> specified on the command line </a:t>
            </a:r>
            <a:br>
              <a:rPr lang="en-CA" i="1" dirty="0"/>
            </a:br>
            <a:r>
              <a:rPr lang="en-CA" i="1" dirty="0"/>
              <a:t>that invokes the program. </a:t>
            </a:r>
          </a:p>
          <a:p>
            <a:pPr marL="0" indent="0">
              <a:buNone/>
            </a:pPr>
            <a:r>
              <a:rPr lang="en-CA" i="1" dirty="0"/>
              <a:t>Positional parameters are numbered and are referred to with a preceding ''</a:t>
            </a:r>
            <a:r>
              <a:rPr lang="en-CA" b="1" i="1" dirty="0"/>
              <a:t>$</a:t>
            </a:r>
            <a:r>
              <a:rPr lang="en-CA" i="1" dirty="0"/>
              <a:t>’’:  </a:t>
            </a:r>
            <a:r>
              <a:rPr lang="en-CA" b="1" i="1" dirty="0">
                <a:solidFill>
                  <a:srgbClr val="0070C0"/>
                </a:solidFill>
              </a:rPr>
              <a:t>$1</a:t>
            </a:r>
            <a:r>
              <a:rPr lang="en-CA" i="1" dirty="0"/>
              <a:t>, </a:t>
            </a:r>
            <a:r>
              <a:rPr lang="en-CA" b="1" i="1" dirty="0">
                <a:solidFill>
                  <a:srgbClr val="0070C0"/>
                </a:solidFill>
              </a:rPr>
              <a:t>$2</a:t>
            </a:r>
            <a:r>
              <a:rPr lang="en-CA" i="1" dirty="0"/>
              <a:t>, </a:t>
            </a:r>
            <a:r>
              <a:rPr lang="en-CA" b="1" i="1" dirty="0">
                <a:solidFill>
                  <a:srgbClr val="0070C0"/>
                </a:solidFill>
              </a:rPr>
              <a:t>$3</a:t>
            </a:r>
            <a:r>
              <a:rPr lang="en-CA" i="1" dirty="0"/>
              <a:t>, and so on.</a:t>
            </a:r>
          </a:p>
          <a:p>
            <a:pPr marL="0" indent="0">
              <a:buNone/>
            </a:pPr>
            <a:r>
              <a:rPr lang="en-CA" sz="2400" dirty="0"/>
              <a:t>Reference: </a:t>
            </a:r>
            <a:r>
              <a:rPr lang="en-CA" sz="1600" dirty="0">
                <a:hlinkClick r:id="rId2"/>
              </a:rPr>
              <a:t>http://osr600doc.xinuos.com/en/SDK_tools/_Positional_Parameters.html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235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</a:t>
            </a:r>
          </a:p>
          <a:p>
            <a:pPr marL="0" indent="0">
              <a:buNone/>
            </a:pPr>
            <a:r>
              <a:rPr lang="en-US" sz="1900" dirty="0"/>
              <a:t>Write a </a:t>
            </a:r>
            <a:r>
              <a:rPr lang="en-US" sz="1900" b="1" dirty="0"/>
              <a:t>Bash shell script </a:t>
            </a:r>
            <a:r>
              <a:rPr lang="en-US" sz="1900" dirty="0"/>
              <a:t>that </a:t>
            </a:r>
            <a:r>
              <a:rPr lang="en-US" sz="1900" b="1" dirty="0"/>
              <a:t>sets</a:t>
            </a:r>
            <a:r>
              <a:rPr lang="en-US" sz="1900" dirty="0"/>
              <a:t> all files in your current directory as </a:t>
            </a:r>
            <a:r>
              <a:rPr lang="en-US" sz="1900" b="1" dirty="0"/>
              <a:t>positional parameters. </a:t>
            </a:r>
            <a:r>
              <a:rPr lang="en-US" sz="1900" dirty="0"/>
              <a:t>Use</a:t>
            </a:r>
            <a:r>
              <a:rPr lang="en-US" sz="1900" b="1" dirty="0"/>
              <a:t> command substitution </a:t>
            </a:r>
            <a:r>
              <a:rPr lang="en-US" sz="1900" dirty="0"/>
              <a:t>to store all files in your current directory as</a:t>
            </a:r>
            <a:r>
              <a:rPr lang="en-US" sz="1900" b="1" dirty="0"/>
              <a:t> positional parameters.</a:t>
            </a:r>
          </a:p>
          <a:p>
            <a:pPr marL="0" indent="0">
              <a:buNone/>
            </a:pPr>
            <a:r>
              <a:rPr lang="en-US" sz="1900" dirty="0"/>
              <a:t>The </a:t>
            </a:r>
            <a:r>
              <a:rPr lang="en-US" sz="1900" i="1" dirty="0"/>
              <a:t>Bash Shell</a:t>
            </a:r>
            <a:r>
              <a:rPr lang="en-US" sz="1900" dirty="0"/>
              <a:t> script will clear the screen and then display the following text (using special parameters). Use a for loop to display each filename on a SEPARATE line using a </a:t>
            </a:r>
            <a:r>
              <a:rPr lang="en-US" sz="1900" b="1" dirty="0"/>
              <a:t>for</a:t>
            </a:r>
            <a:r>
              <a:rPr lang="en-US" sz="1900" dirty="0"/>
              <a:t> loop:</a:t>
            </a:r>
          </a:p>
          <a:p>
            <a:pPr marL="457200" lvl="1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</a:t>
            </a:r>
            <a:b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</a:p>
          <a:p>
            <a:pPr marL="457200" lvl="1" indent="0">
              <a:buNone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each positional parameters on a SEPARATE line)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11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12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3: COMMAND SUBSTITUTION / MATH OPERATIONS</a:t>
            </a:r>
            <a:br>
              <a:rPr lang="en-CA" dirty="0">
                <a:hlinkClick r:id="rId3"/>
              </a:rPr>
            </a:br>
            <a:endParaRPr lang="en-CA" dirty="0"/>
          </a:p>
          <a:p>
            <a:pPr lvl="1"/>
            <a:r>
              <a:rPr lang="en-CA" dirty="0">
                <a:hlinkClick r:id="rId4"/>
              </a:rPr>
              <a:t>INVESTIGATION 4: USING CONTROL FLOW STATEMENTS IN SHELL SCRIPTS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5"/>
              </a:rPr>
              <a:t>LINUX PRACTICE QUESTIONS</a:t>
            </a:r>
            <a:r>
              <a:rPr lang="en-CA" sz="2000" dirty="0"/>
              <a:t> (Part A 3,</a:t>
            </a:r>
            <a:r>
              <a:rPr lang="en-CA" b="1" dirty="0"/>
              <a:t>4 , </a:t>
            </a:r>
            <a:r>
              <a:rPr lang="en-CA" dirty="0"/>
              <a:t>Part B </a:t>
            </a:r>
            <a:r>
              <a:rPr lang="en-CA" b="1" dirty="0"/>
              <a:t>Walk-Thru #2</a:t>
            </a:r>
            <a:r>
              <a:rPr lang="en-CA" dirty="0"/>
              <a:t>)</a:t>
            </a: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Assigning Values as Positional Parameters</a:t>
            </a:r>
          </a:p>
          <a:p>
            <a:pPr marL="0" indent="0">
              <a:buNone/>
            </a:pPr>
            <a:r>
              <a:rPr lang="en-CA" dirty="0"/>
              <a:t>There are </a:t>
            </a:r>
            <a:r>
              <a:rPr lang="en-CA" b="1" dirty="0"/>
              <a:t>two methods </a:t>
            </a:r>
            <a:r>
              <a:rPr lang="en-CA" dirty="0"/>
              <a:t>to </a:t>
            </a:r>
            <a:r>
              <a:rPr lang="en-CA" b="1" dirty="0"/>
              <a:t>assign values </a:t>
            </a:r>
            <a:r>
              <a:rPr lang="en-CA" dirty="0"/>
              <a:t>as positional parameters: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2000" dirty="0"/>
              <a:t>Use the </a:t>
            </a:r>
            <a:r>
              <a:rPr lang="en-CA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sz="2000" dirty="0"/>
              <a:t> command inside a shell script with values as </a:t>
            </a:r>
            <a:r>
              <a:rPr lang="en-CA" sz="2000" b="1" dirty="0"/>
              <a:t>arguments.</a:t>
            </a:r>
            <a:endParaRPr lang="en-CA" sz="2000" dirty="0"/>
          </a:p>
          <a:p>
            <a:pPr marL="800100" lvl="1" indent="-342900">
              <a:buFont typeface="+mj-lt"/>
              <a:buAutoNum type="arabicPeriod"/>
            </a:pPr>
            <a:r>
              <a:rPr lang="en-CA" sz="2000" dirty="0"/>
              <a:t>Run a shell script with </a:t>
            </a:r>
            <a:r>
              <a:rPr lang="en-CA" sz="2000" b="1" dirty="0"/>
              <a:t>arguments </a:t>
            </a:r>
            <a:r>
              <a:rPr lang="en-CA" sz="2000" dirty="0"/>
              <a:t>(i.e. like a command).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5347805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Using the </a:t>
            </a:r>
            <a:r>
              <a:rPr lang="en-CA" sz="2400" b="1" dirty="0">
                <a:solidFill>
                  <a:srgbClr val="0070C0"/>
                </a:solidFill>
              </a:rPr>
              <a:t>set</a:t>
            </a:r>
            <a:r>
              <a:rPr lang="en-CA" sz="2400" b="1" dirty="0"/>
              <a:t> command:</a:t>
            </a: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 apples  oranges  bananas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You place a dollar sign (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) prior to the number corresponding to the </a:t>
            </a:r>
            <a:r>
              <a:rPr lang="en-CA" u="sng" dirty="0"/>
              <a:t>position</a:t>
            </a:r>
            <a:r>
              <a:rPr lang="en-CA" dirty="0"/>
              <a:t> of the argument.</a:t>
            </a:r>
          </a:p>
          <a:p>
            <a:pPr marL="0" indent="0">
              <a:buNone/>
            </a:pPr>
            <a:r>
              <a:rPr lang="en-CA" b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$2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5E57AC-710A-2B42-B87C-5677552A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78" y="2713873"/>
            <a:ext cx="4280384" cy="269947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22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706813"/>
            <a:ext cx="7153158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Running a Shell Script with Arguments:</a:t>
            </a:r>
          </a:p>
          <a:p>
            <a:pPr marL="0" indent="0">
              <a:buNone/>
            </a:pPr>
            <a:r>
              <a:rPr lang="en-CA" dirty="0"/>
              <a:t>You would use </a:t>
            </a:r>
            <a:r>
              <a:rPr lang="en-CA" b="1" dirty="0"/>
              <a:t>positional parameters </a:t>
            </a:r>
            <a:r>
              <a:rPr lang="en-CA" dirty="0"/>
              <a:t>in your shell script that would </a:t>
            </a:r>
            <a:r>
              <a:rPr lang="en-CA" b="1" dirty="0"/>
              <a:t>expand</a:t>
            </a:r>
            <a:r>
              <a:rPr lang="en-CA" dirty="0"/>
              <a:t> the positional parameters with its stored value.</a:t>
            </a:r>
          </a:p>
          <a:p>
            <a:pPr marL="0" indent="0">
              <a:buNone/>
            </a:pPr>
            <a:r>
              <a:rPr lang="en-CA" dirty="0"/>
              <a:t>Here are the contents of the shell script called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“First argument is $1”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“Second argument is $2”</a:t>
            </a:r>
          </a:p>
          <a:p>
            <a:pPr marL="0" indent="0">
              <a:buNone/>
            </a:pPr>
            <a:r>
              <a:rPr lang="en-CA" dirty="0"/>
              <a:t>You would then issue the </a:t>
            </a:r>
            <a:r>
              <a:rPr lang="en-CA" b="1" dirty="0" err="1"/>
              <a:t>myScript.bash</a:t>
            </a:r>
            <a:r>
              <a:rPr lang="en-CA" b="1" dirty="0"/>
              <a:t> </a:t>
            </a:r>
            <a:r>
              <a:rPr lang="en-CA" dirty="0"/>
              <a:t>shell script with </a:t>
            </a:r>
            <a:r>
              <a:rPr lang="en-CA" b="1" dirty="0"/>
              <a:t>arguments</a:t>
            </a:r>
            <a:r>
              <a:rPr lang="en-CA" dirty="0"/>
              <a:t> that would be used within the shell script.</a:t>
            </a:r>
          </a:p>
          <a:p>
            <a:pPr marL="0" indent="0">
              <a:buNone/>
            </a:pPr>
            <a:r>
              <a:rPr lang="en-CA" dirty="0"/>
              <a:t>For Example: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apples oranges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79A3ACF5-9ED9-5646-BEAE-61E83CE7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530" y="2981750"/>
            <a:ext cx="3158870" cy="277794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059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706813"/>
            <a:ext cx="609808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positional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refers to either the </a:t>
            </a:r>
            <a:r>
              <a:rPr lang="en-CA" b="1" dirty="0"/>
              <a:t>name of shell </a:t>
            </a:r>
            <a:r>
              <a:rPr lang="en-CA" dirty="0"/>
              <a:t>where command was issued, or </a:t>
            </a:r>
            <a:r>
              <a:rPr lang="en-CA" b="1" dirty="0"/>
              <a:t>name of shell script file </a:t>
            </a:r>
            <a:r>
              <a:rPr lang="en-CA" dirty="0"/>
              <a:t>being executed.</a:t>
            </a:r>
          </a:p>
          <a:p>
            <a:pPr marL="0" indent="0">
              <a:buNone/>
            </a:pPr>
            <a:r>
              <a:rPr lang="en-CA" dirty="0"/>
              <a:t>If using positional parameters </a:t>
            </a:r>
            <a:r>
              <a:rPr lang="en-CA" u="sng" dirty="0"/>
              <a:t>greater</a:t>
            </a:r>
            <a:r>
              <a:rPr lang="en-CA" dirty="0"/>
              <a:t> than 9, you need to include number within </a:t>
            </a:r>
            <a:r>
              <a:rPr lang="en-CA" b="1" dirty="0"/>
              <a:t>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Examples: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${10}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3DF57A1-B267-7545-B304-D28B3BBE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970" y="2008490"/>
            <a:ext cx="3463790" cy="434842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596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6425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CA" sz="1800" dirty="0"/>
              <a:t> command can be used with positional parameters to </a:t>
            </a:r>
            <a:br>
              <a:rPr lang="en-CA" sz="1800" dirty="0"/>
            </a:br>
            <a:r>
              <a:rPr lang="en-CA" sz="1800" dirty="0"/>
              <a:t>move positional parameters to the </a:t>
            </a:r>
            <a:r>
              <a:rPr lang="en-CA" sz="1800" b="1" dirty="0"/>
              <a:t>left</a:t>
            </a:r>
            <a:r>
              <a:rPr lang="en-CA" sz="1800" dirty="0"/>
              <a:t> by one or more positions.</a:t>
            </a:r>
          </a:p>
          <a:p>
            <a:pPr marL="0" indent="0">
              <a:buNone/>
            </a:pPr>
            <a:r>
              <a:rPr lang="en-CA" sz="1800" i="1" dirty="0"/>
              <a:t>Examples:</a:t>
            </a: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2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9E0CEC2-4B15-9C49-9141-1D98B50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67" y="3034061"/>
            <a:ext cx="3472333" cy="30194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881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There are a group of </a:t>
            </a:r>
            <a:r>
              <a:rPr lang="en-CA" sz="1700" b="1" dirty="0"/>
              <a:t>special parameters </a:t>
            </a:r>
            <a:r>
              <a:rPr lang="en-CA" sz="1700" dirty="0"/>
              <a:t>that can be used for shell scripting.</a:t>
            </a:r>
          </a:p>
          <a:p>
            <a:pPr marL="0" indent="0">
              <a:buNone/>
            </a:pPr>
            <a:r>
              <a:rPr lang="en-CA" sz="1700" dirty="0"/>
              <a:t>A few of these special parameters and their purpose are displayed in the table below.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9211733" y="1036748"/>
            <a:ext cx="250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$*  $#  $?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F9A65-3326-F14C-9F3E-5FA7A9FC6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09917"/>
              </p:ext>
            </p:extLst>
          </p:nvPr>
        </p:nvGraphicFramePr>
        <p:xfrm>
          <a:off x="1746414" y="2995321"/>
          <a:ext cx="6303888" cy="305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0154">
                  <a:extLst>
                    <a:ext uri="{9D8B030D-6E8A-4147-A177-3AD203B41FA5}">
                      <a16:colId xmlns:a16="http://schemas.microsoft.com/office/drawing/2014/main" val="2793933907"/>
                    </a:ext>
                  </a:extLst>
                </a:gridCol>
                <a:gridCol w="4893734">
                  <a:extLst>
                    <a:ext uri="{9D8B030D-6E8A-4147-A177-3AD203B41FA5}">
                      <a16:colId xmlns:a16="http://schemas.microsoft.com/office/drawing/2014/main" val="107334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7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all positional parameters.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Containing values of all arguments separated by a single space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“$@”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Multiple double-quoted strings, each containing the value of one argument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Represents the number of parameters 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(not including the script name)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7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Exit Status of previous command (discussed in next lesson)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8104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3E21655-82B7-E347-B999-ED53FEEE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399" y="3263926"/>
            <a:ext cx="3045789" cy="2520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355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13385</TotalTime>
  <Words>2448</Words>
  <Application>Microsoft Macintosh PowerPoint</Application>
  <PresentationFormat>Widescreen</PresentationFormat>
  <Paragraphs>235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MV Boli</vt:lpstr>
      <vt:lpstr>Gallery</vt:lpstr>
      <vt:lpstr>  ULI101:  Introduction to Unix / Linux and the Internet         Week 11 lesson 2     positional parameters /     command substitution / math operations    testing CONDITIONS / control flow statements (logic / loops)</vt:lpstr>
      <vt:lpstr>Lesson 2  topics</vt:lpstr>
      <vt:lpstr>Positional parameters</vt:lpstr>
      <vt:lpstr>Positional parameters</vt:lpstr>
      <vt:lpstr>Positional parameters</vt:lpstr>
      <vt:lpstr>Positional parameters</vt:lpstr>
      <vt:lpstr>Positional parameters</vt:lpstr>
      <vt:lpstr>Positional parameters</vt:lpstr>
      <vt:lpstr>special parameters</vt:lpstr>
      <vt:lpstr>Positional and special parameters</vt:lpstr>
      <vt:lpstr>Command substitution</vt:lpstr>
      <vt:lpstr>Command substitution</vt:lpstr>
      <vt:lpstr>Math operations</vt:lpstr>
      <vt:lpstr>Math operations</vt:lpstr>
      <vt:lpstr>Math operations</vt:lpstr>
      <vt:lpstr>MATH OPERATIONS</vt:lpstr>
      <vt:lpstr>Control flow Statements</vt:lpstr>
      <vt:lpstr>Control flow Statements</vt:lpstr>
      <vt:lpstr>Control flow Statements</vt:lpstr>
      <vt:lpstr>Control flow Statements</vt:lpstr>
      <vt:lpstr>Control flow Statements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Loops</vt:lpstr>
      <vt:lpstr>Control flow Statements - Loops</vt:lpstr>
      <vt:lpstr>Control flow Statements - Loops</vt:lpstr>
      <vt:lpstr>Control flow Statements - Loops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ULI101 - Week 11.2</dc:title>
  <dc:subject>ULI101</dc:subject>
  <dc:creator>Murray Saul</dc:creator>
  <cp:keywords/>
  <dc:description/>
  <cp:lastModifiedBy>Chris Johnson</cp:lastModifiedBy>
  <cp:revision>1383</cp:revision>
  <dcterms:created xsi:type="dcterms:W3CDTF">2019-04-25T17:31:46Z</dcterms:created>
  <dcterms:modified xsi:type="dcterms:W3CDTF">2022-11-21T05:28:40Z</dcterms:modified>
  <cp:category/>
</cp:coreProperties>
</file>