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1"/>
  </p:sldMasterIdLst>
  <p:notesMasterIdLst>
    <p:notesMasterId r:id="rId22"/>
  </p:notesMasterIdLst>
  <p:sldIdLst>
    <p:sldId id="301" r:id="rId2"/>
    <p:sldId id="257" r:id="rId3"/>
    <p:sldId id="335" r:id="rId4"/>
    <p:sldId id="369" r:id="rId5"/>
    <p:sldId id="371" r:id="rId6"/>
    <p:sldId id="403" r:id="rId7"/>
    <p:sldId id="407" r:id="rId8"/>
    <p:sldId id="404" r:id="rId9"/>
    <p:sldId id="405" r:id="rId10"/>
    <p:sldId id="406" r:id="rId11"/>
    <p:sldId id="409" r:id="rId12"/>
    <p:sldId id="410" r:id="rId13"/>
    <p:sldId id="411" r:id="rId14"/>
    <p:sldId id="412" r:id="rId15"/>
    <p:sldId id="414" r:id="rId16"/>
    <p:sldId id="418" r:id="rId17"/>
    <p:sldId id="447" r:id="rId18"/>
    <p:sldId id="416" r:id="rId19"/>
    <p:sldId id="448" r:id="rId20"/>
    <p:sldId id="3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26"/>
  </p:normalViewPr>
  <p:slideViewPr>
    <p:cSldViewPr snapToGrid="0" snapToObjects="1">
      <p:cViewPr varScale="1">
        <p:scale>
          <a:sx n="109" d="100"/>
          <a:sy n="109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7E4A-59D9-C648-BC62-133DA4EC414F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4455B-62BF-5D44-9335-C2CCD755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0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4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3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5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B1357F-A277-7442-BEE7-4FE250216E54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357F-A277-7442-BEE7-4FE250216E54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5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launchschool.com/books/ruby/read/vari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xtend.cl/comunica/2012/04/20/maersk-container-industry-parte-construccion-de-fabrica-de-containers-en-san-antonio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tend.cl/comunica/2012/04/20/maersk-container-industry-parte-construccion-de-fabrica-de-containers-en-san-antonio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com/kb/en/user-defined-variable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Terminalicon2.png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11:_Shell_Scripting_-_Part_1#INVESTIGATION_2:_SHE-BANG_LINE_.2F_VARIABLES_.2F_PARAMETERS" TargetMode="External"/><Relationship Id="rId2" Type="http://schemas.openxmlformats.org/officeDocument/2006/relationships/hyperlink" Target="https://wiki.cdot.senecacollege.ca/wiki/Tutorial11:_Shell_Scripting_-_Part_1#INVESTIGATION_1:_CREATING_A_SHELL_SCRIP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cdot.senecacollege.ca/wiki/Tutorial11:_Shell_Scripting_-_Part_1#LINUX_PRACTICE_QUESTION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Shell_scrip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detail/211867/matticonstextxgenericscrip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4%B8%89%E6%AE%B5%E8%AE%B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File_alt_font_awesome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Shaba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Shaba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Terminalicon2.p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72636"/>
            <a:ext cx="9089865" cy="38223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700" dirty="0"/>
              <a:t>  </a:t>
            </a:r>
            <a:r>
              <a:rPr lang="en-US" sz="2400" dirty="0"/>
              <a:t>ULI101:  Introduction to Unix / Linux and the Internet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sz="2200" dirty="0"/>
              <a:t>  </a:t>
            </a:r>
            <a:br>
              <a:rPr lang="en-US" sz="2200" dirty="0"/>
            </a:br>
            <a:r>
              <a:rPr lang="en-US" sz="2200" dirty="0"/>
              <a:t>   </a:t>
            </a:r>
            <a:r>
              <a:rPr lang="en-US" sz="2200" dirty="0">
                <a:solidFill>
                  <a:srgbClr val="0070C0"/>
                </a:solidFill>
              </a:rPr>
              <a:t>Week 11 lesson 1</a:t>
            </a:r>
            <a:br>
              <a:rPr lang="en-US" sz="2200" dirty="0">
                <a:solidFill>
                  <a:srgbClr val="0070C0"/>
                </a:solidFill>
              </a:rPr>
            </a:br>
            <a:br>
              <a:rPr lang="en-US" sz="2200" dirty="0"/>
            </a:br>
            <a:r>
              <a:rPr lang="en-US" sz="2200" dirty="0">
                <a:solidFill>
                  <a:srgbClr val="0070C0"/>
                </a:solidFill>
              </a:rPr>
              <a:t>   </a:t>
            </a:r>
            <a:r>
              <a:rPr lang="en-CA" sz="2200" dirty="0">
                <a:solidFill>
                  <a:srgbClr val="0070C0"/>
                </a:solidFill>
              </a:rPr>
              <a:t>introduction to shell scripting /</a:t>
            </a:r>
            <a:br>
              <a:rPr lang="en-CA" sz="2200" dirty="0">
                <a:solidFill>
                  <a:srgbClr val="0070C0"/>
                </a:solidFill>
              </a:rPr>
            </a:br>
            <a:r>
              <a:rPr lang="en-CA" sz="2200" dirty="0">
                <a:solidFill>
                  <a:srgbClr val="0070C0"/>
                </a:solidFill>
              </a:rPr>
              <a:t>   creating shell scripts /</a:t>
            </a:r>
            <a:br>
              <a:rPr lang="en-CA" sz="2200" dirty="0">
                <a:solidFill>
                  <a:srgbClr val="0070C0"/>
                </a:solidFill>
              </a:rPr>
            </a:br>
            <a:r>
              <a:rPr lang="en-CA" sz="2200" dirty="0">
                <a:solidFill>
                  <a:srgbClr val="0070C0"/>
                </a:solidFill>
              </a:rPr>
              <a:t>   shell variables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 dirty="0"/>
              <a:t>Photos and icons used in this slide show are licensed under </a:t>
            </a:r>
            <a:r>
              <a:rPr lang="en-CA" dirty="0">
                <a:hlinkClick r:id="rId2"/>
              </a:rPr>
              <a:t>CC BY-SA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7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Instructor demonstration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6524022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Task:</a:t>
            </a:r>
            <a:br>
              <a:rPr lang="en-US" b="1" dirty="0"/>
            </a:br>
            <a:r>
              <a:rPr lang="en-US" dirty="0"/>
              <a:t>Create a Bash Shell script to clear the screen and then display all users that are currently logged onto the system.</a:t>
            </a:r>
            <a:endParaRPr lang="en-CA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6054F87-A79C-B948-8B32-D6E21B156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5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Shell scripting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6524022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Variables</a:t>
            </a:r>
          </a:p>
          <a:p>
            <a:pPr marL="0" indent="0">
              <a:buNone/>
            </a:pPr>
            <a:r>
              <a:rPr lang="en-CA" sz="1800" b="1" i="1" dirty="0"/>
              <a:t>Variables</a:t>
            </a:r>
            <a:r>
              <a:rPr lang="en-CA" sz="1800" i="1" dirty="0"/>
              <a:t> are used to </a:t>
            </a:r>
            <a:r>
              <a:rPr lang="en-CA" sz="1800" b="1" i="1" dirty="0"/>
              <a:t>store information </a:t>
            </a:r>
            <a:r>
              <a:rPr lang="en-CA" sz="1800" i="1" dirty="0"/>
              <a:t>to be referenced and manipulated in a computer program. They also provide a way of labeling data with a descriptive name, so our programs can be understood more clearly by the reader and ourselves…</a:t>
            </a:r>
          </a:p>
          <a:p>
            <a:pPr marL="0" indent="0">
              <a:buNone/>
            </a:pPr>
            <a:r>
              <a:rPr lang="en-CA" sz="1800" i="1" dirty="0"/>
              <a:t>…It is helpful to think of variables as </a:t>
            </a:r>
            <a:r>
              <a:rPr lang="en-CA" sz="1800" b="1" i="1" dirty="0"/>
              <a:t>containers</a:t>
            </a:r>
            <a:r>
              <a:rPr lang="en-CA" sz="1800" i="1" dirty="0"/>
              <a:t> that hold information. </a:t>
            </a:r>
            <a:br>
              <a:rPr lang="en-CA" sz="1800" i="1" dirty="0"/>
            </a:br>
            <a:r>
              <a:rPr lang="en-CA" sz="1800" i="1" dirty="0"/>
              <a:t>Their sole purpose is to label and store data in memory.  This data can </a:t>
            </a:r>
            <a:br>
              <a:rPr lang="en-CA" sz="1800" i="1" dirty="0"/>
            </a:br>
            <a:r>
              <a:rPr lang="en-CA" sz="1800" i="1" dirty="0"/>
              <a:t>then be used throughout your program.</a:t>
            </a:r>
            <a:endParaRPr lang="en-CA" sz="1800" dirty="0"/>
          </a:p>
          <a:p>
            <a:pPr marL="0" indent="0">
              <a:buNone/>
            </a:pPr>
            <a:r>
              <a:rPr lang="en-CA" sz="1800" dirty="0"/>
              <a:t>Reference: </a:t>
            </a:r>
            <a:r>
              <a:rPr lang="en-CA" sz="1800" dirty="0">
                <a:hlinkClick r:id="rId2"/>
              </a:rPr>
              <a:t>https://launchschool.com/books/ruby/read/variables</a:t>
            </a:r>
            <a:endParaRPr lang="en-CA" sz="1800" dirty="0"/>
          </a:p>
        </p:txBody>
      </p:sp>
      <p:pic>
        <p:nvPicPr>
          <p:cNvPr id="6" name="Picture 5" descr="A close up of a box&#10;&#10;Description automatically generated">
            <a:extLst>
              <a:ext uri="{FF2B5EF4-FFF2-40B4-BE49-F238E27FC236}">
                <a16:creationId xmlns:a16="http://schemas.microsoft.com/office/drawing/2014/main" id="{4A5049A0-6AE0-4941-B701-BFEAD84A7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381214" y="704478"/>
            <a:ext cx="2298552" cy="229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0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Shell scripting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861755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Using Variables</a:t>
            </a:r>
            <a:endParaRPr lang="en-CA" b="1" dirty="0"/>
          </a:p>
          <a:p>
            <a:pPr marL="0" indent="0">
              <a:buNone/>
            </a:pPr>
            <a:r>
              <a:rPr lang="en-CA" sz="1800" dirty="0"/>
              <a:t>Shell variables are classified into </a:t>
            </a:r>
            <a:r>
              <a:rPr lang="en-CA" sz="1800" b="1" dirty="0"/>
              <a:t>two groups</a:t>
            </a:r>
            <a:r>
              <a:rPr lang="en-CA" sz="1800" dirty="0"/>
              <a:t>: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sz="1800" b="1" dirty="0">
                <a:solidFill>
                  <a:srgbClr val="0070C0"/>
                </a:solidFill>
              </a:rPr>
              <a:t>System (shell) variables</a:t>
            </a:r>
            <a:r>
              <a:rPr lang="en-CA" sz="1800" dirty="0">
                <a:solidFill>
                  <a:srgbClr val="0070C0"/>
                </a:solidFill>
              </a:rPr>
              <a:t>: </a:t>
            </a:r>
          </a:p>
          <a:p>
            <a:pPr marL="457200" lvl="1" indent="0">
              <a:buNone/>
            </a:pPr>
            <a:r>
              <a:rPr lang="en-CA" dirty="0"/>
              <a:t>Describes the OS system’s </a:t>
            </a:r>
            <a:r>
              <a:rPr lang="en-CA" b="1" dirty="0"/>
              <a:t>working environment</a:t>
            </a:r>
            <a:r>
              <a:rPr lang="en-CA" dirty="0"/>
              <a:t> which can be used in a shell script.</a:t>
            </a:r>
            <a:endParaRPr lang="en-CA" sz="1600" b="1" dirty="0"/>
          </a:p>
          <a:p>
            <a:pPr marL="342900" indent="-342900">
              <a:buFont typeface="+mj-lt"/>
              <a:buAutoNum type="arabicPeriod"/>
            </a:pPr>
            <a:r>
              <a:rPr lang="en-CA" sz="1800" b="1" dirty="0">
                <a:solidFill>
                  <a:srgbClr val="0070C0"/>
                </a:solidFill>
              </a:rPr>
              <a:t>User-created variables</a:t>
            </a:r>
            <a:r>
              <a:rPr lang="en-CA" sz="1800" dirty="0">
                <a:solidFill>
                  <a:srgbClr val="0070C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CA" dirty="0"/>
              <a:t>Customized variables </a:t>
            </a:r>
            <a:r>
              <a:rPr lang="en-CA" b="1" dirty="0"/>
              <a:t>created by the programme</a:t>
            </a:r>
            <a:r>
              <a:rPr lang="en-CA" dirty="0"/>
              <a:t>r for use in a shell script.</a:t>
            </a:r>
          </a:p>
          <a:p>
            <a:pPr marL="457200" lvl="1" indent="0">
              <a:buNone/>
            </a:pPr>
            <a:r>
              <a:rPr lang="en-CA" dirty="0"/>
              <a:t>The name of a variable can be any sequence of </a:t>
            </a:r>
            <a:r>
              <a:rPr lang="en-CA" b="1" dirty="0"/>
              <a:t>letters</a:t>
            </a:r>
            <a:r>
              <a:rPr lang="en-CA" dirty="0"/>
              <a:t> and </a:t>
            </a:r>
            <a:r>
              <a:rPr lang="en-CA" b="1" dirty="0"/>
              <a:t>numbers</a:t>
            </a:r>
            <a:r>
              <a:rPr lang="en-CA" dirty="0"/>
              <a:t>, </a:t>
            </a:r>
            <a:br>
              <a:rPr lang="en-CA" dirty="0"/>
            </a:br>
            <a:r>
              <a:rPr lang="en-CA" dirty="0"/>
              <a:t>but it must </a:t>
            </a:r>
            <a:r>
              <a:rPr lang="en-CA" b="1" u="sng" dirty="0"/>
              <a:t>NOT</a:t>
            </a:r>
            <a:r>
              <a:rPr lang="en-CA" b="1" dirty="0"/>
              <a:t> begin with a number</a:t>
            </a:r>
            <a:r>
              <a:rPr lang="en-CA" dirty="0"/>
              <a:t>!</a:t>
            </a:r>
          </a:p>
        </p:txBody>
      </p:sp>
      <p:pic>
        <p:nvPicPr>
          <p:cNvPr id="5" name="Picture 4" descr="A close up of a box&#10;&#10;Description automatically generated">
            <a:extLst>
              <a:ext uri="{FF2B5EF4-FFF2-40B4-BE49-F238E27FC236}">
                <a16:creationId xmlns:a16="http://schemas.microsoft.com/office/drawing/2014/main" id="{16EB6BE7-4D75-0248-895D-6DAC4CE9A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81214" y="704478"/>
            <a:ext cx="2298552" cy="229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4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Shell scripting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720514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Environment Variables</a:t>
            </a:r>
            <a:endParaRPr lang="en-CA" b="1" dirty="0"/>
          </a:p>
          <a:p>
            <a:pPr marL="0" indent="0">
              <a:buNone/>
            </a:pPr>
            <a:r>
              <a:rPr lang="en-CA" sz="1800" dirty="0"/>
              <a:t>Shell </a:t>
            </a:r>
            <a:r>
              <a:rPr lang="en-CA" sz="1800" b="1" dirty="0"/>
              <a:t>environment</a:t>
            </a:r>
            <a:r>
              <a:rPr lang="en-CA" sz="1800" dirty="0"/>
              <a:t> variables define the </a:t>
            </a:r>
            <a:r>
              <a:rPr lang="en-CA" sz="1800" b="1" dirty="0"/>
              <a:t>working environment </a:t>
            </a:r>
            <a:r>
              <a:rPr lang="en-CA" sz="1800" dirty="0"/>
              <a:t>while in your shell. Some of these variables are displayed in the table below and its value can be viewed by issuing the following pipeline command:  </a:t>
            </a: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| more</a:t>
            </a: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26CA4A-07DE-094E-A940-EA192D700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006270"/>
              </p:ext>
            </p:extLst>
          </p:nvPr>
        </p:nvGraphicFramePr>
        <p:xfrm>
          <a:off x="3045655" y="3429000"/>
          <a:ext cx="6100690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38068">
                  <a:extLst>
                    <a:ext uri="{9D8B030D-6E8A-4147-A177-3AD203B41FA5}">
                      <a16:colId xmlns:a16="http://schemas.microsoft.com/office/drawing/2014/main" val="350681184"/>
                    </a:ext>
                  </a:extLst>
                </a:gridCol>
                <a:gridCol w="4562622">
                  <a:extLst>
                    <a:ext uri="{9D8B030D-6E8A-4147-A177-3AD203B41FA5}">
                      <a16:colId xmlns:a16="http://schemas.microsoft.com/office/drawing/2014/main" val="458031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97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/>
                        <a:t>PS</a:t>
                      </a:r>
                      <a:r>
                        <a:rPr lang="en-CA" sz="16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Primary shell prompt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196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/>
                        <a:t>PWD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Absolute path of present working directory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571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/>
                        <a:t>HOME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Absolute path to user's home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6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/>
                        <a:t>PATH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List of directories where commands / programs are located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24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/>
                        <a:t>HOST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Host name of the 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57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/>
                        <a:t>USER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Name of the user logged in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978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/>
                        <a:t>SHELL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 (type) of current shell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048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25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Shell scripting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5031206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Environment Variables</a:t>
            </a:r>
          </a:p>
          <a:p>
            <a:pPr marL="0" indent="0">
              <a:buNone/>
            </a:pPr>
            <a:r>
              <a:rPr lang="en-US" sz="1800" dirty="0"/>
              <a:t>Placing a dollar sign </a:t>
            </a:r>
            <a:r>
              <a:rPr lang="en-US" sz="1800" b="1" dirty="0">
                <a:solidFill>
                  <a:srgbClr val="0070C0"/>
                </a:solidFill>
              </a:rPr>
              <a:t>$</a:t>
            </a:r>
            <a:r>
              <a:rPr lang="en-US" sz="1800" dirty="0"/>
              <a:t> </a:t>
            </a:r>
            <a:r>
              <a:rPr lang="en-US" sz="1800" u="sng" dirty="0"/>
              <a:t>before</a:t>
            </a:r>
            <a:r>
              <a:rPr lang="en-US" sz="1800" dirty="0"/>
              <a:t> a </a:t>
            </a:r>
            <a:r>
              <a:rPr lang="en-US" sz="1800" b="1" dirty="0"/>
              <a:t>variable name </a:t>
            </a:r>
            <a:r>
              <a:rPr lang="en-US" sz="1800" dirty="0"/>
              <a:t>will cause the variable to </a:t>
            </a:r>
            <a:r>
              <a:rPr lang="en-US" sz="1800" b="1" dirty="0"/>
              <a:t>expand</a:t>
            </a:r>
            <a:r>
              <a:rPr lang="en-US" sz="1800" dirty="0"/>
              <a:t> to the value contained in the variable.</a:t>
            </a:r>
          </a:p>
          <a:p>
            <a:pPr marL="0" indent="0">
              <a:buNone/>
            </a:pPr>
            <a:r>
              <a:rPr lang="en-US" sz="1800" i="1" dirty="0"/>
              <a:t>Examples:</a:t>
            </a:r>
            <a:br>
              <a:rPr lang="en-US" sz="1800" b="1" dirty="0"/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“My current location is: $PWD”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who | grep $USER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$HOST</a:t>
            </a:r>
            <a:endParaRPr lang="en-CA" dirty="0"/>
          </a:p>
        </p:txBody>
      </p:sp>
      <p:pic>
        <p:nvPicPr>
          <p:cNvPr id="5" name="Picture 4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588DA09A-7E24-B64A-BA69-961CB87D9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308" y="4441084"/>
            <a:ext cx="6844729" cy="202150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37226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Shell scripting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928884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User Defined (Created) Variables</a:t>
            </a:r>
          </a:p>
          <a:p>
            <a:pPr marL="0" indent="0">
              <a:buNone/>
            </a:pPr>
            <a:r>
              <a:rPr lang="en-CA" sz="1800" b="1" i="1" dirty="0"/>
              <a:t>User</a:t>
            </a:r>
            <a:r>
              <a:rPr lang="en-CA" sz="1800" i="1" dirty="0"/>
              <a:t>-</a:t>
            </a:r>
            <a:r>
              <a:rPr lang="en-CA" sz="1800" b="1" i="1" dirty="0"/>
              <a:t>defined variables</a:t>
            </a:r>
            <a:r>
              <a:rPr lang="en-CA" sz="1800" i="1" dirty="0"/>
              <a:t> are </a:t>
            </a:r>
            <a:r>
              <a:rPr lang="en-CA" sz="1800" b="1" i="1" dirty="0"/>
              <a:t>variables</a:t>
            </a:r>
            <a:r>
              <a:rPr lang="en-CA" sz="1800" i="1" dirty="0"/>
              <a:t> which can be </a:t>
            </a:r>
            <a:r>
              <a:rPr lang="en-CA" sz="1800" b="1" i="1" dirty="0"/>
              <a:t>created</a:t>
            </a:r>
            <a:r>
              <a:rPr lang="en-CA" sz="1800" i="1" dirty="0"/>
              <a:t> by the </a:t>
            </a:r>
            <a:r>
              <a:rPr lang="en-CA" sz="1800" b="1" i="1" dirty="0"/>
              <a:t>user</a:t>
            </a:r>
            <a:r>
              <a:rPr lang="en-CA" sz="1800" i="1" dirty="0"/>
              <a:t> and exist in the session. </a:t>
            </a:r>
          </a:p>
          <a:p>
            <a:pPr marL="0" indent="0">
              <a:buNone/>
            </a:pPr>
            <a:r>
              <a:rPr lang="en-CA" sz="1800" dirty="0"/>
              <a:t>Reference: </a:t>
            </a:r>
            <a:r>
              <a:rPr lang="en-CA" sz="1800" dirty="0">
                <a:hlinkClick r:id="rId2"/>
              </a:rPr>
              <a:t>https://mariadb.com/kb/en/user-defined-variables/</a:t>
            </a:r>
            <a:endParaRPr lang="en-CA" sz="1800" dirty="0"/>
          </a:p>
          <a:p>
            <a:pPr marL="0" indent="0">
              <a:buNone/>
            </a:pPr>
            <a:r>
              <a:rPr lang="en-CA" sz="1800" dirty="0"/>
              <a:t>You assign a value by using the </a:t>
            </a:r>
            <a:r>
              <a:rPr lang="en-CA" sz="1800" b="1" dirty="0"/>
              <a:t>equal</a:t>
            </a:r>
            <a:r>
              <a:rPr lang="en-CA" sz="1800" dirty="0"/>
              <a:t> sign (without spaces):</a:t>
            </a:r>
          </a:p>
          <a:p>
            <a:pPr marL="457200" lvl="1" indent="0">
              <a:buNone/>
            </a:pP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name=value</a:t>
            </a:r>
            <a:endParaRPr lang="en-CA" dirty="0"/>
          </a:p>
          <a:p>
            <a:pPr marL="0" indent="0">
              <a:buNone/>
            </a:pPr>
            <a:r>
              <a:rPr lang="en-CA" sz="1800" dirty="0"/>
              <a:t>If a variable’s value contain spaces or tabs, it should be surrounded by </a:t>
            </a:r>
            <a:r>
              <a:rPr lang="en-CA" sz="1800" b="1" dirty="0"/>
              <a:t>quotes</a:t>
            </a:r>
            <a:r>
              <a:rPr lang="en-CA" sz="1800" dirty="0"/>
              <a:t>:</a:t>
            </a:r>
          </a:p>
          <a:p>
            <a:pPr marL="457200" lvl="1" indent="0">
              <a:buNone/>
            </a:pP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="David G Ward"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70889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Shell scripting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6524022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User Defined Variables - Removing Values</a:t>
            </a:r>
          </a:p>
          <a:p>
            <a:pPr marL="0" indent="0">
              <a:buNone/>
            </a:pPr>
            <a:r>
              <a:rPr lang="en-CA" dirty="0"/>
              <a:t>There are a few methods to remove a variable’s value:</a:t>
            </a:r>
          </a:p>
          <a:p>
            <a:pPr marL="0" indent="0">
              <a:buNone/>
            </a:pP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variableName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</a:p>
          <a:p>
            <a:pPr marL="0" indent="0">
              <a:buNone/>
            </a:pPr>
            <a:r>
              <a:rPr lang="en-CA" dirty="0"/>
              <a:t>or</a:t>
            </a:r>
          </a:p>
          <a:p>
            <a:pPr marL="0" indent="0">
              <a:buNone/>
            </a:pP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unset 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variableName</a:t>
            </a: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b="1" dirty="0"/>
              <a:t>Examples: </a:t>
            </a:r>
          </a:p>
          <a:p>
            <a:pPr marL="0" indent="0">
              <a:buNone/>
            </a:pP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customerName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unset 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userAge</a:t>
            </a: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51EAED67-2B97-FD42-B854-0C5B80CDB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908" y="2062828"/>
            <a:ext cx="3086297" cy="3990653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90485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Creating shell scripts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625623" cy="475577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sz="3200" b="1" dirty="0"/>
              <a:t>Prompting User for Input to Store in a Variable:</a:t>
            </a:r>
          </a:p>
          <a:p>
            <a:pPr marL="0" indent="0">
              <a:buNone/>
            </a:pPr>
            <a:r>
              <a:rPr lang="en-CA" sz="2600" dirty="0"/>
              <a:t>The </a:t>
            </a:r>
            <a:r>
              <a:rPr lang="en-CA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CA" sz="2600" dirty="0"/>
              <a:t> command with the </a:t>
            </a:r>
            <a:r>
              <a:rPr lang="en-CA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–n</a:t>
            </a:r>
            <a:r>
              <a:rPr lang="en-CA" sz="2600" dirty="0"/>
              <a:t> option will display text </a:t>
            </a:r>
            <a:r>
              <a:rPr lang="en-CA" sz="2600" u="sng" dirty="0"/>
              <a:t>without</a:t>
            </a:r>
            <a:r>
              <a:rPr lang="en-CA" sz="2600" dirty="0"/>
              <a:t> the </a:t>
            </a:r>
            <a:r>
              <a:rPr lang="en-CA" sz="2600" b="1" dirty="0"/>
              <a:t>newline</a:t>
            </a:r>
            <a:r>
              <a:rPr lang="en-CA" sz="2600" dirty="0"/>
              <a:t> character.</a:t>
            </a:r>
          </a:p>
          <a:p>
            <a:pPr marL="0" indent="0">
              <a:buNone/>
            </a:pPr>
            <a:r>
              <a:rPr lang="en-CA" sz="2600" dirty="0"/>
              <a:t>The </a:t>
            </a:r>
            <a:r>
              <a:rPr lang="en-CA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CA" sz="2600" dirty="0"/>
              <a:t> command pauses and waits for a user to enter data and then stores the enter data into a </a:t>
            </a:r>
            <a:r>
              <a:rPr lang="en-CA" sz="2600" b="1" dirty="0"/>
              <a:t>variable</a:t>
            </a:r>
            <a:r>
              <a:rPr lang="en-CA" sz="2600" dirty="0"/>
              <a:t> when the user presses the </a:t>
            </a:r>
            <a:r>
              <a:rPr lang="en-CA" sz="2600" b="1" dirty="0"/>
              <a:t>ENTER</a:t>
            </a:r>
            <a:r>
              <a:rPr lang="en-CA" sz="2600" dirty="0"/>
              <a:t> key.</a:t>
            </a:r>
          </a:p>
          <a:p>
            <a:pPr marL="0" indent="0">
              <a:buNone/>
            </a:pPr>
            <a:r>
              <a:rPr lang="en-CA" sz="2600" i="1" dirty="0"/>
              <a:t>Example:</a:t>
            </a:r>
            <a:br>
              <a:rPr lang="en-CA" sz="2600" dirty="0"/>
            </a:br>
            <a:r>
              <a:rPr lang="en-CA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–n “Enter your age: ”</a:t>
            </a:r>
            <a:br>
              <a:rPr lang="en-CA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age</a:t>
            </a:r>
            <a:br>
              <a:rPr lang="en-CA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“Your age is $age”</a:t>
            </a:r>
          </a:p>
          <a:p>
            <a:pPr marL="0" indent="0">
              <a:buNone/>
            </a:pPr>
            <a:r>
              <a:rPr lang="en-CA" sz="2600" dirty="0"/>
              <a:t>For </a:t>
            </a:r>
            <a:r>
              <a:rPr lang="en-CA" sz="2600" b="1" dirty="0"/>
              <a:t>Bash shell scripts</a:t>
            </a:r>
            <a:r>
              <a:rPr lang="en-CA" sz="2600" dirty="0"/>
              <a:t>, the </a:t>
            </a:r>
            <a:r>
              <a:rPr lang="en-CA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CA" sz="2600" dirty="0"/>
              <a:t> command with the </a:t>
            </a:r>
            <a:r>
              <a:rPr lang="en-CA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–p</a:t>
            </a:r>
            <a:r>
              <a:rPr lang="en-CA" sz="2600" dirty="0"/>
              <a:t> option prompts </a:t>
            </a:r>
            <a:br>
              <a:rPr lang="en-CA" sz="2600" dirty="0"/>
            </a:br>
            <a:r>
              <a:rPr lang="en-CA" sz="2600" dirty="0"/>
              <a:t>the user for data </a:t>
            </a:r>
            <a:r>
              <a:rPr lang="en-CA" sz="2600" u="sng" dirty="0"/>
              <a:t>without</a:t>
            </a:r>
            <a:r>
              <a:rPr lang="en-CA" sz="2600" dirty="0"/>
              <a:t> requiring the </a:t>
            </a:r>
            <a:r>
              <a:rPr lang="en-CA" sz="2600" b="1" dirty="0"/>
              <a:t>echo</a:t>
            </a:r>
            <a:r>
              <a:rPr lang="en-CA" sz="2600" dirty="0"/>
              <a:t> command.</a:t>
            </a:r>
          </a:p>
          <a:p>
            <a:pPr marL="0" indent="0">
              <a:buNone/>
            </a:pPr>
            <a:r>
              <a:rPr lang="en-CA" sz="2600" i="1" dirty="0"/>
              <a:t>Example:</a:t>
            </a:r>
            <a:br>
              <a:rPr lang="en-CA" sz="2600" dirty="0"/>
            </a:br>
            <a:r>
              <a:rPr lang="en-CA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–p “Enter your age: ” age</a:t>
            </a:r>
            <a:br>
              <a:rPr lang="en-CA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“Your age is $age”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CE9929C-C7CF-2A4D-AB64-108D32DC1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225" y="3602956"/>
            <a:ext cx="3730496" cy="207077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C18FC90-543A-7841-8F23-F06CF80D1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746521" y="804519"/>
            <a:ext cx="19939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0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Shell scripting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6524022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User Defined (Created) Variables</a:t>
            </a:r>
          </a:p>
          <a:p>
            <a:pPr marL="0" indent="0">
              <a:buNone/>
            </a:pPr>
            <a:r>
              <a:rPr lang="en-CA" dirty="0"/>
              <a:t>Issuing the 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CA" dirty="0"/>
              <a:t> command after setting the variable’s value </a:t>
            </a:r>
            <a:r>
              <a:rPr lang="en-CA" b="1" dirty="0"/>
              <a:t>prevents</a:t>
            </a:r>
            <a:r>
              <a:rPr lang="en-CA" dirty="0"/>
              <a:t> the user from changing the value of the variable while the shell script is running or during the duration of your shell session.</a:t>
            </a:r>
          </a:p>
          <a:p>
            <a:pPr marL="0" indent="0">
              <a:buNone/>
            </a:pPr>
            <a:r>
              <a:rPr lang="en-CA" b="1" dirty="0"/>
              <a:t>Examples: 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 name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 phone="123-4567”</a:t>
            </a:r>
            <a:endParaRPr lang="en-CA" dirty="0"/>
          </a:p>
        </p:txBody>
      </p:sp>
      <p:pic>
        <p:nvPicPr>
          <p:cNvPr id="6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C36AB05B-2090-1B4B-89D4-CC490B06E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973" y="2746972"/>
            <a:ext cx="3398815" cy="267545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65592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3" grpId="2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Instructor demonstration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7692422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Task 1:</a:t>
            </a:r>
          </a:p>
          <a:p>
            <a:pPr marL="0" indent="0">
              <a:buNone/>
            </a:pPr>
            <a:r>
              <a:rPr lang="en-US" dirty="0"/>
              <a:t>Write a Bash shell script to display the following message using an </a:t>
            </a:r>
            <a:r>
              <a:rPr lang="en-US" b="1" dirty="0"/>
              <a:t>environment variable </a:t>
            </a:r>
            <a:r>
              <a:rPr lang="en-US" dirty="0"/>
              <a:t>so it will work in any user’s terminal if the shell script was issued:</a:t>
            </a:r>
          </a:p>
          <a:p>
            <a:pPr marL="457200" lvl="1" indent="0">
              <a:buNone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My username is: (your-username)</a:t>
            </a:r>
            <a:endParaRPr lang="en-US" dirty="0"/>
          </a:p>
          <a:p>
            <a:pPr marL="0" indent="0">
              <a:spcBef>
                <a:spcPts val="1500"/>
              </a:spcBef>
              <a:buNone/>
            </a:pPr>
            <a:r>
              <a:rPr lang="en-US" b="1" dirty="0"/>
              <a:t>Task 2:</a:t>
            </a:r>
          </a:p>
          <a:p>
            <a:pPr marL="0" indent="0">
              <a:buNone/>
            </a:pPr>
            <a:r>
              <a:rPr lang="en-US" dirty="0"/>
              <a:t>Write a Bash shell script to prompt the user for their </a:t>
            </a:r>
            <a:r>
              <a:rPr lang="en-US" b="1" dirty="0"/>
              <a:t>full name </a:t>
            </a:r>
            <a:r>
              <a:rPr lang="en-US" dirty="0"/>
              <a:t>and prompt the user for their </a:t>
            </a:r>
            <a:r>
              <a:rPr lang="en-US" b="1" dirty="0"/>
              <a:t>age</a:t>
            </a:r>
            <a:r>
              <a:rPr lang="en-US" dirty="0"/>
              <a:t> to be stored in </a:t>
            </a:r>
            <a:r>
              <a:rPr lang="en-US" b="1" dirty="0"/>
              <a:t>user-defined</a:t>
            </a:r>
            <a:r>
              <a:rPr lang="en-US" dirty="0"/>
              <a:t> variables. </a:t>
            </a:r>
          </a:p>
          <a:p>
            <a:pPr marL="0" indent="0">
              <a:buNone/>
            </a:pPr>
            <a:r>
              <a:rPr lang="en-US" dirty="0"/>
              <a:t>Display the following output using the values of those variables:</a:t>
            </a:r>
          </a:p>
          <a:p>
            <a:pPr marL="457200" lvl="1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your Full Name: (your full name)</a:t>
            </a:r>
            <a:b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your Age: (your age)</a:t>
            </a:r>
            <a:br>
              <a:rPr lang="en-US" sz="1900" dirty="0"/>
            </a:b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Hello, my name is (your full name), and I am (your age) years old.</a:t>
            </a:r>
            <a:endParaRPr lang="en-CA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6054F87-A79C-B948-8B32-D6E21B156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2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Shell Scripts</a:t>
            </a:r>
          </a:p>
          <a:p>
            <a:pPr lvl="1"/>
            <a:r>
              <a:rPr lang="en-US" dirty="0"/>
              <a:t>Definition / Purpose</a:t>
            </a:r>
          </a:p>
          <a:p>
            <a:pPr lvl="1"/>
            <a:r>
              <a:rPr lang="en-US" dirty="0"/>
              <a:t>Considerations When Creating Shell Scripts /</a:t>
            </a:r>
          </a:p>
          <a:p>
            <a:pPr lvl="1"/>
            <a:r>
              <a:rPr lang="en-US" dirty="0"/>
              <a:t>Comments / She-bang line /  </a:t>
            </a:r>
            <a:r>
              <a:rPr lang="en-US" b="1" dirty="0"/>
              <a:t>echo</a:t>
            </a:r>
            <a:r>
              <a:rPr lang="en-US" dirty="0"/>
              <a:t> command</a:t>
            </a:r>
          </a:p>
          <a:p>
            <a:pPr lvl="1"/>
            <a:r>
              <a:rPr lang="en-US" dirty="0"/>
              <a:t>Creating Shell Scripts / Running Shell Scripts / Demonstration</a:t>
            </a:r>
          </a:p>
          <a:p>
            <a:pPr marL="0" indent="0">
              <a:buNone/>
            </a:pPr>
            <a:br>
              <a:rPr lang="en-US" b="1" dirty="0"/>
            </a:br>
            <a:r>
              <a:rPr lang="en-US" b="1" dirty="0"/>
              <a:t>Shell Variables</a:t>
            </a:r>
          </a:p>
          <a:p>
            <a:pPr lvl="1"/>
            <a:r>
              <a:rPr lang="en-US" dirty="0"/>
              <a:t>Definition / Purpose</a:t>
            </a:r>
          </a:p>
          <a:p>
            <a:pPr lvl="1"/>
            <a:r>
              <a:rPr lang="en-US" dirty="0"/>
              <a:t>Environment Variables / User Defined Variables / </a:t>
            </a:r>
            <a:r>
              <a:rPr lang="en-US" b="1" dirty="0"/>
              <a:t>read</a:t>
            </a:r>
            <a:r>
              <a:rPr lang="en-US" dirty="0"/>
              <a:t> command</a:t>
            </a:r>
          </a:p>
          <a:p>
            <a:pPr lvl="1"/>
            <a:r>
              <a:rPr lang="en-US" dirty="0"/>
              <a:t>Demonstration</a:t>
            </a:r>
          </a:p>
          <a:p>
            <a:pPr marL="0" indent="0">
              <a:buNone/>
            </a:pPr>
            <a:br>
              <a:rPr lang="en-US" b="1" dirty="0"/>
            </a:br>
            <a:r>
              <a:rPr lang="en-US" b="1" dirty="0"/>
              <a:t>Perform Week 11  Tutorial</a:t>
            </a:r>
          </a:p>
          <a:p>
            <a:pPr lvl="1"/>
            <a:r>
              <a:rPr lang="en-US" dirty="0"/>
              <a:t>Investigation 1</a:t>
            </a:r>
          </a:p>
          <a:p>
            <a:pPr lvl="1"/>
            <a:r>
              <a:rPr lang="en-US" dirty="0"/>
              <a:t>Review Questions (Questions </a:t>
            </a:r>
            <a:r>
              <a:rPr lang="en-CA" dirty="0"/>
              <a:t>Part A </a:t>
            </a:r>
            <a:r>
              <a:rPr lang="en-CA" b="1" dirty="0"/>
              <a:t>1 – 2 , </a:t>
            </a:r>
            <a:r>
              <a:rPr lang="en-CA" dirty="0"/>
              <a:t>Part B</a:t>
            </a:r>
            <a:r>
              <a:rPr lang="en-CA" b="1" dirty="0"/>
              <a:t>  Walk-Thru #1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70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HOMEWORK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10136684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Getting Practice</a:t>
            </a:r>
          </a:p>
          <a:p>
            <a:pPr marL="0" indent="0">
              <a:buNone/>
            </a:pPr>
            <a:r>
              <a:rPr lang="en-CA" dirty="0"/>
              <a:t>Perform </a:t>
            </a:r>
            <a:r>
              <a:rPr lang="en-CA" b="1" dirty="0"/>
              <a:t>Week 11  Tutorial:</a:t>
            </a:r>
            <a:br>
              <a:rPr lang="en-CA" b="1" dirty="0"/>
            </a:br>
            <a:r>
              <a:rPr lang="en-US" sz="1600" b="1" spc="-1" dirty="0">
                <a:solidFill>
                  <a:srgbClr val="000000"/>
                </a:solidFill>
              </a:rPr>
              <a:t>(Due: Friday Week 12 @ midnight for a 2% grade)</a:t>
            </a:r>
            <a:r>
              <a:rPr lang="en-US" sz="1600" spc="-1" dirty="0">
                <a:solidFill>
                  <a:srgbClr val="000000"/>
                </a:solidFill>
              </a:rPr>
              <a:t>:</a:t>
            </a:r>
            <a:br>
              <a:rPr lang="en-CA" sz="1600" b="1" dirty="0"/>
            </a:br>
            <a:endParaRPr lang="en-CA" sz="1600" b="1" dirty="0"/>
          </a:p>
          <a:p>
            <a:pPr lvl="1"/>
            <a:r>
              <a:rPr lang="en-CA" dirty="0">
                <a:hlinkClick r:id="rId2"/>
              </a:rPr>
              <a:t>INVESTIGATION 1: CREATING A SHELL SCRIPT</a:t>
            </a:r>
            <a:br>
              <a:rPr lang="en-CA" dirty="0"/>
            </a:br>
            <a:endParaRPr lang="en-CA" dirty="0"/>
          </a:p>
          <a:p>
            <a:pPr lvl="1"/>
            <a:r>
              <a:rPr lang="en-CA" dirty="0">
                <a:hlinkClick r:id="rId3"/>
              </a:rPr>
              <a:t>INVESTIGATION 2: USING VARIABLES IN SHELL SCRIPTS</a:t>
            </a:r>
            <a:br>
              <a:rPr lang="en-CA" dirty="0"/>
            </a:br>
            <a:endParaRPr lang="en-CA" dirty="0"/>
          </a:p>
          <a:p>
            <a:pPr lvl="1"/>
            <a:r>
              <a:rPr lang="en-CA" sz="2000" dirty="0">
                <a:hlinkClick r:id="rId4"/>
              </a:rPr>
              <a:t>LINUX PRACTICE QUESTIONS  </a:t>
            </a:r>
            <a:r>
              <a:rPr lang="en-CA" sz="2000" dirty="0"/>
              <a:t>(Part A </a:t>
            </a:r>
            <a:r>
              <a:rPr lang="en-CA" b="1" dirty="0"/>
              <a:t>1 – 2 , </a:t>
            </a:r>
            <a:r>
              <a:rPr lang="en-CA" dirty="0"/>
              <a:t>Part B</a:t>
            </a:r>
            <a:r>
              <a:rPr lang="en-CA" b="1" dirty="0"/>
              <a:t>  Walk-Thru #1</a:t>
            </a:r>
            <a:r>
              <a:rPr lang="en-CA" dirty="0"/>
              <a:t>)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45929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Creating shell scripts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688353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Definition</a:t>
            </a:r>
            <a:endParaRPr lang="en-CA" b="1" dirty="0"/>
          </a:p>
          <a:p>
            <a:pPr marL="0" indent="0">
              <a:buNone/>
            </a:pPr>
            <a:r>
              <a:rPr lang="en-CA" i="1" dirty="0"/>
              <a:t>A </a:t>
            </a:r>
            <a:r>
              <a:rPr lang="en-CA" b="1" i="1" dirty="0"/>
              <a:t>shell script</a:t>
            </a:r>
            <a:r>
              <a:rPr lang="en-CA" i="1" dirty="0"/>
              <a:t> is a computer </a:t>
            </a:r>
            <a:r>
              <a:rPr lang="en-CA" b="1" i="1" dirty="0"/>
              <a:t>program</a:t>
            </a:r>
            <a:r>
              <a:rPr lang="en-CA" i="1" dirty="0"/>
              <a:t> designed to be run by the Unix </a:t>
            </a:r>
            <a:r>
              <a:rPr lang="en-CA" b="1" i="1" dirty="0"/>
              <a:t>shell, </a:t>
            </a:r>
            <a:r>
              <a:rPr lang="en-CA" i="1" dirty="0"/>
              <a:t>a</a:t>
            </a:r>
            <a:r>
              <a:rPr lang="en-CA" b="1" i="1" dirty="0"/>
              <a:t> command-line interpreter</a:t>
            </a:r>
            <a:r>
              <a:rPr lang="en-CA" i="1" dirty="0"/>
              <a:t>.</a:t>
            </a:r>
            <a:r>
              <a:rPr lang="en-CA" i="1" baseline="30000" dirty="0"/>
              <a:t>  </a:t>
            </a:r>
          </a:p>
          <a:p>
            <a:pPr marL="0" indent="0">
              <a:buNone/>
            </a:pPr>
            <a:r>
              <a:rPr lang="en-CA" i="1" dirty="0"/>
              <a:t>Typical operations performed by shell scripts include </a:t>
            </a:r>
            <a:br>
              <a:rPr lang="en-CA" i="1" dirty="0"/>
            </a:br>
            <a:r>
              <a:rPr lang="en-CA" b="1" i="1" dirty="0"/>
              <a:t>file manipulation</a:t>
            </a:r>
            <a:r>
              <a:rPr lang="en-CA" i="1" dirty="0"/>
              <a:t>, </a:t>
            </a:r>
            <a:r>
              <a:rPr lang="en-CA" b="1" i="1" dirty="0"/>
              <a:t>program execution</a:t>
            </a:r>
            <a:r>
              <a:rPr lang="en-CA" i="1" dirty="0"/>
              <a:t>, and </a:t>
            </a:r>
            <a:r>
              <a:rPr lang="en-CA" b="1" i="1" dirty="0"/>
              <a:t>printing text</a:t>
            </a:r>
            <a:r>
              <a:rPr lang="en-CA" i="1" dirty="0"/>
              <a:t>. </a:t>
            </a:r>
          </a:p>
          <a:p>
            <a:pPr marL="0" indent="0">
              <a:buNone/>
            </a:pPr>
            <a:r>
              <a:rPr lang="en-US" dirty="0"/>
              <a:t>Reference:  </a:t>
            </a:r>
            <a:r>
              <a:rPr lang="en-CA" dirty="0">
                <a:hlinkClick r:id="rId2"/>
              </a:rPr>
              <a:t>https://en.wikipedia.org/wiki/Shell_script</a:t>
            </a:r>
            <a:endParaRPr lang="en-CA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BF4CD3-7E47-A149-B294-D1E1AE2C2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29600" y="1342569"/>
            <a:ext cx="3222396" cy="417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1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Creating shell scripts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015089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Considerations When Creating Shell Scripts</a:t>
            </a:r>
          </a:p>
          <a:p>
            <a:pPr marL="0" indent="0">
              <a:buNone/>
            </a:pPr>
            <a:r>
              <a:rPr lang="en-US" sz="1800" dirty="0"/>
              <a:t>The reason to create shell scripts is to </a:t>
            </a:r>
            <a:r>
              <a:rPr lang="en-US" sz="1800" b="1" dirty="0"/>
              <a:t>automate</a:t>
            </a:r>
            <a:r>
              <a:rPr lang="en-US" sz="1800" dirty="0"/>
              <a:t> the execution of commonly issued </a:t>
            </a:r>
            <a:r>
              <a:rPr lang="en-US" sz="1800" b="1" dirty="0"/>
              <a:t>Linux commands</a:t>
            </a:r>
            <a:r>
              <a:rPr lang="en-US" sz="1800" dirty="0"/>
              <a:t>, </a:t>
            </a:r>
            <a:r>
              <a:rPr lang="en-US" sz="1800" b="1" dirty="0"/>
              <a:t>shell operations</a:t>
            </a:r>
            <a:r>
              <a:rPr lang="en-US" sz="1800" dirty="0"/>
              <a:t>, </a:t>
            </a:r>
            <a:r>
              <a:rPr lang="en-US" sz="1800" b="1" dirty="0"/>
              <a:t>math calculations </a:t>
            </a:r>
            <a:r>
              <a:rPr lang="en-US" sz="1800" dirty="0"/>
              <a:t>as well as </a:t>
            </a:r>
            <a:r>
              <a:rPr lang="en-US" sz="1800" b="1" dirty="0"/>
              <a:t>Logic / Loop </a:t>
            </a:r>
            <a:r>
              <a:rPr lang="en-US" sz="1800" dirty="0"/>
              <a:t>operations.</a:t>
            </a:r>
          </a:p>
          <a:p>
            <a:pPr marL="0" indent="0">
              <a:buNone/>
            </a:pPr>
            <a:r>
              <a:rPr lang="en-US" sz="1800" dirty="0"/>
              <a:t>Prior to the creation of the shell script file, you should </a:t>
            </a:r>
            <a:r>
              <a:rPr lang="en-US" sz="1800" b="1" dirty="0"/>
              <a:t>plan</a:t>
            </a:r>
            <a:r>
              <a:rPr lang="en-US" sz="1800" dirty="0"/>
              <a:t> the shell script and </a:t>
            </a:r>
            <a:r>
              <a:rPr lang="en-US" sz="1800" b="1" dirty="0"/>
              <a:t>list steps </a:t>
            </a:r>
            <a:r>
              <a:rPr lang="en-US" sz="1800" dirty="0"/>
              <a:t>that you want to accomplish. </a:t>
            </a:r>
          </a:p>
          <a:p>
            <a:pPr marL="0" indent="0">
              <a:buNone/>
            </a:pPr>
            <a:r>
              <a:rPr lang="en-US" sz="1800" dirty="0"/>
              <a:t>Those </a:t>
            </a:r>
            <a:r>
              <a:rPr lang="en-US" sz="1800" b="1" dirty="0"/>
              <a:t>sequence </a:t>
            </a:r>
            <a:r>
              <a:rPr lang="en-US" sz="1800" dirty="0"/>
              <a:t>of steps can then be used to create your shell script.</a:t>
            </a:r>
            <a:endParaRPr lang="en-CA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202235-9692-5641-8B85-785AB3CF1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96399" y="2543174"/>
            <a:ext cx="22002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5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Creating shell scripts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6602177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2800" b="1" dirty="0"/>
              <a:t>Considerations When Creating Shell Scripts</a:t>
            </a:r>
          </a:p>
          <a:p>
            <a:pPr marL="0" indent="0">
              <a:buNone/>
            </a:pPr>
            <a:r>
              <a:rPr lang="en-CA" dirty="0"/>
              <a:t>Once you have </a:t>
            </a:r>
            <a:r>
              <a:rPr lang="en-CA" b="1" dirty="0"/>
              <a:t>planned</a:t>
            </a:r>
            <a:r>
              <a:rPr lang="en-CA" dirty="0"/>
              <a:t> your shell script you need to </a:t>
            </a:r>
            <a:r>
              <a:rPr lang="en-CA" b="1" dirty="0"/>
              <a:t>create </a:t>
            </a:r>
            <a:r>
              <a:rPr lang="en-CA" dirty="0"/>
              <a:t>a </a:t>
            </a:r>
            <a:r>
              <a:rPr lang="en-CA" b="1" dirty="0"/>
              <a:t>shell script file </a:t>
            </a:r>
            <a:r>
              <a:rPr lang="en-CA" dirty="0"/>
              <a:t>via a </a:t>
            </a:r>
            <a:r>
              <a:rPr lang="en-CA" b="1" dirty="0"/>
              <a:t>text editor </a:t>
            </a:r>
            <a:r>
              <a:rPr lang="en-CA" dirty="0"/>
              <a:t>that will contain Linux commands.</a:t>
            </a:r>
          </a:p>
          <a:p>
            <a:pPr marL="0" indent="0">
              <a:buNone/>
            </a:pPr>
            <a:r>
              <a:rPr lang="en-CA" dirty="0"/>
              <a:t>When creating a shell script, avoid using filenames of </a:t>
            </a:r>
            <a:r>
              <a:rPr lang="en-CA" b="1" dirty="0"/>
              <a:t>existing</a:t>
            </a:r>
            <a:r>
              <a:rPr lang="en-CA" dirty="0"/>
              <a:t> Linux commands. You can use the </a:t>
            </a:r>
            <a:r>
              <a:rPr lang="en-CA" b="1" dirty="0"/>
              <a:t>which</a:t>
            </a:r>
            <a:r>
              <a:rPr lang="en-CA" dirty="0"/>
              <a:t> command to see if the filename is recognized as a Unix/Linux command: (e.g.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 shell-script-name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Adding an </a:t>
            </a:r>
            <a:r>
              <a:rPr lang="en-CA" b="1" dirty="0"/>
              <a:t>extension</a:t>
            </a:r>
            <a:r>
              <a:rPr lang="en-CA" dirty="0"/>
              <a:t> to your shell script filename will help to </a:t>
            </a:r>
            <a:r>
              <a:rPr lang="en-CA" b="1" dirty="0"/>
              <a:t>identify</a:t>
            </a:r>
            <a:r>
              <a:rPr lang="en-CA" dirty="0"/>
              <a:t> the type of shell that the shell script was designed to run.</a:t>
            </a:r>
          </a:p>
          <a:p>
            <a:pPr marL="0" indent="0">
              <a:buNone/>
            </a:pPr>
            <a:r>
              <a:rPr lang="en-CA" i="1" dirty="0"/>
              <a:t>Examples:</a:t>
            </a:r>
            <a:br>
              <a:rPr lang="en-CA" b="1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clean-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directory.bash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copy-directory-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structure.csh</a:t>
            </a: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EA60634-D993-7543-863F-B008AE292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50290" y="894269"/>
            <a:ext cx="2175933" cy="217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7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Creating shell scripts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319890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b="1" dirty="0"/>
              <a:t>The Shebang Line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CA" dirty="0"/>
              <a:t> symbol makes the shell ignores running text after this symbol so that text can be used to provide information of how the shell script works.</a:t>
            </a:r>
          </a:p>
          <a:p>
            <a:pPr marL="457200" lvl="1" indent="0">
              <a:buNone/>
            </a:pPr>
            <a:r>
              <a:rPr lang="en-CA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is a comment</a:t>
            </a: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she-bang</a:t>
            </a:r>
            <a:r>
              <a:rPr lang="en-CA" dirty="0"/>
              <a:t> line is a </a:t>
            </a:r>
            <a:r>
              <a:rPr lang="en-CA" b="1" dirty="0"/>
              <a:t>special comment </a:t>
            </a:r>
            <a:r>
              <a:rPr lang="en-CA" dirty="0"/>
              <a:t>at top of your shell script to run a shell script within a specific shell. </a:t>
            </a:r>
          </a:p>
          <a:p>
            <a:pPr marL="457200" lvl="1" indent="0">
              <a:buNone/>
            </a:pPr>
            <a:r>
              <a:rPr lang="en-CA" i="1" dirty="0"/>
              <a:t>Example:</a:t>
            </a:r>
            <a:br>
              <a:rPr lang="en-CA" b="1" dirty="0"/>
            </a:br>
            <a:r>
              <a:rPr lang="en-CA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The shebang line </a:t>
            </a:r>
            <a:r>
              <a:rPr lang="en-CA" u="sng" dirty="0"/>
              <a:t>must</a:t>
            </a:r>
            <a:r>
              <a:rPr lang="en-CA" dirty="0"/>
              <a:t> appear on the</a:t>
            </a:r>
            <a:r>
              <a:rPr lang="en-CA" b="1" dirty="0"/>
              <a:t> </a:t>
            </a:r>
            <a:r>
              <a:rPr lang="en-CA" b="1" u="sng" dirty="0"/>
              <a:t>first</a:t>
            </a:r>
            <a:r>
              <a:rPr lang="en-CA" b="1" dirty="0"/>
              <a:t> </a:t>
            </a:r>
            <a:r>
              <a:rPr lang="en-CA" dirty="0"/>
              <a:t>line and at the </a:t>
            </a:r>
            <a:r>
              <a:rPr lang="en-CA" b="1" u="sng" dirty="0"/>
              <a:t>beginning</a:t>
            </a:r>
            <a:r>
              <a:rPr lang="en-CA" b="1" dirty="0"/>
              <a:t> </a:t>
            </a:r>
            <a:r>
              <a:rPr lang="en-CA" dirty="0"/>
              <a:t>of the line, otherwise, it will be treated as a </a:t>
            </a:r>
            <a:r>
              <a:rPr lang="en-CA" b="1" dirty="0"/>
              <a:t>regular comment </a:t>
            </a:r>
            <a:r>
              <a:rPr lang="en-CA" dirty="0"/>
              <a:t>and </a:t>
            </a:r>
            <a:r>
              <a:rPr lang="en-CA" b="1" dirty="0"/>
              <a:t>ignored</a:t>
            </a:r>
            <a:r>
              <a:rPr lang="en-CA" dirty="0"/>
              <a:t>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F18CC96-7F24-9542-9566-9325E4415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33935" y="2818540"/>
            <a:ext cx="1220919" cy="122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1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Creating shell scripts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319890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The Shebang Line</a:t>
            </a:r>
          </a:p>
          <a:p>
            <a:pPr marL="0" indent="0">
              <a:buNone/>
            </a:pPr>
            <a:r>
              <a:rPr lang="en-CA" dirty="0"/>
              <a:t>Since Linux shells have evolved over a period of time, using a </a:t>
            </a:r>
            <a:r>
              <a:rPr lang="en-CA" b="1" dirty="0"/>
              <a:t>she-bang line </a:t>
            </a:r>
            <a:r>
              <a:rPr lang="en-CA" b="1" u="sng" dirty="0"/>
              <a:t>forces</a:t>
            </a:r>
            <a:r>
              <a:rPr lang="en-CA" dirty="0"/>
              <a:t> the shell script to run in </a:t>
            </a:r>
            <a:r>
              <a:rPr lang="en-CA" b="1" dirty="0"/>
              <a:t>a specific shell</a:t>
            </a:r>
            <a:r>
              <a:rPr lang="en-CA" dirty="0"/>
              <a:t>, which could </a:t>
            </a:r>
            <a:r>
              <a:rPr lang="en-CA" b="1" dirty="0"/>
              <a:t>prevent errors </a:t>
            </a:r>
            <a:r>
              <a:rPr lang="en-CA" dirty="0"/>
              <a:t>in case an </a:t>
            </a:r>
            <a:r>
              <a:rPr lang="en-CA" u="sng" dirty="0"/>
              <a:t>older</a:t>
            </a:r>
            <a:r>
              <a:rPr lang="en-CA" dirty="0"/>
              <a:t> shell does not recognize newer features from recent shells.</a:t>
            </a:r>
          </a:p>
          <a:p>
            <a:pPr marL="0" indent="0">
              <a:buNone/>
            </a:pPr>
            <a:r>
              <a:rPr lang="en-CA" dirty="0"/>
              <a:t>You can use the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en-CA" dirty="0"/>
              <a:t> command to determine the </a:t>
            </a:r>
            <a:r>
              <a:rPr lang="en-CA" b="1" dirty="0"/>
              <a:t>full pathname </a:t>
            </a:r>
            <a:r>
              <a:rPr lang="en-CA" dirty="0"/>
              <a:t>of the shell.</a:t>
            </a:r>
          </a:p>
          <a:p>
            <a:pPr marL="0" indent="0">
              <a:buNone/>
            </a:pP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 bash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CLI Response: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651E9FF-850E-6141-8F27-A7F91252E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33935" y="2818540"/>
            <a:ext cx="1220919" cy="122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5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Creating shell scripts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71122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Displaying Text with the </a:t>
            </a:r>
            <a:r>
              <a:rPr lang="en-CA" b="1" dirty="0">
                <a:solidFill>
                  <a:srgbClr val="0070C0"/>
                </a:solidFill>
              </a:rPr>
              <a:t>echo</a:t>
            </a:r>
            <a:r>
              <a:rPr lang="en-CA" b="1" dirty="0"/>
              <a:t> Command</a:t>
            </a:r>
          </a:p>
          <a:p>
            <a:pPr marL="0" indent="0">
              <a:buNone/>
            </a:pPr>
            <a:r>
              <a:rPr lang="en-CA" dirty="0"/>
              <a:t>When creating shell scripts, it is useful to </a:t>
            </a:r>
            <a:r>
              <a:rPr lang="en-CA" b="1" dirty="0"/>
              <a:t>display text </a:t>
            </a:r>
            <a:r>
              <a:rPr lang="en-CA" dirty="0"/>
              <a:t>to prompt</a:t>
            </a:r>
            <a:r>
              <a:rPr lang="en-CA" b="1" dirty="0"/>
              <a:t> </a:t>
            </a:r>
            <a:r>
              <a:rPr lang="en-CA" dirty="0"/>
              <a:t>the user for data, display results or notify the user of incorrect usage of the shell script.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CA" dirty="0"/>
              <a:t> command is used to display text.</a:t>
            </a:r>
          </a:p>
          <a:p>
            <a:pPr marL="0" indent="0">
              <a:buNone/>
            </a:pPr>
            <a:r>
              <a:rPr lang="en-CA" dirty="0"/>
              <a:t>To prevent problems with special characters, it is recommended to use </a:t>
            </a:r>
            <a:r>
              <a:rPr lang="en-CA" b="1" dirty="0"/>
              <a:t>double-quotes</a:t>
            </a:r>
            <a:r>
              <a:rPr lang="en-CA" dirty="0"/>
              <a:t> which will allow the values of variables to be displayed.</a:t>
            </a:r>
          </a:p>
          <a:p>
            <a:pPr marL="0" indent="0">
              <a:buNone/>
            </a:pPr>
            <a:r>
              <a:rPr lang="en-CA" i="1" dirty="0"/>
              <a:t>Example:</a:t>
            </a:r>
          </a:p>
          <a:p>
            <a:pPr marL="457200" lvl="1" indent="0">
              <a:buNone/>
            </a:pPr>
            <a:r>
              <a:rPr lang="en-CA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“My username is: $USER”</a:t>
            </a: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4E105B64-71F4-F041-A556-58350E291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130" y="2692453"/>
            <a:ext cx="3669958" cy="3020582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F69E2F7B-CCF0-AA41-80EC-608F14656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573373" y="570208"/>
            <a:ext cx="1481481" cy="148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3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Running a shell script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687777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600" b="1" dirty="0"/>
              <a:t>Running Shell Scripts</a:t>
            </a:r>
          </a:p>
          <a:p>
            <a:pPr marL="0" indent="0">
              <a:buNone/>
            </a:pPr>
            <a:r>
              <a:rPr lang="en-CA" dirty="0"/>
              <a:t>In order to run your shell script by name, you need to first assign </a:t>
            </a:r>
            <a:r>
              <a:rPr lang="en-CA" b="1" dirty="0"/>
              <a:t>execute permissions </a:t>
            </a:r>
            <a:r>
              <a:rPr lang="en-CA" dirty="0"/>
              <a:t>for the user.</a:t>
            </a:r>
          </a:p>
          <a:p>
            <a:pPr marL="0" indent="0">
              <a:buNone/>
            </a:pP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u+x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myscript.bash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To run your shell script, you can issue the shell script’s pathname using a </a:t>
            </a:r>
            <a:r>
              <a:rPr lang="en-CA" b="1" i="1" dirty="0"/>
              <a:t>relative</a:t>
            </a:r>
            <a:r>
              <a:rPr lang="en-CA" dirty="0"/>
              <a:t>, </a:t>
            </a:r>
            <a:r>
              <a:rPr lang="en-CA" b="1" i="1" dirty="0"/>
              <a:t>absolute</a:t>
            </a:r>
            <a:r>
              <a:rPr lang="en-CA" dirty="0"/>
              <a:t>, or</a:t>
            </a:r>
            <a:r>
              <a:rPr lang="en-CA" b="1" dirty="0"/>
              <a:t> </a:t>
            </a:r>
            <a:r>
              <a:rPr lang="en-CA" b="1" i="1" dirty="0"/>
              <a:t>relative-to-home</a:t>
            </a:r>
            <a:r>
              <a:rPr lang="en-CA" b="1" dirty="0"/>
              <a:t> </a:t>
            </a:r>
            <a:r>
              <a:rPr lang="en-CA" dirty="0"/>
              <a:t>pathname.</a:t>
            </a:r>
          </a:p>
          <a:p>
            <a:pPr marL="0" indent="0">
              <a:buNone/>
            </a:pPr>
            <a:r>
              <a:rPr lang="en-CA" i="1" dirty="0"/>
              <a:t>Examples: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myscript.bash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/home/username/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myscript.bash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myscript.bash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529572-526B-8845-A660-1328A9AD42DB}"/>
              </a:ext>
            </a:extLst>
          </p:cNvPr>
          <p:cNvSpPr txBox="1"/>
          <p:nvPr/>
        </p:nvSpPr>
        <p:spPr>
          <a:xfrm>
            <a:off x="7235744" y="2314983"/>
            <a:ext cx="4492022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FYI: </a:t>
            </a:r>
            <a:r>
              <a:rPr lang="en-US" sz="1400" dirty="0"/>
              <a:t>You can </a:t>
            </a:r>
            <a:r>
              <a:rPr lang="en-US" sz="1400" b="1" dirty="0"/>
              <a:t>run</a:t>
            </a:r>
            <a:r>
              <a:rPr lang="en-US" sz="1400" dirty="0"/>
              <a:t> a shell script </a:t>
            </a:r>
            <a:r>
              <a:rPr lang="en-US" sz="1400" u="sng" dirty="0"/>
              <a:t>without</a:t>
            </a:r>
            <a:r>
              <a:rPr lang="en-US" sz="1400" dirty="0"/>
              <a:t> </a:t>
            </a:r>
            <a:r>
              <a:rPr lang="en-US" sz="1400" b="1" dirty="0"/>
              <a:t>execute permissions </a:t>
            </a:r>
            <a:r>
              <a:rPr lang="en-US" sz="1400" dirty="0"/>
              <a:t>by issuing the </a:t>
            </a:r>
            <a:r>
              <a:rPr lang="en-US" sz="1400" b="1" dirty="0"/>
              <a:t>shell command </a:t>
            </a:r>
            <a:r>
              <a:rPr lang="en-US" sz="1400" dirty="0"/>
              <a:t>followed by the shell script’s pathname.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1" dirty="0"/>
              <a:t>Example:</a:t>
            </a:r>
            <a:br>
              <a:rPr lang="en-US" sz="1400" dirty="0"/>
            </a:b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 ~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murray.saul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/scripts/week10-check-1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You can add the </a:t>
            </a:r>
            <a:r>
              <a:rPr lang="en-US" sz="1400" b="1" dirty="0"/>
              <a:t>current directory </a:t>
            </a:r>
            <a:r>
              <a:rPr lang="en-US" sz="1400" dirty="0"/>
              <a:t>that contains the shell script so it can be issued only by </a:t>
            </a:r>
            <a:r>
              <a:rPr lang="en-US" sz="1400" b="1" dirty="0"/>
              <a:t>filename</a:t>
            </a:r>
            <a:r>
              <a:rPr lang="en-US" sz="1400" dirty="0"/>
              <a:t> (not pathname).</a:t>
            </a:r>
          </a:p>
          <a:p>
            <a:br>
              <a:rPr lang="en-US" sz="1400" dirty="0"/>
            </a:br>
            <a:r>
              <a:rPr lang="en-US" sz="1400" b="1" dirty="0"/>
              <a:t>Example:</a:t>
            </a:r>
            <a:br>
              <a:rPr lang="en-US" sz="1400" dirty="0"/>
            </a:b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PATH=$PATH:.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To be </a:t>
            </a:r>
            <a:r>
              <a:rPr lang="en-US" sz="1400" b="1" dirty="0"/>
              <a:t>persistent</a:t>
            </a:r>
            <a:r>
              <a:rPr lang="en-US" sz="1400" dirty="0"/>
              <a:t> on new shell instances, setting the PATH environment variable would need to be added in your </a:t>
            </a:r>
            <a:r>
              <a:rPr lang="en-US" sz="1400" b="1" dirty="0"/>
              <a:t>profile</a:t>
            </a:r>
            <a:r>
              <a:rPr lang="en-US" sz="1400" dirty="0"/>
              <a:t> (start-up) file (discussed in a later lesson).</a:t>
            </a:r>
            <a:endParaRPr lang="en-US" sz="1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70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13407</TotalTime>
  <Words>1619</Words>
  <Application>Microsoft Macintosh PowerPoint</Application>
  <PresentationFormat>Widescreen</PresentationFormat>
  <Paragraphs>137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Gill Sans MT</vt:lpstr>
      <vt:lpstr>Gallery</vt:lpstr>
      <vt:lpstr>  ULI101:  Introduction to Unix / Linux and the Internet         Week 11 lesson 1     introduction to shell scripting /    creating shell scripts /    shell variables</vt:lpstr>
      <vt:lpstr>Lesson 1  topics</vt:lpstr>
      <vt:lpstr>Creating shell scripts</vt:lpstr>
      <vt:lpstr>Creating shell scripts</vt:lpstr>
      <vt:lpstr>Creating shell scripts</vt:lpstr>
      <vt:lpstr>Creating shell scripts</vt:lpstr>
      <vt:lpstr>Creating shell scripts</vt:lpstr>
      <vt:lpstr>Creating shell scripts</vt:lpstr>
      <vt:lpstr>Running a shell script</vt:lpstr>
      <vt:lpstr>Instructor demonstration</vt:lpstr>
      <vt:lpstr>Shell scripting</vt:lpstr>
      <vt:lpstr>Shell scripting</vt:lpstr>
      <vt:lpstr>Shell scripting</vt:lpstr>
      <vt:lpstr>Shell scripting</vt:lpstr>
      <vt:lpstr>Shell scripting</vt:lpstr>
      <vt:lpstr>Shell scripting</vt:lpstr>
      <vt:lpstr>Creating shell scripts</vt:lpstr>
      <vt:lpstr>Shell scripting</vt:lpstr>
      <vt:lpstr>Instructor demonstration</vt:lpstr>
      <vt:lpstr>HOMEWORK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ULI101 - Week 11.1</dc:title>
  <dc:subject>ULI101</dc:subject>
  <dc:creator>Murray Saul</dc:creator>
  <cp:keywords/>
  <dc:description/>
  <cp:lastModifiedBy>Chris Johnson</cp:lastModifiedBy>
  <cp:revision>1372</cp:revision>
  <dcterms:created xsi:type="dcterms:W3CDTF">2019-04-25T17:31:46Z</dcterms:created>
  <dcterms:modified xsi:type="dcterms:W3CDTF">2022-11-21T05:28:38Z</dcterms:modified>
  <cp:category/>
</cp:coreProperties>
</file>