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23"/>
  </p:notesMasterIdLst>
  <p:sldIdLst>
    <p:sldId id="301" r:id="rId2"/>
    <p:sldId id="257" r:id="rId3"/>
    <p:sldId id="384" r:id="rId4"/>
    <p:sldId id="425" r:id="rId5"/>
    <p:sldId id="426" r:id="rId6"/>
    <p:sldId id="440" r:id="rId7"/>
    <p:sldId id="439" r:id="rId8"/>
    <p:sldId id="444" r:id="rId9"/>
    <p:sldId id="445" r:id="rId10"/>
    <p:sldId id="446" r:id="rId11"/>
    <p:sldId id="451" r:id="rId12"/>
    <p:sldId id="453" r:id="rId13"/>
    <p:sldId id="454" r:id="rId14"/>
    <p:sldId id="456" r:id="rId15"/>
    <p:sldId id="455" r:id="rId16"/>
    <p:sldId id="452" r:id="rId17"/>
    <p:sldId id="447" r:id="rId18"/>
    <p:sldId id="448" r:id="rId19"/>
    <p:sldId id="449" r:id="rId20"/>
    <p:sldId id="450" r:id="rId21"/>
    <p:sldId id="3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569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readygo.blogspot.com/2014_03_01_archiv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rystal_Clear_action_exit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OPS335" TargetMode="External"/><Relationship Id="rId2" Type="http://schemas.openxmlformats.org/officeDocument/2006/relationships/hyperlink" Target="https://wiki.cdot.senecacollege.ca/wiki/OPS24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2:_Shell_Scripting_-_Part_2#INVESTIGATION_2:_ADDITIONAL_LOOPING_STATEMENTS" TargetMode="External"/><Relationship Id="rId2" Type="http://schemas.openxmlformats.org/officeDocument/2006/relationships/hyperlink" Target="https://wiki.cdot.senecacollege.ca/wiki/Tutorial12:_Shell_Scripting_-_Part_2#INVESTIGATION_1:_ADDITIONAL_LOGIC_STATEM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cdot.senecacollege.ca/wiki/Tutorial12:_Shell_Scripting_-_Part_2#LINUX_PRACTICE_QUESTIONS" TargetMode="External"/><Relationship Id="rId4" Type="http://schemas.openxmlformats.org/officeDocument/2006/relationships/hyperlink" Target="https://wiki.cdot.senecacollege.ca/wiki/Tutorial12:_Shell_Scripting_-_Part_2#INVESTIGATION_3:_USING_STARTUP_FI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4/11/05/jtb-principl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While_lo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12 </a:t>
            </a:r>
            <a:r>
              <a:rPr lang="en-US" sz="2200" dirty="0" smtClean="0">
                <a:solidFill>
                  <a:srgbClr val="0070C0"/>
                </a:solidFill>
              </a:rPr>
              <a:t>lesson 1</a:t>
            </a:r>
            <a:r>
              <a:rPr lang="en-US" sz="2200" dirty="0">
                <a:solidFill>
                  <a:srgbClr val="0070C0"/>
                </a:solidFill>
              </a:rPr>
              <a:t/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logic continued: </a:t>
            </a:r>
            <a:r>
              <a:rPr lang="en-CA" sz="2200" dirty="0">
                <a:solidFill>
                  <a:srgbClr val="0070C0"/>
                </a:solidFill>
              </a:rPr>
              <a:t>if – elif – else statement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Loops continued: for loop / while loop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exit &amp; break statements / error-checking / export command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start-up files / further study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b="1" dirty="0"/>
              <a:t>Task: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Create a </a:t>
            </a:r>
            <a:r>
              <a:rPr lang="en-US" b="1" dirty="0"/>
              <a:t>Bash</a:t>
            </a:r>
            <a:r>
              <a:rPr lang="en-US" dirty="0"/>
              <a:t> Shell script to prompt the user for a  number </a:t>
            </a:r>
            <a:br>
              <a:rPr lang="en-US" dirty="0"/>
            </a:br>
            <a:r>
              <a:rPr lang="en-US" b="1" dirty="0"/>
              <a:t>(error check for an unsigned integer</a:t>
            </a:r>
            <a:r>
              <a:rPr lang="en-US" dirty="0"/>
              <a:t>).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Once the user enters a </a:t>
            </a:r>
            <a:r>
              <a:rPr lang="en-US" b="1" dirty="0"/>
              <a:t>VALID</a:t>
            </a:r>
            <a:r>
              <a:rPr lang="en-US" dirty="0"/>
              <a:t> unsigned integer, count-down the numbers on a separate line by a value of 1 until you reach the value 1, then print on the last line</a:t>
            </a:r>
            <a:r>
              <a:rPr lang="en-US" b="1" dirty="0"/>
              <a:t>:  Blast Off!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4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Exit statement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>The </a:t>
            </a:r>
            <a:r>
              <a:rPr lang="en-CA" sz="1800" b="1" dirty="0"/>
              <a:t>exit</a:t>
            </a:r>
            <a:r>
              <a:rPr lang="en-CA" sz="1800" dirty="0"/>
              <a:t> statement is used to </a:t>
            </a:r>
            <a:r>
              <a:rPr lang="en-CA" sz="1800" b="1" dirty="0"/>
              <a:t>terminate</a:t>
            </a:r>
            <a:r>
              <a:rPr lang="en-CA" sz="1800" dirty="0"/>
              <a:t> a shell script.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This statement is very useful when combined with logic in a shell script.  The </a:t>
            </a:r>
            <a:r>
              <a:rPr lang="en-CA" sz="1800" i="1" dirty="0"/>
              <a:t>exit</a:t>
            </a:r>
            <a:r>
              <a:rPr lang="en-CA" sz="1800" dirty="0"/>
              <a:t> command can contain an argument to provide the </a:t>
            </a:r>
            <a:r>
              <a:rPr lang="en-CA" sz="1800" b="1" dirty="0"/>
              <a:t>exit status </a:t>
            </a:r>
            <a:r>
              <a:rPr lang="en-CA" sz="1800" dirty="0"/>
              <a:t>of your shell script.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Example: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$# -ne 1 ]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echo "USAGE: $0 [</a:t>
            </a:r>
            <a:r>
              <a:rPr lang="en-CA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exit 1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endParaRPr lang="en-US" sz="1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D2844F0-3D84-3742-850B-1900E8AA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31" y="2953151"/>
            <a:ext cx="3254052" cy="350943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370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break statement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9775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>The </a:t>
            </a:r>
            <a:r>
              <a:rPr lang="en-CA" sz="1800" b="1" dirty="0"/>
              <a:t>break</a:t>
            </a:r>
            <a:r>
              <a:rPr lang="en-CA" sz="1800" dirty="0"/>
              <a:t> statement is used to </a:t>
            </a:r>
            <a:r>
              <a:rPr lang="en-CA" sz="1800" b="1" dirty="0"/>
              <a:t>terminate a loop</a:t>
            </a:r>
            <a:r>
              <a:rPr lang="en-CA" sz="1800" dirty="0"/>
              <a:t>.</a:t>
            </a:r>
          </a:p>
          <a:p>
            <a:pPr marL="0" indent="0">
              <a:buNone/>
            </a:pPr>
            <a:r>
              <a:rPr lang="en-CA" sz="1800" dirty="0"/>
              <a:t>Although the loop terminates, the shell script will </a:t>
            </a:r>
            <a:r>
              <a:rPr lang="en-CA" sz="1800" u="sng" dirty="0"/>
              <a:t>continue</a:t>
            </a:r>
            <a:r>
              <a:rPr lang="en-CA" sz="1800" dirty="0"/>
              <a:t> running.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Example: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-p "Enter a number: " number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$number -ne 5 ]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read -p "Try again. Enter a number: " number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if [ $number -eq 5 ]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then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break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fi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3579CBE-32B0-8F4B-9025-0DA7B4EA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639" y="3334271"/>
            <a:ext cx="3832993" cy="333995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31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ERROR-</a:t>
            </a:r>
            <a:r>
              <a:rPr lang="en-US" sz="2800" dirty="0" err="1"/>
              <a:t>CHeCking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5" y="1706813"/>
            <a:ext cx="903015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As mentioned in Week 10,  </a:t>
            </a:r>
            <a:r>
              <a:rPr lang="en-CA" sz="1800" u="sng" dirty="0"/>
              <a:t>instead</a:t>
            </a:r>
            <a:r>
              <a:rPr lang="en-CA" sz="1800" dirty="0"/>
              <a:t> of using the </a:t>
            </a:r>
            <a:r>
              <a:rPr lang="en-CA" sz="1800" b="1" dirty="0"/>
              <a:t>test</a:t>
            </a:r>
            <a:r>
              <a:rPr lang="en-CA" sz="1800" dirty="0"/>
              <a:t> command, </a:t>
            </a:r>
            <a:br>
              <a:rPr lang="en-CA" sz="1800" dirty="0"/>
            </a:br>
            <a:r>
              <a:rPr lang="en-CA" sz="1800" dirty="0"/>
              <a:t>you can run a Linux command or Linux pipeline command to test a condition.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We can use a </a:t>
            </a:r>
            <a:r>
              <a:rPr lang="en-CA" sz="1800" b="1" dirty="0"/>
              <a:t>Linux pipeline command </a:t>
            </a:r>
            <a:r>
              <a:rPr lang="en-CA" sz="1800" dirty="0"/>
              <a:t>to </a:t>
            </a:r>
            <a:r>
              <a:rPr lang="en-CA" sz="1800" b="1" dirty="0"/>
              <a:t>force</a:t>
            </a:r>
            <a:r>
              <a:rPr lang="en-CA" sz="1800" dirty="0"/>
              <a:t> the user </a:t>
            </a:r>
            <a:br>
              <a:rPr lang="en-CA" sz="1800" dirty="0"/>
            </a:br>
            <a:r>
              <a:rPr lang="en-CA" sz="1800" dirty="0"/>
              <a:t>to enter a </a:t>
            </a:r>
            <a:r>
              <a:rPr lang="en-CA" sz="1800" b="1" dirty="0"/>
              <a:t>valid unsigned integer</a:t>
            </a:r>
            <a:r>
              <a:rPr lang="en-CA" sz="1800" dirty="0"/>
              <a:t>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Example: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-p "Enter a mark (0-100): " mark </a:t>
            </a:r>
            <a:b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 ! echo $mark | </a:t>
            </a:r>
            <a:r>
              <a:rPr lang="en-CA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"^[0-9]{1,}$" &gt; /dev/null 2&gt; /dev/null</a:t>
            </a:r>
            <a:r>
              <a:rPr lang="en-C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C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read -p "Not a valid number. Enter a mark (0-100): " mark</a:t>
            </a:r>
            <a:r>
              <a:rPr lang="en-C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61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ERROR-</a:t>
            </a:r>
            <a:r>
              <a:rPr lang="en-US" sz="2800" dirty="0" err="1"/>
              <a:t>CHeCking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5" y="1706813"/>
            <a:ext cx="9030157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Compound operators </a:t>
            </a:r>
            <a:r>
              <a:rPr lang="en-US" sz="1800" dirty="0"/>
              <a:t>can be used when </a:t>
            </a:r>
            <a:r>
              <a:rPr lang="en-US" sz="1800" b="1" dirty="0"/>
              <a:t>testing</a:t>
            </a:r>
            <a:r>
              <a:rPr lang="en-US" sz="1800" dirty="0"/>
              <a:t> conditions.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&amp;&amp;</a:t>
            </a:r>
            <a:r>
              <a:rPr lang="en-US" sz="1800" dirty="0"/>
              <a:t> represent  </a:t>
            </a:r>
            <a:r>
              <a:rPr lang="en-US" sz="1800" b="1" dirty="0"/>
              <a:t>AND</a:t>
            </a:r>
            <a:r>
              <a:rPr lang="en-US" sz="1800" dirty="0"/>
              <a:t>  which requires </a:t>
            </a:r>
            <a:r>
              <a:rPr lang="en-US" sz="1800" b="1" dirty="0"/>
              <a:t>ALL</a:t>
            </a:r>
            <a:r>
              <a:rPr lang="en-US" sz="1800" dirty="0"/>
              <a:t> test conditions to be </a:t>
            </a:r>
            <a:r>
              <a:rPr lang="en-US" sz="1800" b="1" dirty="0"/>
              <a:t>TRUE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for the result to be </a:t>
            </a:r>
            <a:r>
              <a:rPr lang="en-US" sz="1800" b="1" dirty="0"/>
              <a:t>TRUE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|| </a:t>
            </a:r>
            <a:r>
              <a:rPr lang="en-US" sz="1800" dirty="0"/>
              <a:t>represents </a:t>
            </a:r>
            <a:r>
              <a:rPr lang="en-US" sz="1800" b="1" dirty="0"/>
              <a:t>OR</a:t>
            </a:r>
            <a:r>
              <a:rPr lang="en-US" sz="1800" dirty="0"/>
              <a:t> which only requires one test condition to be </a:t>
            </a:r>
            <a:r>
              <a:rPr lang="en-US" sz="1800" b="1" dirty="0"/>
              <a:t>TRUE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for the  result to be </a:t>
            </a:r>
            <a:r>
              <a:rPr lang="en-US" sz="1800" b="1" dirty="0"/>
              <a:t>TRUE</a:t>
            </a:r>
            <a:r>
              <a:rPr lang="en-US" sz="1800" dirty="0"/>
              <a:t>.  If </a:t>
            </a:r>
            <a:r>
              <a:rPr lang="en-US" sz="1800" b="1" dirty="0"/>
              <a:t>ALL</a:t>
            </a:r>
            <a:r>
              <a:rPr lang="en-US" sz="1800" dirty="0"/>
              <a:t> conditions are </a:t>
            </a:r>
            <a:r>
              <a:rPr lang="en-US" sz="1800" b="1" dirty="0"/>
              <a:t>FALSE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then the result will be </a:t>
            </a:r>
            <a:r>
              <a:rPr lang="en-US" sz="1800" b="1" dirty="0"/>
              <a:t>FALSE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CA" sz="1800" i="1" dirty="0"/>
              <a:t>Example: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-p "Enter a mark (0-100): " mark </a:t>
            </a:r>
            <a:b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$mark -</a:t>
            </a:r>
            <a:r>
              <a:rPr lang="en-CA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0 ] || [ $mark -</a:t>
            </a:r>
            <a:r>
              <a:rPr lang="en-CA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100 ]</a:t>
            </a:r>
            <a:b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read -p "Invalid number range. Enter a mark (0-100): " mark</a:t>
            </a:r>
            <a:b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511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RUNNING Shell scripts within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4374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You can run shell scripts </a:t>
            </a:r>
            <a:r>
              <a:rPr lang="en-CA" sz="1800" b="1" dirty="0"/>
              <a:t>inside</a:t>
            </a:r>
            <a:r>
              <a:rPr lang="en-CA" sz="1800" dirty="0"/>
              <a:t> of shell scripts.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If you want the value variables to transfer to “inside” the shell script, </a:t>
            </a:r>
            <a:br>
              <a:rPr lang="en-CA" sz="1800" dirty="0"/>
            </a:br>
            <a:r>
              <a:rPr lang="en-CA" sz="1800" dirty="0"/>
              <a:t>you would need to use the </a:t>
            </a:r>
            <a:r>
              <a:rPr lang="en-CA" sz="1800" b="1" dirty="0"/>
              <a:t>export</a:t>
            </a:r>
            <a:r>
              <a:rPr lang="en-CA" sz="1800" dirty="0"/>
              <a:t> command </a:t>
            </a:r>
            <a:r>
              <a:rPr lang="en-CA" sz="1800" u="sng" dirty="0"/>
              <a:t>prior</a:t>
            </a:r>
            <a:r>
              <a:rPr lang="en-CA" sz="1800" dirty="0"/>
              <a:t> to executing the inside shell script.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Example of NOT using export Command:	 	Example of using </a:t>
            </a:r>
            <a:r>
              <a:rPr lang="en-CA" sz="1800" b="1" i="1" dirty="0"/>
              <a:t>export</a:t>
            </a:r>
            <a:r>
              <a:rPr lang="en-CA" sz="1800" i="1" dirty="0"/>
              <a:t> Command: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2B80E8A-F2E2-FB44-99DC-49021CF9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3" y="3780323"/>
            <a:ext cx="3713812" cy="28575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5356C77A-2001-E54F-9BD8-FA557E5E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1078"/>
            <a:ext cx="3016020" cy="285678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901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the use of the </a:t>
            </a:r>
            <a:br>
              <a:rPr lang="en-US" dirty="0"/>
            </a:br>
            <a:r>
              <a:rPr lang="en-US" b="1" dirty="0"/>
              <a:t>exit</a:t>
            </a:r>
            <a:r>
              <a:rPr lang="en-US" dirty="0"/>
              <a:t> and </a:t>
            </a:r>
            <a:r>
              <a:rPr lang="en-US" b="1" dirty="0"/>
              <a:t>break</a:t>
            </a:r>
            <a:r>
              <a:rPr lang="en-US" dirty="0"/>
              <a:t> statements as well as the </a:t>
            </a:r>
            <a:r>
              <a:rPr lang="en-US" b="1" dirty="0"/>
              <a:t>export</a:t>
            </a:r>
            <a:r>
              <a:rPr lang="en-US" dirty="0"/>
              <a:t> command.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Startup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9775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b="1" dirty="0"/>
              <a:t>Start-up Files</a:t>
            </a:r>
          </a:p>
          <a:p>
            <a:pPr marL="0" indent="0">
              <a:buNone/>
            </a:pPr>
            <a:r>
              <a:rPr lang="en-CA" sz="1800" b="1" dirty="0"/>
              <a:t>Shell configuration (start-up) files </a:t>
            </a:r>
            <a:r>
              <a:rPr lang="en-CA" sz="1800" dirty="0"/>
              <a:t>are </a:t>
            </a:r>
            <a:r>
              <a:rPr lang="en-CA" sz="1800" b="1" dirty="0"/>
              <a:t>scripts</a:t>
            </a:r>
            <a:r>
              <a:rPr lang="en-CA" sz="1800" dirty="0"/>
              <a:t> that are run when you </a:t>
            </a:r>
            <a:r>
              <a:rPr lang="en-CA" sz="1800" b="1" dirty="0"/>
              <a:t>log in, log out</a:t>
            </a:r>
            <a:r>
              <a:rPr lang="en-CA" sz="1800" dirty="0"/>
              <a:t>, or </a:t>
            </a:r>
            <a:r>
              <a:rPr lang="en-CA" sz="1800" b="1" dirty="0"/>
              <a:t>start a new shell</a:t>
            </a:r>
            <a:r>
              <a:rPr lang="en-CA" sz="1800" dirty="0"/>
              <a:t>. Start-up files can be used, for example, to set the prompt and screen display, create local variables, or create temporary Linux commands (aliases).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The file pathname </a:t>
            </a:r>
            <a:r>
              <a:rPr lang="en-CA" sz="1800" b="1" dirty="0"/>
              <a:t>/etc/profile </a:t>
            </a:r>
            <a:r>
              <a:rPr lang="en-CA" sz="1800" dirty="0"/>
              <a:t>belongs to the </a:t>
            </a:r>
            <a:r>
              <a:rPr lang="en-CA" sz="1800" b="1" dirty="0"/>
              <a:t>root</a:t>
            </a:r>
            <a:r>
              <a:rPr lang="en-CA" sz="1800" dirty="0"/>
              <a:t> user and is the first start-up file that executes when you log in, regardless of shell.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The </a:t>
            </a:r>
            <a:r>
              <a:rPr lang="en-CA" sz="1800" b="1" dirty="0"/>
              <a:t>/</a:t>
            </a:r>
            <a:r>
              <a:rPr lang="en-CA" sz="1800" b="1" dirty="0" err="1"/>
              <a:t>etc</a:t>
            </a:r>
            <a:r>
              <a:rPr lang="en-CA" sz="1800" b="1" dirty="0"/>
              <a:t>/</a:t>
            </a:r>
            <a:r>
              <a:rPr lang="en-CA" sz="1800" b="1" dirty="0" err="1"/>
              <a:t>bashrc</a:t>
            </a:r>
            <a:r>
              <a:rPr lang="en-CA" sz="1800" b="1" dirty="0"/>
              <a:t> </a:t>
            </a:r>
            <a:r>
              <a:rPr lang="en-CA" sz="1800" dirty="0"/>
              <a:t>file is used for setting the default Bash shell environments for users. It is generally NOT used to generate output from commands.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User-specific config start-up files are in the user's home directory: </a:t>
            </a:r>
            <a:br>
              <a:rPr lang="en-CA" sz="1800" dirty="0"/>
            </a:br>
            <a:r>
              <a:rPr lang="en-CA" sz="1800" b="1" dirty="0"/>
              <a:t>~/.bash_profile </a:t>
            </a:r>
            <a:r>
              <a:rPr lang="en-CA" sz="1800" dirty="0"/>
              <a:t>runs when you log in </a:t>
            </a:r>
            <a:r>
              <a:rPr lang="en-CA" sz="1800" b="1" dirty="0"/>
              <a:t>~/.</a:t>
            </a:r>
            <a:r>
              <a:rPr lang="en-CA" sz="1800" b="1" dirty="0" err="1"/>
              <a:t>bashrc</a:t>
            </a:r>
            <a:r>
              <a:rPr lang="en-CA" sz="1800" b="1" dirty="0"/>
              <a:t> </a:t>
            </a:r>
            <a:br>
              <a:rPr lang="en-CA" sz="1800" b="1" dirty="0"/>
            </a:br>
            <a:r>
              <a:rPr lang="en-CA" sz="1800" dirty="0"/>
              <a:t>runs when you start an interactive subshell.  You can use </a:t>
            </a:r>
            <a:r>
              <a:rPr lang="en-CA" sz="1800" b="1" dirty="0"/>
              <a:t>~/.</a:t>
            </a:r>
            <a:r>
              <a:rPr lang="en-CA" sz="1800" b="1" dirty="0" err="1"/>
              <a:t>bash_profile</a:t>
            </a:r>
            <a:r>
              <a:rPr lang="en-CA" sz="1800" b="1" dirty="0"/>
              <a:t> 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>to issue commands that produce output (</a:t>
            </a:r>
            <a:r>
              <a:rPr lang="en-CA" sz="1800" dirty="0" err="1"/>
              <a:t>eg.</a:t>
            </a:r>
            <a:r>
              <a:rPr lang="en-CA" sz="1800" dirty="0"/>
              <a:t> </a:t>
            </a:r>
            <a:r>
              <a:rPr lang="en-CA" sz="1800" b="1" dirty="0"/>
              <a:t>date</a:t>
            </a:r>
            <a:r>
              <a:rPr lang="en-CA" sz="1800" dirty="0"/>
              <a:t>, </a:t>
            </a:r>
            <a:r>
              <a:rPr lang="en-CA" sz="1800" b="1" dirty="0"/>
              <a:t>echo “hello”</a:t>
            </a:r>
            <a:r>
              <a:rPr lang="en-CA" sz="1800" dirty="0"/>
              <a:t>)</a:t>
            </a:r>
            <a:endParaRPr lang="en-US" sz="1800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AA619AD-B6DE-F243-AEFA-717A855C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153524" y="1532443"/>
            <a:ext cx="2625725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4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Startup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1922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Logout Files</a:t>
            </a:r>
          </a:p>
          <a:p>
            <a:pPr marL="0" indent="0">
              <a:buNone/>
            </a:pPr>
            <a:r>
              <a:rPr lang="en-CA" dirty="0"/>
              <a:t>There are files that reset or restore the environment or properly shut-down running programs when the user logs out of their shell.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User-specific logout start-up files are in the user's home directory: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/>
              <a:t>~/.</a:t>
            </a:r>
            <a:r>
              <a:rPr lang="en-CA" b="1" dirty="0" err="1"/>
              <a:t>bash_logout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EBCBD40-4636-434A-ACC4-86550BA8A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830254" y="1853754"/>
            <a:ext cx="1820333" cy="18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Startup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examples of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/>
              <a:t>start-up</a:t>
            </a:r>
            <a:r>
              <a:rPr lang="en-US" dirty="0"/>
              <a:t> files.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Additional Control Flow Statements</a:t>
            </a:r>
          </a:p>
          <a:p>
            <a:pPr lvl="1"/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loop (continued)</a:t>
            </a:r>
          </a:p>
          <a:p>
            <a:pPr lvl="1"/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b="1" dirty="0"/>
              <a:t>exit</a:t>
            </a:r>
            <a:r>
              <a:rPr lang="en-US" dirty="0"/>
              <a:t> and </a:t>
            </a:r>
            <a:r>
              <a:rPr lang="en-US" b="1" dirty="0"/>
              <a:t>break</a:t>
            </a:r>
            <a:r>
              <a:rPr lang="en-US" dirty="0"/>
              <a:t> statements / Error Checking / </a:t>
            </a:r>
            <a:r>
              <a:rPr lang="en-US" b="1" dirty="0"/>
              <a:t>export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Start-up Files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CA" b="1" dirty="0"/>
              <a:t>/etc/profile </a:t>
            </a:r>
            <a:r>
              <a:rPr lang="en-CA" dirty="0"/>
              <a:t>, </a:t>
            </a:r>
            <a:r>
              <a:rPr lang="en-CA" b="1" dirty="0"/>
              <a:t>~/.bash_profile </a:t>
            </a:r>
            <a:r>
              <a:rPr lang="en-CA" dirty="0"/>
              <a:t>, </a:t>
            </a:r>
            <a:r>
              <a:rPr lang="en-CA" b="1" dirty="0"/>
              <a:t>~/.bashrc </a:t>
            </a:r>
            <a:r>
              <a:rPr lang="en-CA" dirty="0"/>
              <a:t>, </a:t>
            </a:r>
            <a:r>
              <a:rPr lang="en-CA" b="1" dirty="0"/>
              <a:t>~/.</a:t>
            </a:r>
            <a:r>
              <a:rPr lang="en-CA" b="1" dirty="0" err="1"/>
              <a:t>bash_logout</a:t>
            </a:r>
            <a:r>
              <a:rPr lang="en-CA" b="1" dirty="0"/>
              <a:t> / </a:t>
            </a:r>
            <a:r>
              <a:rPr lang="en-CA" dirty="0"/>
              <a:t>Demonstration</a:t>
            </a:r>
            <a:r>
              <a:rPr lang="en-CA" b="1" dirty="0"/>
              <a:t/>
            </a:r>
            <a:br>
              <a:rPr lang="en-CA" b="1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Further Studies in Linux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12  Tutorial</a:t>
            </a:r>
          </a:p>
          <a:p>
            <a:pPr lvl="1"/>
            <a:r>
              <a:rPr lang="en-US" dirty="0"/>
              <a:t>Investigations </a:t>
            </a:r>
            <a:r>
              <a:rPr lang="en-US" b="1" dirty="0"/>
              <a:t>1</a:t>
            </a:r>
            <a:r>
              <a:rPr lang="en-US" dirty="0"/>
              <a:t>, </a:t>
            </a:r>
            <a:r>
              <a:rPr lang="en-US" b="1" dirty="0"/>
              <a:t>2</a:t>
            </a:r>
            <a:r>
              <a:rPr lang="en-US" dirty="0"/>
              <a:t> &amp; </a:t>
            </a:r>
            <a:r>
              <a:rPr lang="en-US" b="1" dirty="0"/>
              <a:t>3</a:t>
            </a:r>
          </a:p>
          <a:p>
            <a:pPr lvl="1"/>
            <a:r>
              <a:rPr lang="en-US" dirty="0"/>
              <a:t>Review Questions (</a:t>
            </a:r>
            <a:r>
              <a:rPr lang="en-CA" dirty="0"/>
              <a:t>Questions </a:t>
            </a:r>
            <a:r>
              <a:rPr lang="en-CA" b="1" dirty="0"/>
              <a:t>1 - 8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Further study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01356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In order to get efficient in working in the Linux environment requires </a:t>
            </a:r>
            <a:r>
              <a:rPr lang="en-CA" b="1" dirty="0"/>
              <a:t>practice</a:t>
            </a:r>
            <a:r>
              <a:rPr lang="en-CA" dirty="0"/>
              <a:t> and </a:t>
            </a:r>
            <a:r>
              <a:rPr lang="en-CA" b="1" dirty="0"/>
              <a:t>applying </a:t>
            </a:r>
            <a:r>
              <a:rPr lang="en-CA" dirty="0"/>
              <a:t>what you have learned to administering Linux operating systems including: </a:t>
            </a:r>
            <a:r>
              <a:rPr lang="en-CA" b="1" dirty="0"/>
              <a:t>user management</a:t>
            </a:r>
            <a:r>
              <a:rPr lang="en-CA" dirty="0"/>
              <a:t>, </a:t>
            </a:r>
            <a:r>
              <a:rPr lang="en-CA" b="1" dirty="0"/>
              <a:t>installing and removing applications</a:t>
            </a:r>
            <a:r>
              <a:rPr lang="en-CA" dirty="0"/>
              <a:t>, </a:t>
            </a:r>
            <a:r>
              <a:rPr lang="en-CA" b="1" dirty="0"/>
              <a:t>network services</a:t>
            </a:r>
            <a:r>
              <a:rPr lang="en-CA" dirty="0"/>
              <a:t> and </a:t>
            </a:r>
            <a:r>
              <a:rPr lang="en-CA" b="1" dirty="0"/>
              <a:t>network security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Although you are </a:t>
            </a:r>
            <a:r>
              <a:rPr lang="en-CA" b="1" dirty="0"/>
              <a:t>NOT</a:t>
            </a:r>
            <a:r>
              <a:rPr lang="en-CA" dirty="0"/>
              <a:t> required to perform </a:t>
            </a:r>
            <a:r>
              <a:rPr lang="en-CA" b="1" dirty="0"/>
              <a:t>Linux administration</a:t>
            </a:r>
            <a:r>
              <a:rPr lang="en-CA" dirty="0"/>
              <a:t> for this course, there are useful </a:t>
            </a:r>
            <a:r>
              <a:rPr lang="en-CA" b="1" dirty="0"/>
              <a:t>course notes</a:t>
            </a:r>
            <a:r>
              <a:rPr lang="en-CA" dirty="0"/>
              <a:t> and </a:t>
            </a:r>
            <a:r>
              <a:rPr lang="en-CA" b="1" dirty="0"/>
              <a:t>TUTORIALS</a:t>
            </a:r>
            <a:r>
              <a:rPr lang="en-CA" dirty="0"/>
              <a:t> for advanced Linux server administration that have been created for the Networking / Computer Support Specialist stream: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2"/>
              </a:rPr>
              <a:t>OPS245: Basic Linux Server Administration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OPS335: Advanced Linux Server Administration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>Take care and good luck in your future endeavours   </a:t>
            </a:r>
            <a:r>
              <a:rPr lang="en-CA" b="1" dirty="0"/>
              <a:t>:)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 / features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</a:t>
            </a:r>
            <a:r>
              <a:rPr lang="en-CA" b="1" dirty="0" smtClean="0"/>
              <a:t>Week </a:t>
            </a:r>
            <a:r>
              <a:rPr lang="en-CA" b="1" dirty="0"/>
              <a:t>12  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13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ADDITIONAL LOGIC STATEMENTS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2: ADDITIONAL LOOPING STATEMENTS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INVESTIGATION 3: USING STARTUP FILES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sz="2000" dirty="0">
                <a:hlinkClick r:id="rId5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b="1" dirty="0"/>
              <a:t>1 - 8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As discussed in a previous lesson, we can use</a:t>
            </a:r>
            <a:br>
              <a:rPr lang="en-US" sz="1800" dirty="0"/>
            </a:br>
            <a:r>
              <a:rPr lang="en-US" sz="1800" b="1" dirty="0"/>
              <a:t>control flow statements </a:t>
            </a:r>
            <a:r>
              <a:rPr lang="en-US" sz="1800" dirty="0"/>
              <a:t>that will control the sequence of</a:t>
            </a:r>
            <a:br>
              <a:rPr lang="en-US" sz="1800" dirty="0"/>
            </a:br>
            <a:r>
              <a:rPr lang="en-US" sz="1800" dirty="0"/>
              <a:t>a running script based on various situations or conditions.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Control Flow Statement are used to make your shell scripts </a:t>
            </a:r>
            <a:br>
              <a:rPr lang="en-US" sz="1800" dirty="0"/>
            </a:br>
            <a:r>
              <a:rPr lang="en-US" sz="1800" dirty="0"/>
              <a:t>more flexible and can adapt to changing situations.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are going to learn </a:t>
            </a:r>
            <a:r>
              <a:rPr lang="en-US" sz="1800" b="1" dirty="0"/>
              <a:t>more</a:t>
            </a:r>
            <a:r>
              <a:rPr lang="en-US" sz="1800" dirty="0"/>
              <a:t> types of control flow statements </a:t>
            </a:r>
            <a:br>
              <a:rPr lang="en-US" sz="1800" dirty="0"/>
            </a:br>
            <a:r>
              <a:rPr lang="en-US" sz="1800" dirty="0"/>
              <a:t>(both logical and loops) to give more flexibility and power to</a:t>
            </a:r>
            <a:br>
              <a:rPr lang="en-US" sz="1800" dirty="0"/>
            </a:br>
            <a:r>
              <a:rPr lang="en-US" sz="1800" dirty="0"/>
              <a:t>your shell scripts.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991B0A6F-4FCA-4445-98EA-5CEA2D806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877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if-</a:t>
            </a:r>
            <a:r>
              <a:rPr lang="en-US" sz="2900" b="1" dirty="0" err="1"/>
              <a:t>elif</a:t>
            </a:r>
            <a:r>
              <a:rPr lang="en-US" sz="2900" b="1" dirty="0"/>
              <a:t>-else Statements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If the test condition returns a </a:t>
            </a:r>
            <a:r>
              <a:rPr lang="en-US" b="1" dirty="0"/>
              <a:t>TRUE</a:t>
            </a:r>
            <a:r>
              <a:rPr lang="en-US" dirty="0"/>
              <a:t> value, then the Linux Commands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b="1" dirty="0"/>
              <a:t>then</a:t>
            </a:r>
            <a:r>
              <a:rPr lang="en-US" dirty="0"/>
              <a:t> and </a:t>
            </a:r>
            <a:r>
              <a:rPr lang="en-US" b="1" dirty="0"/>
              <a:t>else</a:t>
            </a:r>
            <a:r>
              <a:rPr lang="en-US" dirty="0"/>
              <a:t> statements are executed. </a:t>
            </a:r>
          </a:p>
          <a:p>
            <a:pPr marL="0" indent="0">
              <a:buNone/>
            </a:pPr>
            <a:r>
              <a:rPr lang="en-US" dirty="0"/>
              <a:t>If the test returns a </a:t>
            </a:r>
            <a:r>
              <a:rPr lang="en-US" b="1" dirty="0"/>
              <a:t>FALSE</a:t>
            </a:r>
            <a:r>
              <a:rPr lang="en-US" dirty="0"/>
              <a:t> value, then a </a:t>
            </a:r>
            <a:r>
              <a:rPr lang="en-US" b="1" dirty="0"/>
              <a:t>new condition is tested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action is taken if the result is </a:t>
            </a:r>
            <a:r>
              <a:rPr lang="en-US" b="1" dirty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Otherwise, an action will be taken if the new test condition is </a:t>
            </a:r>
            <a:r>
              <a:rPr lang="en-US" b="1" dirty="0"/>
              <a:t>FALSE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$num1 –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$num2 ]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“Less Than”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$num1 –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$num2 ]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“Greater Than”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“Equal to”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FC4C117F-8423-784C-A593-26C94AB3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467" y="1780283"/>
            <a:ext cx="3640081" cy="475577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362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b="1" dirty="0"/>
              <a:t>Task: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Create a </a:t>
            </a:r>
            <a:r>
              <a:rPr lang="en-US" b="1" dirty="0"/>
              <a:t>Bash</a:t>
            </a:r>
            <a:r>
              <a:rPr lang="en-US" dirty="0"/>
              <a:t> Shell script to prompt the user for a  percentage grade. The shell script will then assign a </a:t>
            </a:r>
            <a:r>
              <a:rPr lang="en-US" b="1" dirty="0"/>
              <a:t>letter grade </a:t>
            </a:r>
            <a:r>
              <a:rPr lang="en-US" dirty="0"/>
              <a:t>based </a:t>
            </a:r>
            <a:br>
              <a:rPr lang="en-US" dirty="0"/>
            </a:br>
            <a:r>
              <a:rPr lang="en-US" dirty="0"/>
              <a:t>on the percentage grade.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3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89469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for Loop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In a previous lesson, you learned how to use the for loop using a </a:t>
            </a:r>
            <a:r>
              <a:rPr lang="en-US" sz="1800" b="1" dirty="0"/>
              <a:t>list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 list consists of </a:t>
            </a:r>
            <a:r>
              <a:rPr lang="en-US" sz="1800" b="1" dirty="0"/>
              <a:t>arguments</a:t>
            </a:r>
            <a:r>
              <a:rPr lang="en-US" sz="1800" dirty="0"/>
              <a:t> that are used for each iteration of the loop.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Example: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list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dirty="0"/>
              <a:t>There are other ways we can use the for loop (including </a:t>
            </a:r>
            <a:r>
              <a:rPr lang="en-US" sz="1800" b="1" dirty="0"/>
              <a:t>command substitution</a:t>
            </a:r>
            <a:r>
              <a:rPr lang="en-US" sz="1800" dirty="0"/>
              <a:t>) </a:t>
            </a:r>
            <a:br>
              <a:rPr lang="en-US" sz="1800" dirty="0"/>
            </a:br>
            <a:r>
              <a:rPr lang="en-US" sz="1800" dirty="0"/>
              <a:t>to allow our shell scripts to be more effective.</a:t>
            </a:r>
          </a:p>
          <a:p>
            <a:pPr marL="0" indent="0">
              <a:buNone/>
            </a:pP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338690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for Loop using Command Substitution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1800" dirty="0"/>
              <a:t>In the example below, we will use </a:t>
            </a:r>
            <a:r>
              <a:rPr lang="en-US" sz="1800" b="1" dirty="0"/>
              <a:t>command substitution </a:t>
            </a:r>
            <a:r>
              <a:rPr lang="en-US" sz="1800" dirty="0"/>
              <a:t>to issue the </a:t>
            </a:r>
            <a:r>
              <a:rPr lang="en-US" sz="1800" b="1" dirty="0"/>
              <a:t>ls</a:t>
            </a:r>
            <a:r>
              <a:rPr lang="en-US" sz="1800" dirty="0"/>
              <a:t> command and have that output (filenames) become </a:t>
            </a:r>
            <a:r>
              <a:rPr lang="en-US" sz="1800" b="1" dirty="0"/>
              <a:t>arguments</a:t>
            </a:r>
            <a:r>
              <a:rPr lang="en-US" sz="1800" dirty="0"/>
              <a:t> in the </a:t>
            </a:r>
            <a:r>
              <a:rPr lang="en-US" sz="1800" b="1" dirty="0"/>
              <a:t>for</a:t>
            </a:r>
            <a:r>
              <a:rPr lang="en-US" sz="1800" dirty="0"/>
              <a:t> list.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var in $(ls)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“Filename is: $var”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2E88DFD4-AAFC-EB47-A9C0-E42630A2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73" y="3437467"/>
            <a:ext cx="4987309" cy="3160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1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b="1" dirty="0"/>
              <a:t>Task: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Create a </a:t>
            </a:r>
            <a:r>
              <a:rPr lang="en-US" b="1" dirty="0"/>
              <a:t>Bash</a:t>
            </a:r>
            <a:r>
              <a:rPr lang="en-US" dirty="0"/>
              <a:t> Shell script to clear the screen and then display all files (non-hidden) in your home directory.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output should show files on each line and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Example: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1: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2: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3: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748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/>
              <a:t>Using the while Loop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CA" dirty="0"/>
              <a:t>The condition/expression is evaluated, and if the condition/expression is </a:t>
            </a:r>
            <a:r>
              <a:rPr lang="en-CA" b="1" i="1" dirty="0"/>
              <a:t>TRUE</a:t>
            </a:r>
            <a:r>
              <a:rPr lang="en-CA" dirty="0"/>
              <a:t>, the code within … the block is executed. </a:t>
            </a:r>
          </a:p>
          <a:p>
            <a:pPr marL="0" indent="0">
              <a:buNone/>
            </a:pPr>
            <a:r>
              <a:rPr lang="en-CA" dirty="0"/>
              <a:t>This repeats until the condition/expression becomes </a:t>
            </a:r>
            <a:r>
              <a:rPr lang="en-CA" b="1" dirty="0"/>
              <a:t>FALSE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Reference: </a:t>
            </a:r>
            <a:r>
              <a:rPr lang="en-CA" dirty="0">
                <a:hlinkClick r:id="rId2"/>
              </a:rPr>
              <a:t>https://en.wikipedia.org/wiki/While_loop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answer=10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–p “pick a number between 1 and 10: “ guess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$guess –ne 10 ]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read –p “Try again: “ guess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 are correct”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EEB4A11-8083-334F-9407-FF0B052D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772285" y="779566"/>
            <a:ext cx="1936272" cy="244938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95CE1D-39FB-C54F-9BA4-4995A6CAC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653" y="4013200"/>
            <a:ext cx="3122779" cy="244938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5977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11703</TotalTime>
  <Words>1743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12 lesson 1     logic continued: if – elif – else statement    Loops continued: for loop / while loop    exit &amp; break statements / error-checking / export command    start-up files / further study  </vt:lpstr>
      <vt:lpstr>Lesson  topics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Exit statement</vt:lpstr>
      <vt:lpstr>break statement</vt:lpstr>
      <vt:lpstr>ERROR-CHeCking</vt:lpstr>
      <vt:lpstr>ERROR-CHeCking</vt:lpstr>
      <vt:lpstr>RUNNING Shell scripts within shell scripts</vt:lpstr>
      <vt:lpstr>Additional Control flow Statements</vt:lpstr>
      <vt:lpstr>Startup files</vt:lpstr>
      <vt:lpstr>Startup files</vt:lpstr>
      <vt:lpstr>Startup files</vt:lpstr>
      <vt:lpstr>Further study</vt:lpstr>
      <vt:lpstr>Additional Control flow Statements /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954</cp:revision>
  <dcterms:created xsi:type="dcterms:W3CDTF">2019-04-25T17:31:46Z</dcterms:created>
  <dcterms:modified xsi:type="dcterms:W3CDTF">2022-04-29T08:54:25Z</dcterms:modified>
</cp:coreProperties>
</file>