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3"/>
  </p:notesMasterIdLst>
  <p:sldIdLst>
    <p:sldId id="301" r:id="rId2"/>
    <p:sldId id="257" r:id="rId3"/>
    <p:sldId id="345" r:id="rId4"/>
    <p:sldId id="329" r:id="rId5"/>
    <p:sldId id="360" r:id="rId6"/>
    <p:sldId id="370" r:id="rId7"/>
    <p:sldId id="335" r:id="rId8"/>
    <p:sldId id="266" r:id="rId9"/>
    <p:sldId id="361" r:id="rId10"/>
    <p:sldId id="371" r:id="rId11"/>
    <p:sldId id="3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2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8:_Links_/_Process_Management#LINUX_PRACTICE_QUESTIONS" TargetMode="External"/><Relationship Id="rId2" Type="http://schemas.openxmlformats.org/officeDocument/2006/relationships/hyperlink" Target="https://wiki.cdot.senecacollege.ca/wiki/Tutorial8:_Links_/_Process_Management#INVESTIGATION_1:_LINKING_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6784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938717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8: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Linking 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create </a:t>
            </a:r>
            <a:r>
              <a:rPr lang="en-CA" b="1" dirty="0"/>
              <a:t>Symbolic (Soft) links</a:t>
            </a:r>
            <a:r>
              <a:rPr lang="en-CA" dirty="0"/>
              <a:t>.</a:t>
            </a: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0367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</a:t>
            </a:r>
            <a:r>
              <a:rPr lang="en-CA" b="1" dirty="0"/>
              <a:t>Week 8  Tutorial: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9 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LINKING FILES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LINUX PRACTICE QUESTIONS</a:t>
            </a:r>
            <a:r>
              <a:rPr lang="en-CA" dirty="0"/>
              <a:t>  (Questions </a:t>
            </a:r>
            <a:r>
              <a:rPr lang="en-CA" b="1" dirty="0"/>
              <a:t>1 – 2</a:t>
            </a:r>
            <a:r>
              <a:rPr lang="en-CA" dirty="0"/>
              <a:t>)</a:t>
            </a:r>
            <a:br>
              <a:rPr lang="en-CA" sz="1600" dirty="0"/>
            </a:br>
            <a:endParaRPr lang="en-CA" sz="1600" dirty="0"/>
          </a:p>
          <a:p>
            <a:pPr lvl="1"/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3641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Linking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</a:t>
            </a:r>
          </a:p>
          <a:p>
            <a:pPr lvl="1"/>
            <a:r>
              <a:rPr lang="en-US" dirty="0"/>
              <a:t>Hard Links / Demonstration</a:t>
            </a:r>
          </a:p>
          <a:p>
            <a:pPr lvl="1"/>
            <a:r>
              <a:rPr lang="en-US" dirty="0"/>
              <a:t>Symbolic Links / Demonstration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8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1 – 2)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03564"/>
            <a:ext cx="7353755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 err="1"/>
              <a:t>inode</a:t>
            </a:r>
            <a:r>
              <a:rPr lang="en-CA" sz="2400" b="1" dirty="0"/>
              <a:t> (index) Number of a File:</a:t>
            </a:r>
            <a:endParaRPr lang="en-CA" i="1" dirty="0"/>
          </a:p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 err="1"/>
              <a:t>i</a:t>
            </a:r>
            <a:r>
              <a:rPr lang="en-CA" b="1" dirty="0"/>
              <a:t>-node number</a:t>
            </a:r>
            <a:r>
              <a:rPr lang="en-CA" dirty="0"/>
              <a:t> is like a ”</a:t>
            </a:r>
            <a:r>
              <a:rPr lang="en-CA" b="1" dirty="0"/>
              <a:t>finger-print”</a:t>
            </a:r>
            <a:r>
              <a:rPr lang="en-CA" dirty="0"/>
              <a:t> which is </a:t>
            </a:r>
            <a:r>
              <a:rPr lang="en-CA" b="1" dirty="0"/>
              <a:t>unique</a:t>
            </a:r>
            <a:r>
              <a:rPr lang="en-CA" dirty="0"/>
              <a:t> for each file on the Unix / Linux file system.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dirty="0" err="1"/>
              <a:t>i</a:t>
            </a:r>
            <a:r>
              <a:rPr lang="en-CA" dirty="0"/>
              <a:t>-node is an </a:t>
            </a:r>
            <a:r>
              <a:rPr lang="en-CA" b="1" dirty="0"/>
              <a:t>index </a:t>
            </a:r>
            <a:r>
              <a:rPr lang="en-CA" dirty="0"/>
              <a:t>(</a:t>
            </a:r>
            <a:r>
              <a:rPr lang="en-CA" b="1" dirty="0"/>
              <a:t>data structure</a:t>
            </a:r>
            <a:r>
              <a:rPr lang="en-CA" dirty="0"/>
              <a:t>) that provides information about the file such as if the file is a </a:t>
            </a:r>
            <a:r>
              <a:rPr lang="en-CA" b="1" dirty="0"/>
              <a:t>directory</a:t>
            </a:r>
            <a:r>
              <a:rPr lang="en-CA" dirty="0"/>
              <a:t> or </a:t>
            </a:r>
            <a:r>
              <a:rPr lang="en-CA" b="1" dirty="0"/>
              <a:t>regular file</a:t>
            </a:r>
            <a:r>
              <a:rPr lang="en-CA" dirty="0"/>
              <a:t>, etc.</a:t>
            </a:r>
          </a:p>
          <a:p>
            <a:pPr marL="0" indent="0">
              <a:buNone/>
            </a:pPr>
            <a:r>
              <a:rPr lang="en-CA" dirty="0"/>
              <a:t>Referring to the diagram below, issuing the </a:t>
            </a:r>
            <a:r>
              <a:rPr lang="en-CA" b="1" dirty="0"/>
              <a:t>ls</a:t>
            </a:r>
            <a:r>
              <a:rPr lang="en-CA" dirty="0"/>
              <a:t> command using the </a:t>
            </a:r>
            <a:r>
              <a:rPr lang="en-CA" b="1" dirty="0"/>
              <a:t>-</a:t>
            </a:r>
            <a:r>
              <a:rPr lang="en-CA" b="1" dirty="0" err="1"/>
              <a:t>i</a:t>
            </a:r>
            <a:r>
              <a:rPr lang="en-CA" dirty="0"/>
              <a:t> option displays the </a:t>
            </a:r>
            <a:r>
              <a:rPr lang="en-CA" b="1" dirty="0" err="1"/>
              <a:t>i</a:t>
            </a:r>
            <a:r>
              <a:rPr lang="en-CA" b="1" dirty="0"/>
              <a:t>-node</a:t>
            </a:r>
            <a:r>
              <a:rPr lang="en-CA" dirty="0"/>
              <a:t> number for each file. You can see that </a:t>
            </a:r>
            <a:r>
              <a:rPr lang="en-CA" u="sng" dirty="0"/>
              <a:t>each</a:t>
            </a:r>
            <a:r>
              <a:rPr lang="en-CA" dirty="0"/>
              <a:t> file has its own </a:t>
            </a:r>
            <a:r>
              <a:rPr lang="en-CA" b="1" dirty="0"/>
              <a:t>unique</a:t>
            </a:r>
            <a:r>
              <a:rPr lang="en-CA" i="1" dirty="0"/>
              <a:t> </a:t>
            </a:r>
            <a:r>
              <a:rPr lang="en-CA" i="1" dirty="0" err="1"/>
              <a:t>i</a:t>
            </a:r>
            <a:r>
              <a:rPr lang="en-CA" i="1" dirty="0"/>
              <a:t>-node </a:t>
            </a:r>
            <a:r>
              <a:rPr lang="en-CA" dirty="0"/>
              <a:t>number in the file system.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9D9C8-F1B1-D54B-AA89-0F65A6A4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83" y="5111666"/>
            <a:ext cx="6063141" cy="118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ack and white photo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123FCB3D-292C-BC4D-9A99-2B6D7170A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5285" y="804519"/>
            <a:ext cx="135513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62264"/>
            <a:ext cx="615318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800" b="1" dirty="0"/>
              <a:t>Hard Links</a:t>
            </a:r>
          </a:p>
          <a:p>
            <a:pPr marL="0" indent="0">
              <a:buNone/>
            </a:pPr>
            <a:r>
              <a:rPr lang="en-CA" dirty="0"/>
              <a:t>A </a:t>
            </a:r>
            <a:r>
              <a:rPr lang="en-CA" b="1" dirty="0"/>
              <a:t>Hard link</a:t>
            </a:r>
            <a:r>
              <a:rPr lang="en-CA" dirty="0"/>
              <a:t> is a </a:t>
            </a:r>
            <a:r>
              <a:rPr lang="en-CA" b="1" dirty="0"/>
              <a:t>reference</a:t>
            </a:r>
            <a:r>
              <a:rPr lang="en-CA" dirty="0"/>
              <a:t> to the </a:t>
            </a:r>
            <a:r>
              <a:rPr lang="en-CA" b="1" dirty="0"/>
              <a:t>same index </a:t>
            </a:r>
            <a:r>
              <a:rPr lang="en-CA" dirty="0"/>
              <a:t>on a file system. </a:t>
            </a:r>
            <a:br>
              <a:rPr lang="en-CA" dirty="0"/>
            </a:br>
            <a:r>
              <a:rPr lang="en-CA" dirty="0"/>
              <a:t>It does this by creating a file that </a:t>
            </a:r>
            <a:r>
              <a:rPr lang="en-CA" b="1" dirty="0"/>
              <a:t>shares the same </a:t>
            </a:r>
            <a:r>
              <a:rPr lang="en-CA" b="1" dirty="0" err="1"/>
              <a:t>i</a:t>
            </a:r>
            <a:r>
              <a:rPr lang="en-CA" b="1" dirty="0"/>
              <a:t>-node number </a:t>
            </a:r>
            <a:r>
              <a:rPr lang="en-CA" dirty="0"/>
              <a:t>with the other file.</a:t>
            </a:r>
          </a:p>
          <a:p>
            <a:pPr marL="0" indent="0">
              <a:buNone/>
            </a:pPr>
            <a:r>
              <a:rPr lang="en-CA" dirty="0"/>
              <a:t>An </a:t>
            </a:r>
            <a:r>
              <a:rPr lang="en-CA" b="1" dirty="0"/>
              <a:t>advantage </a:t>
            </a:r>
            <a:r>
              <a:rPr lang="en-CA" dirty="0"/>
              <a:t>of using hard links is that if one hard link remains (even if original file has been removed), </a:t>
            </a:r>
            <a:r>
              <a:rPr lang="en-CA" b="1" dirty="0"/>
              <a:t>the data in that hard-linked file is NOT lost</a:t>
            </a:r>
            <a:r>
              <a:rPr lang="en-CA" dirty="0"/>
              <a:t>.  Also, any change to each file will be reflected in any hard-linked file which is useful for </a:t>
            </a:r>
            <a:r>
              <a:rPr lang="en-CA" b="1" dirty="0"/>
              <a:t>backups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Limitations</a:t>
            </a:r>
            <a:r>
              <a:rPr lang="en-CA" dirty="0"/>
              <a:t> of hard links are that </a:t>
            </a:r>
            <a:r>
              <a:rPr lang="en-CA" b="1" dirty="0"/>
              <a:t>they take-up extra space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you </a:t>
            </a:r>
            <a:r>
              <a:rPr lang="en-CA" b="1" dirty="0"/>
              <a:t>cannot hard link directories</a:t>
            </a:r>
            <a:r>
              <a:rPr lang="en-CA" dirty="0"/>
              <a:t>.  Also, you </a:t>
            </a:r>
            <a:r>
              <a:rPr lang="en-CA" b="1" dirty="0"/>
              <a:t>cannot hard link files from other Unix/Linux servers</a:t>
            </a:r>
            <a:r>
              <a:rPr lang="en-CA" dirty="0"/>
              <a:t> (since the </a:t>
            </a:r>
            <a:r>
              <a:rPr lang="en-CA" dirty="0" err="1"/>
              <a:t>i</a:t>
            </a:r>
            <a:r>
              <a:rPr lang="en-CA" dirty="0"/>
              <a:t>-node number </a:t>
            </a:r>
            <a:br>
              <a:rPr lang="en-CA" dirty="0"/>
            </a:br>
            <a:r>
              <a:rPr lang="en-CA" dirty="0"/>
              <a:t>may already be used by the other Unix/Linux server).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513A24-2D1F-3246-9771-D9B5386D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133" y="2330450"/>
            <a:ext cx="4064000" cy="2197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76543"/>
            <a:ext cx="6422421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Hard Links</a:t>
            </a:r>
          </a:p>
          <a:p>
            <a:pPr marL="0" indent="0">
              <a:buNone/>
            </a:pPr>
            <a:r>
              <a:rPr lang="en-CA" i="1" dirty="0"/>
              <a:t>Examples:</a:t>
            </a: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myfile1.hard.lnk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myfile2.hard.lnk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myfile.hard.lnk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6C2F27-E99D-2F45-AAB5-F498B043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56" y="3935671"/>
            <a:ext cx="6811888" cy="2222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1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create </a:t>
            </a:r>
            <a:r>
              <a:rPr lang="en-CA" b="1" dirty="0"/>
              <a:t>Hard Links</a:t>
            </a:r>
            <a:r>
              <a:rPr lang="en-CA" dirty="0"/>
              <a:t>.</a:t>
            </a: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9136"/>
            <a:ext cx="67780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400" b="1" dirty="0"/>
              <a:t>Symbolic Links</a:t>
            </a:r>
          </a:p>
          <a:p>
            <a:pPr marL="0" indent="0">
              <a:buNone/>
            </a:pPr>
            <a:r>
              <a:rPr lang="en-CA" dirty="0"/>
              <a:t>A </a:t>
            </a:r>
            <a:r>
              <a:rPr lang="en-CA" b="1" dirty="0"/>
              <a:t>Symbolic Link</a:t>
            </a:r>
            <a:r>
              <a:rPr lang="en-CA" dirty="0"/>
              <a:t> is an </a:t>
            </a:r>
            <a:r>
              <a:rPr lang="en-CA" b="1" dirty="0"/>
              <a:t>indirect pointer </a:t>
            </a:r>
            <a:r>
              <a:rPr lang="en-CA" dirty="0"/>
              <a:t>to a file and are also known as a </a:t>
            </a:r>
            <a:r>
              <a:rPr lang="en-CA" b="1" dirty="0"/>
              <a:t>soft link</a:t>
            </a:r>
            <a:r>
              <a:rPr lang="en-CA" dirty="0"/>
              <a:t> or </a:t>
            </a:r>
            <a:r>
              <a:rPr lang="en-CA" b="1" dirty="0" err="1"/>
              <a:t>symlink</a:t>
            </a:r>
            <a:r>
              <a:rPr lang="en-CA" dirty="0"/>
              <a:t>. The symbolic link file contains 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/>
              <a:t>pathname</a:t>
            </a:r>
            <a:r>
              <a:rPr lang="en-CA" dirty="0"/>
              <a:t> to the original file.</a:t>
            </a:r>
          </a:p>
          <a:p>
            <a:pPr marL="0" indent="0">
              <a:buNone/>
            </a:pPr>
            <a:r>
              <a:rPr lang="en-CA" dirty="0"/>
              <a:t>An </a:t>
            </a:r>
            <a:r>
              <a:rPr lang="en-CA" b="1" dirty="0"/>
              <a:t>advantage</a:t>
            </a:r>
            <a:r>
              <a:rPr lang="en-CA" dirty="0"/>
              <a:t> of using symbolic links is they act as </a:t>
            </a:r>
            <a:r>
              <a:rPr lang="en-CA" b="1" dirty="0"/>
              <a:t>shortcuts</a:t>
            </a:r>
            <a:r>
              <a:rPr lang="en-CA" dirty="0"/>
              <a:t> to other files (in fact, the symbolic linked file only contains the pathname to the original file).  Also, you can create symbolic links on </a:t>
            </a:r>
            <a:r>
              <a:rPr lang="en-CA" b="1" dirty="0"/>
              <a:t>different</a:t>
            </a:r>
            <a:r>
              <a:rPr lang="en-CA" dirty="0"/>
              <a:t> Unix/Linux servers, and that you can create symbolic links for </a:t>
            </a:r>
            <a:r>
              <a:rPr lang="en-CA" b="1" dirty="0"/>
              <a:t>directories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limitation</a:t>
            </a:r>
            <a:r>
              <a:rPr lang="en-CA" dirty="0"/>
              <a:t> of using symbolic links is that they are </a:t>
            </a:r>
            <a:r>
              <a:rPr lang="en-CA" b="1" dirty="0"/>
              <a:t>NOT good for backup purposes </a:t>
            </a:r>
            <a:r>
              <a:rPr lang="en-CA" dirty="0"/>
              <a:t>since a symbolic link can point to a </a:t>
            </a:r>
            <a:r>
              <a:rPr lang="en-CA" b="1" dirty="0"/>
              <a:t>nonexistent</a:t>
            </a:r>
            <a:r>
              <a:rPr lang="en-CA" dirty="0"/>
              <a:t> file (referred to as a "</a:t>
            </a:r>
            <a:r>
              <a:rPr lang="en-CA" b="1" dirty="0"/>
              <a:t>broken link</a:t>
            </a:r>
            <a:r>
              <a:rPr lang="en-CA" dirty="0"/>
              <a:t>").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DCCF2A-5EC3-0A4F-88A6-DE724FBE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54" y="2649598"/>
            <a:ext cx="2781300" cy="1435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Linking files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451520" y="1360906"/>
            <a:ext cx="6973389" cy="743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Hard Links vs Symbolic Links</a:t>
            </a:r>
            <a:endParaRPr lang="en-CA" sz="2800" b="0" strike="noStrike" spc="-1" dirty="0"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F690A0-1E9F-4217-A490-D96122534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64151"/>
              </p:ext>
            </p:extLst>
          </p:nvPr>
        </p:nvGraphicFramePr>
        <p:xfrm>
          <a:off x="1939153" y="2271508"/>
          <a:ext cx="8626294" cy="2922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Hard Link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640" marR="996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Symbolic Link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640" marR="996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0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/>
                          </a:solidFill>
                          <a:effectLst/>
                        </a:rPr>
                        <a:t>          inode: 1110214466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/>
                          </a:solidFill>
                          <a:effectLst/>
                        </a:rPr>
                        <a:t>                           /                         \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/>
                          </a:solidFill>
                          <a:effectLst/>
                        </a:rPr>
                        <a:t>                         /                             \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solidFill>
                            <a:schemeClr val="tx1"/>
                          </a:solidFill>
                          <a:effectLst/>
                        </a:rPr>
                        <a:t>                       /                                \ ~/very/long/path/file1.txt          ~/file2.txt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640" marR="9964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inode: 1110214466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~/very/long/path/file1.txt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1" dirty="0">
                          <a:solidFill>
                            <a:schemeClr val="tx1"/>
                          </a:solidFill>
                          <a:effectLst/>
                        </a:rPr>
                        <a:t>~/file2.txt</a:t>
                      </a:r>
                      <a:endParaRPr lang="en-US" sz="17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640" marR="9964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145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9136"/>
            <a:ext cx="68796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400" b="1" dirty="0"/>
              <a:t>Symbolic Links</a:t>
            </a:r>
            <a:endParaRPr lang="en-CA" b="1" dirty="0"/>
          </a:p>
          <a:p>
            <a:pPr marL="0" indent="0">
              <a:buNone/>
            </a:pPr>
            <a:r>
              <a:rPr lang="en-CA" i="1" dirty="0"/>
              <a:t>Examples:</a:t>
            </a: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otherfile1.sym.lnk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otherfile2.sym.lnk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otherfile.sym.lnk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C8B3C-7566-B247-8859-2C6805F2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61" y="4246258"/>
            <a:ext cx="7507277" cy="1918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268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9254</TotalTime>
  <Words>696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8: lesson 1     Linking files</vt:lpstr>
      <vt:lpstr>Lesson 1  topics</vt:lpstr>
      <vt:lpstr>Linking files</vt:lpstr>
      <vt:lpstr>Linking files</vt:lpstr>
      <vt:lpstr>Linking files</vt:lpstr>
      <vt:lpstr>Linking files</vt:lpstr>
      <vt:lpstr>Linking files</vt:lpstr>
      <vt:lpstr>PowerPoint Presentation</vt:lpstr>
      <vt:lpstr>Linking files</vt:lpstr>
      <vt:lpstr>Linking files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Chris Johnson</cp:lastModifiedBy>
  <cp:revision>700</cp:revision>
  <dcterms:created xsi:type="dcterms:W3CDTF">2019-04-25T17:31:46Z</dcterms:created>
  <dcterms:modified xsi:type="dcterms:W3CDTF">2023-05-07T03:17:33Z</dcterms:modified>
</cp:coreProperties>
</file>