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7"/>
  </p:notesMasterIdLst>
  <p:sldIdLst>
    <p:sldId id="351" r:id="rId2"/>
    <p:sldId id="352" r:id="rId3"/>
    <p:sldId id="353" r:id="rId4"/>
    <p:sldId id="354" r:id="rId5"/>
    <p:sldId id="372" r:id="rId6"/>
    <p:sldId id="375" r:id="rId7"/>
    <p:sldId id="374" r:id="rId8"/>
    <p:sldId id="366" r:id="rId9"/>
    <p:sldId id="376" r:id="rId10"/>
    <p:sldId id="377" r:id="rId11"/>
    <p:sldId id="369" r:id="rId12"/>
    <p:sldId id="355" r:id="rId13"/>
    <p:sldId id="356" r:id="rId14"/>
    <p:sldId id="378" r:id="rId15"/>
    <p:sldId id="3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mbox_octogon_stop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8:_Links_/_Process_Management#INVESTIGATION_3:_ALIASES_.2F_COMMAND_HISTORY" TargetMode="External"/><Relationship Id="rId2" Type="http://schemas.openxmlformats.org/officeDocument/2006/relationships/hyperlink" Target="https://wiki.cdot.senecacollege.ca/wiki/Tutorial8:_Links_/_Process_Management#INVESTIGATION_2:_MANAGING_PROCE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8:_Links_/_Process_Management#LINUX_PRACTICE_QUES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unners-silhouette-people-running-334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Aiga_ticketpurchase_inv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8: lesson 2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managing processes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aliases and command history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60775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600" b="1" dirty="0"/>
              <a:t>Terminating Processes</a:t>
            </a:r>
            <a:br>
              <a:rPr lang="en-CA" sz="2600" b="1" dirty="0"/>
            </a:br>
            <a:endParaRPr lang="en-CA" sz="2600" b="1" dirty="0"/>
          </a:p>
          <a:p>
            <a:pPr marL="0" indent="0">
              <a:buNone/>
            </a:pPr>
            <a:r>
              <a:rPr lang="en-CA" dirty="0"/>
              <a:t>You can use the </a:t>
            </a:r>
            <a:r>
              <a:rPr lang="en-CA" b="1" dirty="0"/>
              <a:t>kill</a:t>
            </a:r>
            <a:r>
              <a:rPr lang="en-CA" dirty="0"/>
              <a:t> command to terminate processes.</a:t>
            </a:r>
            <a:br>
              <a:rPr lang="en-CA" dirty="0"/>
            </a:br>
            <a:r>
              <a:rPr lang="en-CA" dirty="0"/>
              <a:t>You need to be the </a:t>
            </a:r>
            <a:r>
              <a:rPr lang="en-CA" b="1" dirty="0"/>
              <a:t>owner</a:t>
            </a:r>
            <a:r>
              <a:rPr lang="en-CA" dirty="0"/>
              <a:t> of the process to perform this operation.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dk1"/>
                </a:solidFill>
              </a:rPr>
              <a:t>The </a:t>
            </a:r>
            <a:r>
              <a:rPr lang="en-CA" b="1" dirty="0">
                <a:solidFill>
                  <a:schemeClr val="dk1"/>
                </a:solidFill>
              </a:rPr>
              <a:t>kill</a:t>
            </a:r>
            <a:r>
              <a:rPr lang="en-CA" dirty="0">
                <a:solidFill>
                  <a:schemeClr val="dk1"/>
                </a:solidFill>
              </a:rPr>
              <a:t> command sends the specified signal to the specified processes or process groups. If no signal is specified, the </a:t>
            </a:r>
            <a:r>
              <a:rPr lang="en-CA" b="1" dirty="0">
                <a:solidFill>
                  <a:schemeClr val="dk1"/>
                </a:solidFill>
              </a:rPr>
              <a:t>SIGTERM</a:t>
            </a:r>
            <a:r>
              <a:rPr lang="en-CA" dirty="0">
                <a:solidFill>
                  <a:schemeClr val="dk1"/>
                </a:solidFill>
              </a:rPr>
              <a:t> signal </a:t>
            </a:r>
            <a:r>
              <a:rPr lang="en-CA" b="1" dirty="0">
                <a:solidFill>
                  <a:schemeClr val="dk1"/>
                </a:solidFill>
              </a:rPr>
              <a:t>(#15</a:t>
            </a:r>
            <a:r>
              <a:rPr lang="en-CA" dirty="0">
                <a:solidFill>
                  <a:schemeClr val="dk1"/>
                </a:solidFill>
              </a:rPr>
              <a:t>)  is sent. </a:t>
            </a:r>
            <a:br>
              <a:rPr lang="en-CA" dirty="0">
                <a:solidFill>
                  <a:schemeClr val="dk1"/>
                </a:solidFill>
              </a:rPr>
            </a:br>
            <a:r>
              <a:rPr lang="en-CA" dirty="0">
                <a:solidFill>
                  <a:schemeClr val="dk1"/>
                </a:solidFill>
              </a:rPr>
              <a:t>The default action for this signal is to </a:t>
            </a:r>
            <a:r>
              <a:rPr lang="en-CA" b="1" dirty="0">
                <a:solidFill>
                  <a:schemeClr val="dk1"/>
                </a:solidFill>
              </a:rPr>
              <a:t>terminate</a:t>
            </a:r>
            <a:r>
              <a:rPr lang="en-CA" dirty="0">
                <a:solidFill>
                  <a:schemeClr val="dk1"/>
                </a:solidFill>
              </a:rPr>
              <a:t> the process.</a:t>
            </a:r>
            <a:br>
              <a:rPr lang="en-CA" dirty="0">
                <a:solidFill>
                  <a:schemeClr val="dk1"/>
                </a:solidFill>
              </a:rPr>
            </a:br>
            <a:endParaRPr lang="en-CA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dk1"/>
                </a:solidFill>
              </a:rPr>
              <a:t>If the TERM signal does NOT work,  you can issue the kill command with the </a:t>
            </a:r>
            <a:br>
              <a:rPr lang="en-CA" dirty="0">
                <a:solidFill>
                  <a:schemeClr val="dk1"/>
                </a:solidFill>
              </a:rPr>
            </a:br>
            <a:r>
              <a:rPr lang="en-CA" b="1" dirty="0">
                <a:solidFill>
                  <a:schemeClr val="dk1"/>
                </a:solidFill>
              </a:rPr>
              <a:t>option -9</a:t>
            </a:r>
            <a:r>
              <a:rPr lang="en-CA" dirty="0">
                <a:solidFill>
                  <a:schemeClr val="dk1"/>
                </a:solidFill>
              </a:rPr>
              <a:t> (i.e. </a:t>
            </a:r>
            <a:r>
              <a:rPr lang="en-CA" b="1" dirty="0">
                <a:solidFill>
                  <a:schemeClr val="dk1"/>
                </a:solidFill>
              </a:rPr>
              <a:t>SIGKILL, signal #9</a:t>
            </a:r>
            <a:r>
              <a:rPr lang="en-CA" dirty="0">
                <a:solidFill>
                  <a:schemeClr val="dk1"/>
                </a:solidFill>
              </a:rPr>
              <a:t>). </a:t>
            </a:r>
            <a:br>
              <a:rPr lang="en-CA" dirty="0">
                <a:solidFill>
                  <a:schemeClr val="dk1"/>
                </a:solidFill>
              </a:rPr>
            </a:br>
            <a:endParaRPr lang="en-CA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CA" i="1" dirty="0"/>
              <a:t>Examples:  </a:t>
            </a:r>
            <a:br>
              <a:rPr lang="en-CA" i="1" dirty="0"/>
            </a:br>
            <a:r>
              <a:rPr lang="en-CA" i="1" dirty="0"/>
              <a:t/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%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jobnumber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-9 %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jobnumber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PID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-9 PID</a:t>
            </a:r>
            <a:endParaRPr lang="en-CA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11F2362-E6E7-D949-A685-45F4CF0F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389533" y="1706813"/>
            <a:ext cx="1871133" cy="18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7940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Your instructor will now demonstrate how to </a:t>
            </a:r>
            <a:r>
              <a:rPr lang="en-CA" b="1" dirty="0"/>
              <a:t>terminate </a:t>
            </a:r>
            <a:r>
              <a:rPr lang="en-CA" dirty="0"/>
              <a:t>processes.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aliases / Command History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70935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200" b="1" dirty="0"/>
              <a:t>Using Aliases</a:t>
            </a:r>
            <a:endParaRPr lang="en-CA" sz="2200" dirty="0"/>
          </a:p>
          <a:p>
            <a:pPr marL="0" indent="0">
              <a:buNone/>
            </a:pPr>
            <a:r>
              <a:rPr lang="en-CA" dirty="0"/>
              <a:t>Using the </a:t>
            </a:r>
            <a:r>
              <a:rPr lang="en-CA" b="1" dirty="0"/>
              <a:t>alias</a:t>
            </a:r>
            <a:r>
              <a:rPr lang="en-CA" dirty="0"/>
              <a:t> command assigns a </a:t>
            </a:r>
            <a:r>
              <a:rPr lang="en-CA" b="1" dirty="0"/>
              <a:t>nickname</a:t>
            </a:r>
            <a:r>
              <a:rPr lang="en-CA" dirty="0"/>
              <a:t> to an existing command </a:t>
            </a:r>
            <a:br>
              <a:rPr lang="en-CA" dirty="0"/>
            </a:br>
            <a:r>
              <a:rPr lang="en-CA" dirty="0"/>
              <a:t>or a series of commands. The </a:t>
            </a:r>
            <a:r>
              <a:rPr lang="en-CA" b="1" dirty="0"/>
              <a:t>unalias</a:t>
            </a:r>
            <a:r>
              <a:rPr lang="en-CA" dirty="0"/>
              <a:t> command is used to remove existent aliases.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lang="en-CA" dirty="0"/>
              <a:t> (alias command without an argument will display all</a:t>
            </a:r>
            <a:br>
              <a:rPr lang="en-CA" dirty="0"/>
            </a:br>
            <a:r>
              <a:rPr lang="en-CA" dirty="0"/>
              <a:t>             the aliases currently set)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='ls -al'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clearfile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='cat /dev/null &gt;'</a:t>
            </a: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unalias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clearfile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(removes alias </a:t>
            </a:r>
            <a:r>
              <a:rPr lang="en-CA" b="1" dirty="0" err="1"/>
              <a:t>clearfile</a:t>
            </a:r>
            <a:r>
              <a:rPr lang="en-CA" dirty="0"/>
              <a:t> from memory)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aliases / Command History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103001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Command History: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The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bash_history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file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stores recently executed command lines.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There are several techniques using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bash_history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file to run</a:t>
            </a:r>
            <a:br>
              <a:rPr lang="en-CA" dirty="0"/>
            </a:br>
            <a:r>
              <a:rPr lang="en-CA" dirty="0"/>
              <a:t>previously-issued commands..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&lt;up&gt;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or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&lt;down&gt;</a:t>
            </a:r>
            <a:r>
              <a:rPr lang="en-CA" b="1" dirty="0">
                <a:solidFill>
                  <a:srgbClr val="0070C0"/>
                </a:solidFill>
              </a:rPr>
              <a:t>     </a:t>
            </a:r>
            <a:r>
              <a:rPr lang="en-CA" dirty="0"/>
              <a:t>move to </a:t>
            </a:r>
            <a:r>
              <a:rPr lang="en-CA" b="1" dirty="0"/>
              <a:t>previous</a:t>
            </a:r>
            <a:r>
              <a:rPr lang="en-CA" dirty="0"/>
              <a:t> or </a:t>
            </a:r>
            <a:r>
              <a:rPr lang="en-CA" b="1" dirty="0"/>
              <a:t>next</a:t>
            </a:r>
            <a:r>
              <a:rPr lang="en-CA" dirty="0"/>
              <a:t> command in Bash shell prompt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 –l</a:t>
            </a:r>
            <a:r>
              <a:rPr lang="en-CA" b="1" dirty="0">
                <a:solidFill>
                  <a:srgbClr val="0070C0"/>
                </a:solidFill>
              </a:rPr>
              <a:t>                          </a:t>
            </a:r>
            <a:r>
              <a:rPr lang="en-CA" dirty="0"/>
              <a:t>display last </a:t>
            </a:r>
            <a:r>
              <a:rPr lang="en-CA" b="1" dirty="0"/>
              <a:t>16 </a:t>
            </a:r>
            <a:r>
              <a:rPr lang="en-CA" dirty="0"/>
              <a:t>commands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 | more</a:t>
            </a:r>
            <a:r>
              <a:rPr lang="en-CA" b="1" dirty="0">
                <a:solidFill>
                  <a:srgbClr val="0070C0"/>
                </a:solidFill>
              </a:rPr>
              <a:t>      </a:t>
            </a:r>
            <a:r>
              <a:rPr lang="en-CA" dirty="0"/>
              <a:t>display all stored commands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!#</a:t>
            </a:r>
            <a:r>
              <a:rPr lang="en-CA" b="1" dirty="0"/>
              <a:t>                                re-executes</a:t>
            </a:r>
            <a:r>
              <a:rPr lang="en-CA" dirty="0"/>
              <a:t> command by command number (obtained from </a:t>
            </a:r>
            <a:r>
              <a:rPr lang="en-CA" i="1" dirty="0"/>
              <a:t>history</a:t>
            </a:r>
            <a:r>
              <a:rPr lang="en-CA" dirty="0"/>
              <a:t> command)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b="1" dirty="0">
                <a:solidFill>
                  <a:srgbClr val="0070C0"/>
                </a:solidFill>
              </a:rPr>
              <a:t>                           </a:t>
            </a:r>
            <a:r>
              <a:rPr lang="en-CA" b="1" dirty="0"/>
              <a:t>re-executes</a:t>
            </a:r>
            <a:r>
              <a:rPr lang="en-CA" dirty="0"/>
              <a:t> last command beginning with string ”</a:t>
            </a:r>
            <a:r>
              <a:rPr lang="en-CA" i="1" dirty="0" err="1"/>
              <a:t>abc</a:t>
            </a:r>
            <a:r>
              <a:rPr lang="en-CA" dirty="0"/>
              <a:t>”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Your instructor will now demonstrate how to use </a:t>
            </a:r>
            <a:r>
              <a:rPr lang="en-CA" b="1" dirty="0"/>
              <a:t>aliases </a:t>
            </a:r>
            <a:r>
              <a:rPr lang="en-CA" dirty="0"/>
              <a:t>and </a:t>
            </a:r>
            <a:r>
              <a:rPr lang="en-CA" b="1" dirty="0"/>
              <a:t>command history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</a:t>
            </a:r>
            <a:r>
              <a:rPr lang="en-CA" dirty="0" smtClean="0"/>
              <a:t>erform </a:t>
            </a:r>
            <a:r>
              <a:rPr lang="en-CA" b="1" dirty="0"/>
              <a:t>Week 8  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b="1" spc="-1" dirty="0">
                <a:solidFill>
                  <a:srgbClr val="000000"/>
                </a:solidFill>
              </a:rPr>
              <a:t>(Due: Friday Week </a:t>
            </a:r>
            <a:r>
              <a:rPr lang="en-US" b="1" spc="-1" dirty="0" smtClean="0">
                <a:solidFill>
                  <a:srgbClr val="000000"/>
                </a:solidFill>
              </a:rPr>
              <a:t>9 </a:t>
            </a:r>
            <a:r>
              <a:rPr lang="en-US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pc="-1" dirty="0">
                <a:solidFill>
                  <a:srgbClr val="000000"/>
                </a:solidFill>
              </a:rPr>
              <a:t>: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MANAGING PROCESSES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ALIASES / COMMAND HISTORY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b="1" dirty="0"/>
              <a:t>3 – 8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Processes</a:t>
            </a:r>
          </a:p>
          <a:p>
            <a:pPr lvl="1"/>
            <a:r>
              <a:rPr lang="en-US" dirty="0"/>
              <a:t>Process Definition / Foreground vs Background Processes</a:t>
            </a:r>
          </a:p>
          <a:p>
            <a:pPr lvl="1"/>
            <a:r>
              <a:rPr lang="en-US" dirty="0"/>
              <a:t>Running Processes in the Background</a:t>
            </a:r>
          </a:p>
          <a:p>
            <a:pPr lvl="1"/>
            <a:r>
              <a:rPr lang="en-US" dirty="0"/>
              <a:t>Managing Processes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Aliases &amp; Command History</a:t>
            </a:r>
          </a:p>
          <a:p>
            <a:pPr lvl="1"/>
            <a:r>
              <a:rPr lang="en-US" dirty="0"/>
              <a:t>Purpose / Usage /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8  Tutorial</a:t>
            </a:r>
          </a:p>
          <a:p>
            <a:pPr lvl="1"/>
            <a:r>
              <a:rPr lang="en-US" dirty="0"/>
              <a:t>Investigations 2 and 3</a:t>
            </a:r>
          </a:p>
          <a:p>
            <a:pPr lvl="1"/>
            <a:r>
              <a:rPr lang="en-US" dirty="0"/>
              <a:t>Review Questions (Questions 3 – 8)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202287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3600" b="1" dirty="0"/>
              <a:t>Processes Definition</a:t>
            </a:r>
            <a:r>
              <a:rPr lang="en-CA" sz="2600" b="1" dirty="0"/>
              <a:t/>
            </a:r>
            <a:br>
              <a:rPr lang="en-CA" sz="2600" b="1" dirty="0"/>
            </a:br>
            <a:endParaRPr lang="en-CA" sz="2600" b="1" dirty="0"/>
          </a:p>
          <a:p>
            <a:pPr marL="0" indent="0">
              <a:buNone/>
            </a:pPr>
            <a:r>
              <a:rPr lang="en-CA" sz="2500" dirty="0"/>
              <a:t>All programs (tasks) that are </a:t>
            </a:r>
            <a:r>
              <a:rPr lang="en-CA" sz="2500" b="1" dirty="0"/>
              <a:t>running</a:t>
            </a:r>
            <a:r>
              <a:rPr lang="en-CA" sz="2500" dirty="0"/>
              <a:t> on a Unix/Linux computer system are referred to as </a:t>
            </a:r>
            <a:r>
              <a:rPr lang="en-CA" sz="2500" b="1" dirty="0"/>
              <a:t>processes</a:t>
            </a:r>
            <a:r>
              <a:rPr lang="en-CA" sz="2500" dirty="0"/>
              <a:t>.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sz="2500" b="1" dirty="0"/>
              <a:t>Characteristics of Processes: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sz="2200" dirty="0"/>
              <a:t>Each process has an </a:t>
            </a:r>
            <a:r>
              <a:rPr lang="en-CA" sz="2200" b="1" dirty="0"/>
              <a:t>owner</a:t>
            </a:r>
            <a:br>
              <a:rPr lang="en-CA" sz="2200" b="1" dirty="0"/>
            </a:br>
            <a:endParaRPr lang="en-CA" sz="2200" b="1" dirty="0"/>
          </a:p>
          <a:p>
            <a:r>
              <a:rPr lang="en-CA" sz="2200" dirty="0"/>
              <a:t>Each process has a unique ID (</a:t>
            </a:r>
            <a:r>
              <a:rPr lang="en-CA" sz="2200" b="1" dirty="0"/>
              <a:t>PID</a:t>
            </a:r>
            <a:r>
              <a:rPr lang="en-CA" sz="2200" dirty="0"/>
              <a:t>) </a:t>
            </a:r>
            <a:br>
              <a:rPr lang="en-CA" sz="2200" dirty="0"/>
            </a:br>
            <a:endParaRPr lang="en-CA" sz="2200" dirty="0"/>
          </a:p>
          <a:p>
            <a:r>
              <a:rPr lang="en-CA" sz="2200" dirty="0"/>
              <a:t>Processes keep their </a:t>
            </a:r>
            <a:r>
              <a:rPr lang="en-CA" sz="2200" b="1" dirty="0"/>
              <a:t>PID</a:t>
            </a:r>
            <a:r>
              <a:rPr lang="en-CA" sz="2200" dirty="0"/>
              <a:t> for their entire life.</a:t>
            </a:r>
            <a:br>
              <a:rPr lang="en-CA" sz="2200" dirty="0"/>
            </a:br>
            <a:endParaRPr lang="en-CA" sz="2200" dirty="0"/>
          </a:p>
          <a:p>
            <a:r>
              <a:rPr lang="en-CA" sz="2200" dirty="0"/>
              <a:t>Usually a parent </a:t>
            </a:r>
            <a:r>
              <a:rPr lang="en-CA" sz="2200" b="1" dirty="0"/>
              <a:t>sleeps</a:t>
            </a:r>
            <a:r>
              <a:rPr lang="en-CA" sz="2200" dirty="0"/>
              <a:t> (i.e. </a:t>
            </a:r>
            <a:r>
              <a:rPr lang="en-CA" sz="2200" b="1" dirty="0"/>
              <a:t>suspended</a:t>
            </a:r>
            <a:r>
              <a:rPr lang="en-CA" sz="2200" dirty="0"/>
              <a:t>) when a </a:t>
            </a:r>
            <a:r>
              <a:rPr lang="en-CA" sz="2200" b="1" dirty="0"/>
              <a:t>child is running</a:t>
            </a:r>
            <a:r>
              <a:rPr lang="en-CA" sz="2200" dirty="0"/>
              <a:t/>
            </a:r>
            <a:br>
              <a:rPr lang="en-CA" sz="2200" dirty="0"/>
            </a:br>
            <a:r>
              <a:rPr lang="en-CA" sz="2200" dirty="0"/>
              <a:t>(the exception is when the child process is running in the background)</a:t>
            </a:r>
          </a:p>
          <a:p>
            <a:endParaRPr lang="en-CA" sz="2200" dirty="0"/>
          </a:p>
          <a:p>
            <a:r>
              <a:rPr lang="en-CA" sz="2200" dirty="0"/>
              <a:t>UNIX / Linux processes are </a:t>
            </a:r>
            <a:r>
              <a:rPr lang="en-CA" sz="2200" b="1" dirty="0"/>
              <a:t>hierarchical</a:t>
            </a:r>
            <a:r>
              <a:rPr lang="en-CA" sz="2200" dirty="0"/>
              <a:t>. The process structure can have</a:t>
            </a:r>
            <a:br>
              <a:rPr lang="en-CA" sz="2200" dirty="0"/>
            </a:br>
            <a:r>
              <a:rPr lang="en-CA" sz="2200" b="1" dirty="0"/>
              <a:t>children</a:t>
            </a:r>
            <a:r>
              <a:rPr lang="en-CA" sz="2200" dirty="0"/>
              <a:t> </a:t>
            </a:r>
            <a:r>
              <a:rPr lang="en-CA" sz="2200" b="1" dirty="0"/>
              <a:t>processes</a:t>
            </a:r>
            <a:r>
              <a:rPr lang="en-CA" sz="2200" dirty="0"/>
              <a:t>, </a:t>
            </a:r>
            <a:r>
              <a:rPr lang="en-CA" sz="2200" b="1" dirty="0"/>
              <a:t>great grandchild processes</a:t>
            </a:r>
            <a:r>
              <a:rPr lang="en-CA" sz="2200" dirty="0"/>
              <a:t>, etc.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8D5F58-092D-9344-A6B2-045C1A6E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8029575" y="729804"/>
            <a:ext cx="3505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266289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200" b="1" dirty="0"/>
              <a:t>Viewing Process Information</a:t>
            </a:r>
            <a:r>
              <a:rPr lang="en-CA" dirty="0"/>
              <a:t/>
            </a:r>
            <a:br>
              <a:rPr lang="en-CA" dirty="0"/>
            </a:br>
            <a:r>
              <a:rPr lang="en-CA" sz="1600" dirty="0"/>
              <a:t>You can issue Linux commands to provide information regarding running processes.</a:t>
            </a:r>
            <a:br>
              <a:rPr lang="en-CA" sz="1600" dirty="0"/>
            </a:br>
            <a:r>
              <a:rPr lang="en-CA" sz="1600" dirty="0">
                <a:solidFill>
                  <a:schemeClr val="dk1"/>
                </a:solidFill>
              </a:rPr>
              <a:t>The </a:t>
            </a:r>
            <a:r>
              <a:rPr lang="en-CA" sz="1600" b="1" dirty="0" err="1">
                <a:solidFill>
                  <a:schemeClr val="dk1"/>
                </a:solidFill>
              </a:rPr>
              <a:t>ps</a:t>
            </a:r>
            <a:r>
              <a:rPr lang="en-CA" sz="1600" dirty="0">
                <a:solidFill>
                  <a:schemeClr val="dk1"/>
                </a:solidFill>
              </a:rPr>
              <a:t> (</a:t>
            </a:r>
            <a:r>
              <a:rPr lang="en-CA" sz="1600" i="1" dirty="0">
                <a:solidFill>
                  <a:schemeClr val="dk1"/>
                </a:solidFill>
              </a:rPr>
              <a:t>process status</a:t>
            </a:r>
            <a:r>
              <a:rPr lang="en-CA" sz="1600" dirty="0">
                <a:solidFill>
                  <a:schemeClr val="dk1"/>
                </a:solidFill>
              </a:rPr>
              <a:t>) command displays a </a:t>
            </a:r>
            <a:r>
              <a:rPr lang="en-CA" sz="1600" b="1" dirty="0">
                <a:solidFill>
                  <a:schemeClr val="dk1"/>
                </a:solidFill>
              </a:rPr>
              <a:t>snapshot</a:t>
            </a:r>
            <a:r>
              <a:rPr lang="en-CA" sz="1600" dirty="0">
                <a:solidFill>
                  <a:schemeClr val="dk1"/>
                </a:solidFill>
              </a:rPr>
              <a:t> of process information. </a:t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>The </a:t>
            </a:r>
            <a:r>
              <a:rPr lang="en-CA" sz="1600" b="1" dirty="0">
                <a:solidFill>
                  <a:schemeClr val="dk1"/>
                </a:solidFill>
              </a:rPr>
              <a:t>top</a:t>
            </a:r>
            <a:r>
              <a:rPr lang="en-CA" sz="1600" dirty="0">
                <a:solidFill>
                  <a:schemeClr val="dk1"/>
                </a:solidFill>
              </a:rPr>
              <a:t> command provides </a:t>
            </a:r>
            <a:r>
              <a:rPr lang="en-CA" sz="1600" b="1" dirty="0">
                <a:solidFill>
                  <a:schemeClr val="dk1"/>
                </a:solidFill>
              </a:rPr>
              <a:t>real-time </a:t>
            </a:r>
            <a:r>
              <a:rPr lang="en-CA" sz="1600" dirty="0">
                <a:solidFill>
                  <a:schemeClr val="dk1"/>
                </a:solidFill>
              </a:rPr>
              <a:t>status of </a:t>
            </a:r>
            <a:r>
              <a:rPr lang="en-CA" sz="1600" u="sng" dirty="0">
                <a:solidFill>
                  <a:schemeClr val="dk1"/>
                </a:solidFill>
              </a:rPr>
              <a:t>all</a:t>
            </a:r>
            <a:r>
              <a:rPr lang="en-CA" sz="1600" dirty="0">
                <a:solidFill>
                  <a:schemeClr val="dk1"/>
                </a:solidFill>
              </a:rPr>
              <a:t> running processes (press </a:t>
            </a:r>
            <a:r>
              <a:rPr lang="en-CA" sz="1600" b="1" dirty="0">
                <a:solidFill>
                  <a:schemeClr val="dk1"/>
                </a:solidFill>
              </a:rPr>
              <a:t>ctrl-c</a:t>
            </a:r>
            <a:r>
              <a:rPr lang="en-CA" sz="1600" dirty="0">
                <a:solidFill>
                  <a:schemeClr val="dk1"/>
                </a:solidFill>
              </a:rPr>
              <a:t> to exit top command)</a:t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r>
              <a:rPr lang="en-CA" sz="1600" dirty="0">
                <a:solidFill>
                  <a:schemeClr val="dk1"/>
                </a:solidFill>
              </a:rPr>
              <a:t/>
            </a:r>
            <a:br>
              <a:rPr lang="en-CA" sz="1600" dirty="0">
                <a:solidFill>
                  <a:schemeClr val="dk1"/>
                </a:solidFill>
              </a:rPr>
            </a:br>
            <a:endParaRPr lang="en-US" sz="16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31704"/>
              </p:ext>
            </p:extLst>
          </p:nvPr>
        </p:nvGraphicFramePr>
        <p:xfrm>
          <a:off x="1608793" y="3688527"/>
          <a:ext cx="9288845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9001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6319844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ps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listing of processes in current user’s terminal,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example: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PID, process names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2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-l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Detailed listing in current user’s terminal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example: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parent PID (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PPID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Detailed listing ALL processes running on entire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Detailed listing of processes for </a:t>
                      </a:r>
                      <a:r>
                        <a:rPr lang="en-US" sz="1400" b="1" dirty="0"/>
                        <a:t>ALL users </a:t>
                      </a:r>
                      <a:r>
                        <a:rPr lang="en-US" sz="1400" dirty="0"/>
                        <a:t>and background running services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(i.e. </a:t>
                      </a:r>
                      <a:r>
                        <a:rPr lang="en-US" sz="1400" b="1" dirty="0"/>
                        <a:t>DAEMONS – background running services</a:t>
                      </a:r>
                      <a:r>
                        <a:rPr lang="en-US" sz="1400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8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–U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Basic listing of processes running for a particular </a:t>
                      </a:r>
                      <a:r>
                        <a:rPr lang="en-US" sz="1400" b="1" dirty="0"/>
                        <a:t>user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6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Your instructor will now demonstrate how </a:t>
            </a:r>
            <a:br>
              <a:rPr lang="en-CA" dirty="0"/>
            </a:br>
            <a:r>
              <a:rPr lang="en-CA" dirty="0"/>
              <a:t>to</a:t>
            </a:r>
            <a:r>
              <a:rPr lang="en-CA" b="1" dirty="0"/>
              <a:t> view </a:t>
            </a:r>
            <a:r>
              <a:rPr lang="en-CA" dirty="0"/>
              <a:t>processes.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60775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600" b="1" dirty="0"/>
              <a:t>Foreground vs. Background Processes</a:t>
            </a:r>
            <a:br>
              <a:rPr lang="en-CA" sz="2600" b="1" dirty="0"/>
            </a:br>
            <a:endParaRPr lang="en-CA" sz="2600" b="1" dirty="0"/>
          </a:p>
          <a:p>
            <a:pPr marL="0" indent="0">
              <a:buNone/>
            </a:pPr>
            <a:r>
              <a:rPr lang="en-CA" dirty="0"/>
              <a:t>Processes in UNIX can run in the </a:t>
            </a:r>
            <a:r>
              <a:rPr lang="en-CA" b="1" dirty="0"/>
              <a:t>foreground</a:t>
            </a:r>
            <a:r>
              <a:rPr lang="en-CA" dirty="0"/>
              <a:t> or </a:t>
            </a:r>
            <a:r>
              <a:rPr lang="en-CA" b="1" dirty="0"/>
              <a:t>background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Commands issued from the shell normally run in the </a:t>
            </a:r>
            <a:r>
              <a:rPr lang="en-CA" b="1" dirty="0"/>
              <a:t>foreground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Programs / Commands can be run in the </a:t>
            </a:r>
            <a:r>
              <a:rPr lang="en-CA" b="1" dirty="0"/>
              <a:t>background</a:t>
            </a:r>
            <a:r>
              <a:rPr lang="en-CA" dirty="0"/>
              <a:t> by placing an </a:t>
            </a:r>
            <a:r>
              <a:rPr lang="en-CA" b="1" dirty="0"/>
              <a:t>ampersand</a:t>
            </a:r>
            <a:r>
              <a:rPr lang="en-CA" dirty="0"/>
              <a:t> </a:t>
            </a:r>
            <a:r>
              <a:rPr lang="en-CA" b="1" dirty="0"/>
              <a:t>&amp;</a:t>
            </a:r>
            <a:r>
              <a:rPr lang="en-CA" dirty="0"/>
              <a:t> after the command.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i="1" dirty="0"/>
              <a:t>For example: 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&amp;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C20798C-2B06-CF4A-B5CE-CD246580C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648222" y="1180127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3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876821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 dirty="0"/>
              <a:t>Managing Foreground Processes</a:t>
            </a:r>
          </a:p>
          <a:p>
            <a:pPr marL="0" indent="0">
              <a:buNone/>
            </a:pPr>
            <a:r>
              <a:rPr lang="en-CA" dirty="0"/>
              <a:t>Users can </a:t>
            </a:r>
            <a:r>
              <a:rPr lang="en-CA" b="1" dirty="0"/>
              <a:t>manage processes </a:t>
            </a:r>
            <a:r>
              <a:rPr lang="en-CA" dirty="0"/>
              <a:t>to become more </a:t>
            </a:r>
            <a:r>
              <a:rPr lang="en-CA" b="1" dirty="0"/>
              <a:t>productive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while working in the Unix / Linux Command-line environment.</a:t>
            </a:r>
          </a:p>
          <a:p>
            <a:pPr marL="0" indent="0">
              <a:buNone/>
            </a:pPr>
            <a:r>
              <a:rPr lang="en-CA" dirty="0"/>
              <a:t>Below are keyboard shortcuts to manage </a:t>
            </a:r>
            <a:r>
              <a:rPr lang="en-CA" b="1" dirty="0"/>
              <a:t>foreground</a:t>
            </a:r>
            <a:r>
              <a:rPr lang="en-CA" dirty="0"/>
              <a:t> processes.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27793"/>
              </p:ext>
            </p:extLst>
          </p:nvPr>
        </p:nvGraphicFramePr>
        <p:xfrm>
          <a:off x="1608667" y="3890581"/>
          <a:ext cx="8128000" cy="156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8933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6079067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ctrl-c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Terminates</a:t>
                      </a:r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process running in the </a:t>
                      </a:r>
                      <a:r>
                        <a:rPr lang="en-CA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ctrl-z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a process running in the foreground into the </a:t>
                      </a:r>
                      <a:r>
                        <a:rPr lang="en-CA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Process is stopped (suspended) in background and requires </a:t>
                      </a:r>
                      <a:r>
                        <a:rPr lang="en-CA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to run in background.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21548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Managing Background Processes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Below are common Linux commands / </a:t>
            </a:r>
            <a:r>
              <a:rPr lang="en-CA" b="1" dirty="0"/>
              <a:t>keyboard shortcuts </a:t>
            </a:r>
            <a:br>
              <a:rPr lang="en-CA" b="1" dirty="0"/>
            </a:br>
            <a:r>
              <a:rPr lang="en-CA" dirty="0"/>
              <a:t>to manage </a:t>
            </a:r>
            <a:r>
              <a:rPr lang="en-CA" b="1" dirty="0"/>
              <a:t>background</a:t>
            </a:r>
            <a:r>
              <a:rPr lang="en-CA" dirty="0"/>
              <a:t> processes.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02410"/>
              </p:ext>
            </p:extLst>
          </p:nvPr>
        </p:nvGraphicFramePr>
        <p:xfrm>
          <a:off x="1587044" y="3274721"/>
          <a:ext cx="7984808" cy="277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1208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(foreground) command moves a </a:t>
                      </a:r>
                      <a:r>
                        <a:rPr lang="en-CA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 into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issued without arguments will place the most recent process in the background to the foreground. 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 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%job-number</a:t>
                      </a:r>
                      <a:endParaRPr lang="en-US" sz="14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2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utility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resumes suspended jobs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current environment. The 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issued without arguments will run the most recent process that was placed into the background.</a:t>
                      </a:r>
                      <a:r>
                        <a:rPr lang="en-CA" sz="1400" dirty="0"/>
                        <a:t/>
                      </a:r>
                      <a:br>
                        <a:rPr lang="en-CA" sz="1400" dirty="0"/>
                      </a:br>
                      <a:r>
                        <a:rPr lang="en-CA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 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%job-number</a:t>
                      </a:r>
                      <a:endParaRPr lang="en-US" sz="14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jobs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utility displays the status of jobs that were started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current shell environment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Processes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8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Your instructor will now demonstrate how </a:t>
            </a:r>
            <a:br>
              <a:rPr lang="en-CA" dirty="0"/>
            </a:br>
            <a:r>
              <a:rPr lang="en-CA" dirty="0"/>
              <a:t>to</a:t>
            </a:r>
            <a:r>
              <a:rPr lang="en-CA" b="1" dirty="0"/>
              <a:t> manage foreground </a:t>
            </a:r>
            <a:r>
              <a:rPr lang="en-CA" dirty="0"/>
              <a:t>and</a:t>
            </a:r>
            <a:r>
              <a:rPr lang="en-CA" b="1" dirty="0"/>
              <a:t> background </a:t>
            </a:r>
            <a:r>
              <a:rPr lang="en-CA" dirty="0"/>
              <a:t>processes.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9242</TotalTime>
  <Words>1118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8: lesson 2     managing processes    aliases and command history  </vt:lpstr>
      <vt:lpstr>Lesson 2  topics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aliases / Command History</vt:lpstr>
      <vt:lpstr>aliases / Command History</vt:lpstr>
      <vt:lpstr>Managing Processes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697</cp:revision>
  <dcterms:created xsi:type="dcterms:W3CDTF">2019-04-25T17:31:46Z</dcterms:created>
  <dcterms:modified xsi:type="dcterms:W3CDTF">2022-04-29T07:43:08Z</dcterms:modified>
</cp:coreProperties>
</file>