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1"/>
  </p:sldMasterIdLst>
  <p:notesMasterIdLst>
    <p:notesMasterId r:id="rId19"/>
  </p:notesMasterIdLst>
  <p:sldIdLst>
    <p:sldId id="301" r:id="rId2"/>
    <p:sldId id="257" r:id="rId3"/>
    <p:sldId id="335" r:id="rId4"/>
    <p:sldId id="369" r:id="rId5"/>
    <p:sldId id="371" r:id="rId6"/>
    <p:sldId id="372" r:id="rId7"/>
    <p:sldId id="375" r:id="rId8"/>
    <p:sldId id="391" r:id="rId9"/>
    <p:sldId id="390" r:id="rId10"/>
    <p:sldId id="377" r:id="rId11"/>
    <p:sldId id="381" r:id="rId12"/>
    <p:sldId id="379" r:id="rId13"/>
    <p:sldId id="380" r:id="rId14"/>
    <p:sldId id="378" r:id="rId15"/>
    <p:sldId id="392" r:id="rId16"/>
    <p:sldId id="388" r:id="rId17"/>
    <p:sldId id="3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673"/>
  </p:normalViewPr>
  <p:slideViewPr>
    <p:cSldViewPr snapToGrid="0" snapToObjects="1">
      <p:cViewPr varScale="1">
        <p:scale>
          <a:sx n="100" d="100"/>
          <a:sy n="100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9:_Regular_Expressions#LINUX_PRACTICE_QUESTIONS" TargetMode="External"/><Relationship Id="rId2" Type="http://schemas.openxmlformats.org/officeDocument/2006/relationships/hyperlink" Target="https://wiki.cdot.senecacollege.ca/wiki/Tutorial9:_Regular_Expressions#INVESTIGATION_1:_SIMPLE_.26_COMPLEX_REGULAR_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Regular_express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fiu.edu/c.php?g=159919&amp;p=390837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ngall.com/files-png/download/23306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fiu.edu/c.php?g=159919&amp;p=39083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NOME_Termina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NOME_Termina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icroscope_ic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560998"/>
            <a:ext cx="9089865" cy="3822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  </a:t>
            </a:r>
            <a:r>
              <a:rPr lang="en-US" sz="2400" dirty="0"/>
              <a:t>ULI101:  Introduction to Unix / Linux and the Internet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  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Week 9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CA" sz="2200" dirty="0">
                <a:solidFill>
                  <a:srgbClr val="0070C0"/>
                </a:solidFill>
              </a:rPr>
              <a:t>REGULAR EXPRESSIONS VS FILENAME EXPANSION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   Simple AND COMPLEX REGULAR EXPRESSIONS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</a:p>
          <a:p>
            <a:pPr marL="0" indent="0">
              <a:buNone/>
            </a:pPr>
            <a:r>
              <a:rPr lang="en-CA" dirty="0"/>
              <a:t>Complex Regular Expressions use </a:t>
            </a:r>
            <a:r>
              <a:rPr lang="en-CA" b="1" dirty="0"/>
              <a:t>symbols</a:t>
            </a:r>
            <a:r>
              <a:rPr lang="en-CA" dirty="0"/>
              <a:t> to help match text </a:t>
            </a:r>
            <a:br>
              <a:rPr lang="en-CA" dirty="0"/>
            </a:br>
            <a:r>
              <a:rPr lang="en-CA" dirty="0"/>
              <a:t>for more </a:t>
            </a:r>
            <a:r>
              <a:rPr lang="en-CA" b="1" dirty="0"/>
              <a:t>precise</a:t>
            </a:r>
            <a:r>
              <a:rPr lang="en-CA" dirty="0"/>
              <a:t> or </a:t>
            </a:r>
            <a:r>
              <a:rPr lang="en-CA" b="1" dirty="0"/>
              <a:t>complex</a:t>
            </a:r>
            <a:r>
              <a:rPr lang="en-CA" dirty="0"/>
              <a:t> patterns.</a:t>
            </a:r>
          </a:p>
          <a:p>
            <a:pPr marL="0" indent="0">
              <a:buNone/>
            </a:pPr>
            <a:r>
              <a:rPr lang="en-CA" dirty="0"/>
              <a:t>The most common </a:t>
            </a:r>
            <a:r>
              <a:rPr lang="en-CA" b="1" dirty="0"/>
              <a:t>complex regular expression symbols</a:t>
            </a:r>
            <a:br>
              <a:rPr lang="en-CA" b="1" dirty="0"/>
            </a:br>
            <a:r>
              <a:rPr lang="en-CA" dirty="0"/>
              <a:t>are displayed below:</a:t>
            </a:r>
          </a:p>
          <a:p>
            <a:pPr marL="457200" lvl="1" indent="0">
              <a:buNone/>
            </a:pPr>
            <a:r>
              <a:rPr lang="en-US" b="1" dirty="0"/>
              <a:t>Anchors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457200" lvl="1" indent="0">
              <a:buNone/>
            </a:pPr>
            <a:r>
              <a:rPr lang="en-US" b="1" dirty="0"/>
              <a:t>Characters 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b="1" dirty="0"/>
              <a:t>Character Class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457200" lvl="1" indent="0">
              <a:buNone/>
            </a:pPr>
            <a:r>
              <a:rPr lang="en-US" b="1" dirty="0"/>
              <a:t>Zero or More Occurrence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CA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A04E0E-D97F-7C4C-8DFD-88477BC3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1452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530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endParaRPr lang="en-CA" sz="1800" b="1" dirty="0"/>
          </a:p>
          <a:p>
            <a:pPr marL="0" indent="0">
              <a:buNone/>
            </a:pPr>
            <a:r>
              <a:rPr lang="en-US" b="1" dirty="0"/>
              <a:t>Anchors: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/>
              <a:t> </a:t>
            </a:r>
            <a:r>
              <a:rPr lang="en-US" dirty="0"/>
              <a:t>,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0" indent="0">
              <a:buNone/>
            </a:pPr>
            <a:r>
              <a:rPr lang="en-CA" b="1" dirty="0"/>
              <a:t>Anchors</a:t>
            </a:r>
            <a:r>
              <a:rPr lang="en-CA" dirty="0"/>
              <a:t> are used to “anchor” the match at a </a:t>
            </a:r>
            <a:r>
              <a:rPr lang="en-CA" b="1" dirty="0"/>
              <a:t>specific</a:t>
            </a:r>
            <a:r>
              <a:rPr lang="en-CA" dirty="0"/>
              <a:t> position (at beginning or ending of a string of text).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^</a:t>
            </a:r>
            <a:r>
              <a:rPr lang="en-CA" dirty="0"/>
              <a:t> symbol anchors the pattern at the </a:t>
            </a:r>
            <a:r>
              <a:rPr lang="en-CA" b="1" dirty="0"/>
              <a:t>beginning</a:t>
            </a:r>
            <a:r>
              <a:rPr lang="en-CA" dirty="0"/>
              <a:t> of the string.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 symbol anchors the pattern at the </a:t>
            </a:r>
            <a:r>
              <a:rPr lang="en-CA" b="1" dirty="0"/>
              <a:t>end</a:t>
            </a:r>
            <a:r>
              <a:rPr lang="en-CA" dirty="0"/>
              <a:t> of the string.</a:t>
            </a:r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i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“^Beginning”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“end$”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5D0115-E3D3-0545-BBAC-33565FFA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495" y="2903691"/>
            <a:ext cx="2803359" cy="236201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35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931356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  <a:endParaRPr lang="en-CA" sz="1800" b="1" dirty="0"/>
          </a:p>
          <a:p>
            <a:pPr marL="0" indent="0">
              <a:buNone/>
            </a:pPr>
            <a:r>
              <a:rPr lang="en-US" b="1" dirty="0"/>
              <a:t>Single Character: 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/>
              <a:t>The period symbol “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” is used to represent a </a:t>
            </a:r>
            <a:r>
              <a:rPr lang="en-US" b="1" dirty="0"/>
              <a:t>single character </a:t>
            </a:r>
            <a:r>
              <a:rPr lang="en-US" dirty="0"/>
              <a:t>which could represent </a:t>
            </a:r>
            <a:r>
              <a:rPr lang="en-US" b="1" dirty="0"/>
              <a:t>any</a:t>
            </a:r>
            <a:r>
              <a:rPr lang="en-US" dirty="0"/>
              <a:t> character.</a:t>
            </a:r>
          </a:p>
          <a:p>
            <a:pPr marL="0" indent="0">
              <a:buNone/>
            </a:pPr>
            <a:r>
              <a:rPr lang="en-US" dirty="0"/>
              <a:t>This symbol (or </a:t>
            </a:r>
            <a:r>
              <a:rPr lang="en-US" i="1" dirty="0"/>
              <a:t>sequence</a:t>
            </a:r>
            <a:r>
              <a:rPr lang="en-US" dirty="0"/>
              <a:t> of period symbols) 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Examples: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“^.....$”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E20945A-7D2C-884F-99AF-E6B0A96D1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40" y="2581421"/>
            <a:ext cx="3158614" cy="302324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70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002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</a:p>
          <a:p>
            <a:pPr marL="0" indent="0">
              <a:buNone/>
            </a:pPr>
            <a:r>
              <a:rPr lang="en-US" b="1" dirty="0"/>
              <a:t>Character Class: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/>
              <a:t> 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 ]</a:t>
            </a:r>
          </a:p>
          <a:p>
            <a:pPr marL="0" indent="0">
              <a:buNone/>
            </a:pPr>
            <a:r>
              <a:rPr lang="en-US" dirty="0"/>
              <a:t>Works like the </a:t>
            </a:r>
            <a:r>
              <a:rPr lang="en-US" i="1" dirty="0"/>
              <a:t>Single Character </a:t>
            </a:r>
            <a:r>
              <a:rPr lang="en-US" dirty="0"/>
              <a:t>symbol, but with </a:t>
            </a:r>
            <a:r>
              <a:rPr lang="en-US" b="1" dirty="0"/>
              <a:t>restrictions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^</a:t>
            </a:r>
            <a:r>
              <a:rPr lang="en-US" dirty="0"/>
              <a:t> symbol with the character class means </a:t>
            </a:r>
            <a:r>
              <a:rPr lang="en-US" b="1" dirty="0"/>
              <a:t>opposite </a:t>
            </a:r>
            <a:r>
              <a:rPr lang="en-US" dirty="0"/>
              <a:t>of the contents within the character class.</a:t>
            </a:r>
          </a:p>
          <a:p>
            <a:pPr marL="0" indent="0">
              <a:buNone/>
            </a:pPr>
            <a:r>
              <a:rPr lang="en-US" dirty="0"/>
              <a:t>This symbol (or sequence of these symbols) are effective when used with </a:t>
            </a:r>
            <a:r>
              <a:rPr lang="en-US" b="1" dirty="0"/>
              <a:t>anchors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“^[a-z][a-z][a-z]”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“[^a-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37D1F57F-C978-5344-ADA0-7E83F39E6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99" y="2116441"/>
            <a:ext cx="2955321" cy="26251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888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30423" cy="47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Complex Regular Expressions Symbols</a:t>
            </a:r>
          </a:p>
          <a:p>
            <a:pPr marL="0" indent="0">
              <a:buNone/>
            </a:pPr>
            <a:r>
              <a:rPr lang="en-US" b="1" dirty="0"/>
              <a:t>Zero or More Occurrence(s)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symbol means </a:t>
            </a:r>
            <a:r>
              <a:rPr lang="en-US" b="1" dirty="0"/>
              <a:t>zero of more occurrences </a:t>
            </a:r>
            <a:r>
              <a:rPr lang="en-US" dirty="0"/>
              <a:t>of the </a:t>
            </a:r>
            <a:r>
              <a:rPr lang="en-US" b="1" dirty="0"/>
              <a:t>previous</a:t>
            </a:r>
            <a:r>
              <a:rPr lang="en-US" dirty="0"/>
              <a:t> character.</a:t>
            </a:r>
          </a:p>
          <a:p>
            <a:pPr marL="0" indent="0">
              <a:buNone/>
            </a:pPr>
            <a:r>
              <a:rPr lang="en-US" dirty="0"/>
              <a:t>People learning about regular expressions get </a:t>
            </a:r>
            <a:r>
              <a:rPr lang="en-US" b="1" dirty="0"/>
              <a:t>confused</a:t>
            </a:r>
            <a:r>
              <a:rPr lang="en-US" dirty="0"/>
              <a:t> with this symbol thinking that it means zero or any character, but that would require the use of two symbols: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Examples: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“Linux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“I*s an”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“^[0-9].*[0-9]$”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myfile.txt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111D1-1E41-7E48-B022-CDD7DBB3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1" y="2194902"/>
            <a:ext cx="3101204" cy="37795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3422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2192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complex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405490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Tip:  Creating a Reference Sheet</a:t>
            </a:r>
            <a:endParaRPr lang="en-CA" b="1" dirty="0"/>
          </a:p>
          <a:p>
            <a:pPr marL="0" indent="0">
              <a:buNone/>
            </a:pPr>
            <a:r>
              <a:rPr lang="en-CA" dirty="0"/>
              <a:t>It is a good idea to keep symbols for Filename Expansion and Regular Expressions </a:t>
            </a:r>
            <a:r>
              <a:rPr lang="en-CA" b="1" dirty="0"/>
              <a:t>separate</a:t>
            </a:r>
            <a:r>
              <a:rPr lang="en-CA" dirty="0"/>
              <a:t> since there is some overlapping similar symbols that have different purposes.</a:t>
            </a:r>
          </a:p>
          <a:p>
            <a:pPr marL="0" indent="0">
              <a:buNone/>
            </a:pPr>
            <a:r>
              <a:rPr lang="en-CA" dirty="0"/>
              <a:t>It is recommended to write-out these separate set of symbols on a </a:t>
            </a:r>
            <a:r>
              <a:rPr lang="en-CA" b="1" dirty="0"/>
              <a:t>sheet of paper </a:t>
            </a:r>
            <a:r>
              <a:rPr lang="en-CA" dirty="0"/>
              <a:t>for reference.</a:t>
            </a:r>
          </a:p>
        </p:txBody>
      </p:sp>
      <p:pic>
        <p:nvPicPr>
          <p:cNvPr id="5" name="Picture 4" descr="A picture containing bird, tree, flower&#10;&#10;Description automatically generated">
            <a:extLst>
              <a:ext uri="{FF2B5EF4-FFF2-40B4-BE49-F238E27FC236}">
                <a16:creationId xmlns:a16="http://schemas.microsoft.com/office/drawing/2014/main" id="{90F5742C-436F-D74C-A24F-525C93E9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56" y="1053241"/>
            <a:ext cx="3688278" cy="206995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512BAE1-A84D-074F-898B-7B92446F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356" y="3429000"/>
            <a:ext cx="3677534" cy="291253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118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Perform </a:t>
            </a:r>
            <a:r>
              <a:rPr lang="en-CA" b="1" dirty="0"/>
              <a:t>Week 9  Tutorial:</a:t>
            </a:r>
            <a:br>
              <a:rPr lang="en-CA" b="1" dirty="0"/>
            </a:br>
            <a:r>
              <a:rPr lang="en-US" sz="1600" b="1" spc="-1" dirty="0">
                <a:solidFill>
                  <a:srgbClr val="000000"/>
                </a:solidFill>
              </a:rPr>
              <a:t>(Due: Friday Week 10 @ midnight for a 2% grade)</a:t>
            </a:r>
            <a:r>
              <a:rPr lang="en-US" sz="1600" spc="-1" dirty="0">
                <a:solidFill>
                  <a:srgbClr val="000000"/>
                </a:solidFill>
              </a:rPr>
              <a:t>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SIMPLE &amp; COMPLEX REGULAR EXPRESSIONS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3"/>
              </a:rPr>
              <a:t>LINUX PRACTICE QUESTIONS</a:t>
            </a:r>
            <a:r>
              <a:rPr lang="en-CA" sz="2000" dirty="0"/>
              <a:t>  </a:t>
            </a:r>
            <a:br>
              <a:rPr lang="en-CA" sz="2000" dirty="0"/>
            </a:br>
            <a:r>
              <a:rPr lang="en-US" sz="2000" dirty="0"/>
              <a:t>Review Questions (</a:t>
            </a:r>
            <a:r>
              <a:rPr lang="en-US" sz="2000" b="1" u="sng" dirty="0"/>
              <a:t>Simple</a:t>
            </a:r>
            <a:r>
              <a:rPr lang="en-US" sz="2000" dirty="0"/>
              <a:t> and </a:t>
            </a:r>
            <a:r>
              <a:rPr lang="en-US" sz="2000" b="1" u="sng" dirty="0"/>
              <a:t>Complex</a:t>
            </a:r>
            <a:r>
              <a:rPr lang="en-US" sz="2000" b="1" dirty="0"/>
              <a:t> Regular </a:t>
            </a:r>
            <a:r>
              <a:rPr lang="en-US" sz="2000" dirty="0"/>
              <a:t>Expressions Parts</a:t>
            </a:r>
            <a:r>
              <a:rPr lang="en-US" sz="2000" b="1" dirty="0"/>
              <a:t> A</a:t>
            </a:r>
            <a:r>
              <a:rPr lang="en-US" sz="2000" dirty="0"/>
              <a:t> and</a:t>
            </a:r>
            <a:r>
              <a:rPr lang="en-US" sz="2000" b="1" dirty="0"/>
              <a:t> B</a:t>
            </a:r>
            <a:r>
              <a:rPr lang="en-US" sz="2000" dirty="0"/>
              <a:t>)</a:t>
            </a:r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Regular Expressions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i="1" dirty="0"/>
              <a:t>Regular Expressions </a:t>
            </a:r>
            <a:r>
              <a:rPr lang="en-US" dirty="0"/>
              <a:t>vs. </a:t>
            </a:r>
            <a:r>
              <a:rPr lang="en-US" i="1" dirty="0"/>
              <a:t>Filename Expansion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Simple and Complex Regular Expressions</a:t>
            </a:r>
          </a:p>
          <a:p>
            <a:pPr lvl="1"/>
            <a:r>
              <a:rPr lang="en-US" i="1" dirty="0"/>
              <a:t>Simple</a:t>
            </a:r>
            <a:r>
              <a:rPr lang="en-US" dirty="0"/>
              <a:t> (</a:t>
            </a:r>
            <a:r>
              <a:rPr lang="en-US" i="1" dirty="0"/>
              <a:t>Literal</a:t>
            </a:r>
            <a:r>
              <a:rPr lang="en-US" dirty="0"/>
              <a:t>)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i="1" dirty="0"/>
              <a:t>Complex</a:t>
            </a:r>
            <a:r>
              <a:rPr lang="en-US" dirty="0"/>
              <a:t> Regular Expressions using </a:t>
            </a:r>
            <a:r>
              <a:rPr lang="en-US" b="1" dirty="0"/>
              <a:t>grep</a:t>
            </a:r>
            <a:endParaRPr lang="en-US" dirty="0"/>
          </a:p>
          <a:p>
            <a:pPr lvl="1"/>
            <a:r>
              <a:rPr lang="en-US" dirty="0"/>
              <a:t>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9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</a:t>
            </a:r>
            <a:r>
              <a:rPr lang="en-US" b="1" u="sng" dirty="0"/>
              <a:t>Simple</a:t>
            </a:r>
            <a:r>
              <a:rPr lang="en-US" dirty="0"/>
              <a:t> and </a:t>
            </a:r>
            <a:r>
              <a:rPr lang="en-US" b="1" u="sng" dirty="0"/>
              <a:t>Complex</a:t>
            </a:r>
            <a:r>
              <a:rPr lang="en-US" b="1" dirty="0"/>
              <a:t> Regular Expressions </a:t>
            </a:r>
            <a:r>
              <a:rPr lang="en-US" dirty="0"/>
              <a:t>Parts</a:t>
            </a:r>
            <a:r>
              <a:rPr lang="en-US" b="1" dirty="0"/>
              <a:t> A</a:t>
            </a:r>
            <a:r>
              <a:rPr lang="en-US" dirty="0"/>
              <a:t> and</a:t>
            </a:r>
            <a:r>
              <a:rPr lang="en-US" b="1" dirty="0"/>
              <a:t> B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regular expression</a:t>
            </a:r>
            <a:r>
              <a:rPr lang="en-CA" i="1" dirty="0"/>
              <a:t> … is a sequence of characters that define a </a:t>
            </a:r>
            <a:r>
              <a:rPr lang="en-CA" b="1" i="1" dirty="0"/>
              <a:t>search pattern</a:t>
            </a:r>
            <a:r>
              <a:rPr lang="en-CA" i="1" dirty="0"/>
              <a:t>. Usually, such patterns are used by string searching algorithms for "</a:t>
            </a:r>
            <a:r>
              <a:rPr lang="en-CA" b="1" i="1" dirty="0"/>
              <a:t>find</a:t>
            </a:r>
            <a:r>
              <a:rPr lang="en-CA" i="1" dirty="0"/>
              <a:t>" or "</a:t>
            </a:r>
            <a:r>
              <a:rPr lang="en-CA" b="1" i="1" dirty="0"/>
              <a:t>find and replace</a:t>
            </a:r>
            <a:r>
              <a:rPr lang="en-CA" i="1" dirty="0"/>
              <a:t>" operations on strings, </a:t>
            </a:r>
            <a:br>
              <a:rPr lang="en-CA" i="1" dirty="0"/>
            </a:br>
            <a:r>
              <a:rPr lang="en-CA" i="1" dirty="0"/>
              <a:t>or for </a:t>
            </a:r>
            <a:r>
              <a:rPr lang="en-CA" b="1" i="1" dirty="0"/>
              <a:t>input validation</a:t>
            </a:r>
            <a:r>
              <a:rPr lang="en-CA" i="1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https://en.wikipedia.org/wiki/Regular_expression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6A8F2BC1-A081-E94E-82DF-940C01363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79586" y="147319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4699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endParaRPr lang="en-CA" b="1" dirty="0"/>
          </a:p>
          <a:p>
            <a:pPr marL="0" indent="0">
              <a:buNone/>
            </a:pPr>
            <a:r>
              <a:rPr lang="en-US" dirty="0"/>
              <a:t>In a previous lesson, you learned </a:t>
            </a:r>
            <a:r>
              <a:rPr lang="en-US" b="1" dirty="0"/>
              <a:t>filename expansion </a:t>
            </a:r>
            <a:r>
              <a:rPr lang="en-US" dirty="0"/>
              <a:t>symbols</a:t>
            </a:r>
            <a:r>
              <a:rPr lang="en-US" b="1" dirty="0"/>
              <a:t>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dirty="0"/>
              <a:t>allow the Linux shell to </a:t>
            </a:r>
            <a:r>
              <a:rPr lang="en-US" b="1" dirty="0"/>
              <a:t>expand </a:t>
            </a:r>
            <a:r>
              <a:rPr lang="en-US" dirty="0"/>
              <a:t>filenames</a:t>
            </a:r>
            <a:r>
              <a:rPr lang="en-US" b="1" dirty="0"/>
              <a:t> </a:t>
            </a:r>
            <a:r>
              <a:rPr lang="en-US" dirty="0"/>
              <a:t>as </a:t>
            </a:r>
            <a:r>
              <a:rPr lang="en-US" b="1" dirty="0"/>
              <a:t>arguments</a:t>
            </a:r>
            <a:r>
              <a:rPr lang="en-US" dirty="0"/>
              <a:t> (referred to as “</a:t>
            </a:r>
            <a:r>
              <a:rPr lang="en-US" i="1" dirty="0" err="1"/>
              <a:t>globbing</a:t>
            </a:r>
            <a:r>
              <a:rPr lang="en-US" dirty="0"/>
              <a:t>”).</a:t>
            </a:r>
          </a:p>
          <a:p>
            <a:pPr marL="0" indent="0">
              <a:buNone/>
            </a:pPr>
            <a:r>
              <a:rPr lang="en-US" dirty="0"/>
              <a:t>This is used for command </a:t>
            </a:r>
            <a:r>
              <a:rPr lang="en-US" b="1" dirty="0"/>
              <a:t>file management </a:t>
            </a:r>
            <a:r>
              <a:rPr lang="en-US" dirty="0"/>
              <a:t>and</a:t>
            </a:r>
            <a:br>
              <a:rPr lang="en-US" b="1" dirty="0"/>
            </a:br>
            <a:r>
              <a:rPr lang="en-US" b="1" dirty="0"/>
              <a:t>file manipulation commands </a:t>
            </a:r>
            <a:r>
              <a:rPr lang="en-US" dirty="0"/>
              <a:t>including: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b="1" dirty="0"/>
              <a:t> </a:t>
            </a:r>
            <a:endParaRPr lang="en-US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E7D37C4F-E141-9043-8C98-08E4D113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634" y="3358248"/>
            <a:ext cx="4754949" cy="14529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D9D10B-7953-014F-A9D2-E97B8C458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890678" y="747498"/>
            <a:ext cx="1106256" cy="1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7084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Regular Expressions vs Filename Expansion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Regular expressions</a:t>
            </a:r>
            <a:r>
              <a:rPr lang="en-CA" dirty="0"/>
              <a:t> are used to </a:t>
            </a:r>
            <a:r>
              <a:rPr lang="en-CA" b="1" dirty="0"/>
              <a:t>search</a:t>
            </a:r>
            <a:r>
              <a:rPr lang="en-CA" dirty="0"/>
              <a:t>, </a:t>
            </a:r>
            <a:r>
              <a:rPr lang="en-CA" b="1" dirty="0"/>
              <a:t>edit</a:t>
            </a:r>
            <a:r>
              <a:rPr lang="en-CA" dirty="0"/>
              <a:t> and </a:t>
            </a:r>
            <a:r>
              <a:rPr lang="en-CA" b="1" dirty="0"/>
              <a:t>manipulate</a:t>
            </a:r>
            <a:r>
              <a:rPr lang="en-CA" dirty="0"/>
              <a:t> </a:t>
            </a:r>
            <a:r>
              <a:rPr lang="en-CA" b="1" u="sng" dirty="0"/>
              <a:t>text</a:t>
            </a:r>
            <a:r>
              <a:rPr lang="en-CA" dirty="0"/>
              <a:t>.  This can represent text </a:t>
            </a:r>
            <a:r>
              <a:rPr lang="en-CA" u="sng" dirty="0"/>
              <a:t>contained</a:t>
            </a:r>
            <a:r>
              <a:rPr lang="en-CA" dirty="0"/>
              <a:t> in a </a:t>
            </a:r>
            <a:r>
              <a:rPr lang="en-CA" b="1" dirty="0"/>
              <a:t>file</a:t>
            </a:r>
            <a:r>
              <a:rPr lang="en-CA" dirty="0"/>
              <a:t> </a:t>
            </a:r>
            <a:r>
              <a:rPr lang="en-CA" u="sng" dirty="0"/>
              <a:t>or</a:t>
            </a:r>
            <a:r>
              <a:rPr lang="en-CA" dirty="0"/>
              <a:t> within a </a:t>
            </a:r>
            <a:r>
              <a:rPr lang="en-CA" b="1" dirty="0"/>
              <a:t>pipeline command</a:t>
            </a:r>
            <a:r>
              <a:rPr lang="en-CA" dirty="0"/>
              <a:t>.</a:t>
            </a:r>
            <a:endParaRPr lang="en-CA" i="1" dirty="0"/>
          </a:p>
          <a:p>
            <a:pPr marL="0" indent="0">
              <a:buNone/>
            </a:pPr>
            <a:r>
              <a:rPr lang="en-US" dirty="0"/>
              <a:t>Regular expressions are used with commands that match patterns contained in text such as: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en-US" dirty="0"/>
              <a:t>and</a:t>
            </a: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CA" dirty="0"/>
          </a:p>
        </p:txBody>
      </p:sp>
      <p:pic>
        <p:nvPicPr>
          <p:cNvPr id="5" name="Picture 4" descr="A picture containing sitting, black, white, sign&#10;&#10;Description automatically generated">
            <a:extLst>
              <a:ext uri="{FF2B5EF4-FFF2-40B4-BE49-F238E27FC236}">
                <a16:creationId xmlns:a16="http://schemas.microsoft.com/office/drawing/2014/main" id="{01695FC9-90C4-154D-BDF9-FDD37AB33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2193" y="804519"/>
            <a:ext cx="1075268" cy="107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656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Simple (literal) Regular Expressions With Linux Commands</a:t>
            </a:r>
          </a:p>
          <a:p>
            <a:pPr marL="0" indent="0">
              <a:buNone/>
            </a:pPr>
            <a:r>
              <a:rPr lang="en-US" sz="1800" dirty="0"/>
              <a:t>A simple regular expression is a collection of </a:t>
            </a:r>
            <a:r>
              <a:rPr lang="en-US" sz="1800" b="1" dirty="0"/>
              <a:t>characters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(for example: words or phrases).</a:t>
            </a:r>
          </a:p>
          <a:p>
            <a:pPr marL="0" indent="0">
              <a:buNone/>
            </a:pPr>
            <a:r>
              <a:rPr lang="en-US" sz="1800" dirty="0"/>
              <a:t>Although we will later discuss several Linux commands that use </a:t>
            </a:r>
            <a:br>
              <a:rPr lang="en-US" sz="1800" dirty="0"/>
            </a:br>
            <a:r>
              <a:rPr lang="en-US" sz="1800" dirty="0"/>
              <a:t>regular expressions, the </a:t>
            </a:r>
            <a:r>
              <a:rPr lang="en-US" sz="1800" b="1" dirty="0">
                <a:solidFill>
                  <a:srgbClr val="0070C0"/>
                </a:solidFill>
              </a:rPr>
              <a:t>grep</a:t>
            </a:r>
            <a:r>
              <a:rPr lang="en-US" sz="1800" dirty="0"/>
              <a:t> Linux command </a:t>
            </a:r>
            <a:r>
              <a:rPr lang="en-CA" sz="1800" dirty="0"/>
              <a:t>is useful to</a:t>
            </a:r>
            <a:br>
              <a:rPr lang="en-CA" sz="1800" dirty="0"/>
            </a:br>
            <a:r>
              <a:rPr lang="en-CA" sz="1800" b="1" dirty="0"/>
              <a:t>learn </a:t>
            </a:r>
            <a:r>
              <a:rPr lang="en-CA" sz="1800" dirty="0"/>
              <a:t>to display lines of text that </a:t>
            </a:r>
            <a:r>
              <a:rPr lang="en-CA" sz="1800" b="1" dirty="0"/>
              <a:t>match</a:t>
            </a:r>
            <a:r>
              <a:rPr lang="en-CA" sz="1800" dirty="0"/>
              <a:t> a regular expression.</a:t>
            </a:r>
          </a:p>
          <a:p>
            <a:pPr marL="0" indent="0">
              <a:buNone/>
            </a:pPr>
            <a:r>
              <a:rPr lang="en-CA" sz="1800" i="1" dirty="0"/>
              <a:t>Example: </a:t>
            </a: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 “Linux” </a:t>
            </a: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document.txt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954E58FD-37A8-984D-A7C3-F457AA0B3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5" y="3754987"/>
            <a:ext cx="3649133" cy="199648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Picture 4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ABEEE87D-881C-EE44-9C06-49B4A20A7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69242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Regular Expressions With Linux Pipeline Commands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Regular expressions can also be used to manipulate text </a:t>
            </a:r>
            <a:br>
              <a:rPr lang="en-US" dirty="0"/>
            </a:br>
            <a:r>
              <a:rPr lang="en-US" dirty="0"/>
              <a:t>within </a:t>
            </a:r>
            <a:r>
              <a:rPr lang="en-US" b="1" dirty="0"/>
              <a:t>Linux Pipeline Commands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grep</a:t>
            </a:r>
            <a:r>
              <a:rPr lang="en-US" dirty="0"/>
              <a:t> command can act as a </a:t>
            </a:r>
            <a:r>
              <a:rPr lang="en-US" b="1" dirty="0"/>
              <a:t>filter</a:t>
            </a:r>
            <a:r>
              <a:rPr lang="en-US" dirty="0"/>
              <a:t> to match text patterns.</a:t>
            </a:r>
            <a:br>
              <a:rPr lang="en-US" dirty="0"/>
            </a:br>
            <a:r>
              <a:rPr lang="en-US" dirty="0"/>
              <a:t>In turn, the </a:t>
            </a:r>
            <a:r>
              <a:rPr lang="en-US" b="1" dirty="0" err="1"/>
              <a:t>stdout</a:t>
            </a:r>
            <a:r>
              <a:rPr lang="en-US" dirty="0"/>
              <a:t> from that filter can be further processed by </a:t>
            </a:r>
            <a:br>
              <a:rPr lang="en-US" dirty="0"/>
            </a:br>
            <a:r>
              <a:rPr lang="en-US" dirty="0"/>
              <a:t>other </a:t>
            </a:r>
            <a:r>
              <a:rPr lang="en-US" i="1" dirty="0"/>
              <a:t>filters</a:t>
            </a:r>
            <a:r>
              <a:rPr lang="en-US" dirty="0"/>
              <a:t> throughout the </a:t>
            </a:r>
            <a:r>
              <a:rPr lang="en-US" i="1" dirty="0"/>
              <a:t>Linux pipeline command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Examples: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| grep “txt”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“khan” | head -20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F18D603-CB06-CC4D-A278-B1FBD385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32" y="4664744"/>
            <a:ext cx="4567767" cy="163013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F7AC2-D2FE-2444-9A25-FB48639A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14" y="3266477"/>
            <a:ext cx="3903785" cy="99194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black sign with white text on screen&#10;&#10;Description automatically generated">
            <a:extLst>
              <a:ext uri="{FF2B5EF4-FFF2-40B4-BE49-F238E27FC236}">
                <a16:creationId xmlns:a16="http://schemas.microsoft.com/office/drawing/2014/main" id="{46252B6D-ED9E-314F-A6D6-A37E012AA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63298" y="1571330"/>
            <a:ext cx="1288826" cy="128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81282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Your instructor will demonstrate examples of using </a:t>
            </a:r>
            <a:r>
              <a:rPr lang="en-US" b="1" dirty="0"/>
              <a:t>simple regular expressions </a:t>
            </a:r>
            <a:r>
              <a:rPr lang="en-US" dirty="0"/>
              <a:t>with the </a:t>
            </a:r>
            <a:r>
              <a:rPr lang="en-US" b="1" dirty="0"/>
              <a:t>grep</a:t>
            </a:r>
            <a:r>
              <a:rPr lang="en-US" dirty="0"/>
              <a:t> command.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3A8A11-9FAB-6043-BDC1-B1652E1C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501924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More Precise Pattern Matching</a:t>
            </a:r>
            <a:endParaRPr lang="en-CA" sz="1800" b="1" dirty="0"/>
          </a:p>
          <a:p>
            <a:pPr marL="0" indent="0">
              <a:buNone/>
            </a:pPr>
            <a:r>
              <a:rPr lang="en-US" dirty="0"/>
              <a:t>The problem with using simple (literal) regular expressions  is that only </a:t>
            </a:r>
            <a:r>
              <a:rPr lang="en-US" b="1" dirty="0"/>
              <a:t>simple</a:t>
            </a:r>
            <a:r>
              <a:rPr lang="en-US" dirty="0"/>
              <a:t> or </a:t>
            </a:r>
            <a:r>
              <a:rPr lang="en-US" b="1" dirty="0"/>
              <a:t>general</a:t>
            </a:r>
            <a:r>
              <a:rPr lang="en-US" dirty="0"/>
              <a:t> patterns are matched. </a:t>
            </a:r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b="1" dirty="0"/>
              <a:t>pattern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</a:t>
            </a:r>
            <a:r>
              <a:rPr lang="en-US" dirty="0"/>
              <a:t> would match larger words such as: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re, </a:t>
            </a: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y, ei</a:t>
            </a: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r, </a:t>
            </a: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m, </a:t>
            </a: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ir, in addition to the word </a:t>
            </a:r>
            <a:r>
              <a:rPr lang="en-US" sz="2100" dirty="0">
                <a:solidFill>
                  <a:srgbClr val="0070C0"/>
                </a:solidFill>
              </a:rPr>
              <a:t>the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dirty="0"/>
              <a:t>There are also other types of patterns you may want to search such as </a:t>
            </a:r>
            <a:r>
              <a:rPr lang="en-US" b="1" dirty="0"/>
              <a:t>location</a:t>
            </a:r>
            <a:r>
              <a:rPr lang="en-US" dirty="0"/>
              <a:t> of pattern at the beginning or ending of a string</a:t>
            </a:r>
            <a:r>
              <a:rPr lang="en-US" b="1" dirty="0"/>
              <a:t>, number </a:t>
            </a:r>
            <a:r>
              <a:rPr lang="en-US" dirty="0"/>
              <a:t>of characters (or character classes) or the </a:t>
            </a:r>
            <a:r>
              <a:rPr lang="en-US" b="1" dirty="0"/>
              <a:t>number of occurrences </a:t>
            </a:r>
            <a:r>
              <a:rPr lang="en-US" dirty="0"/>
              <a:t>of a </a:t>
            </a:r>
            <a:r>
              <a:rPr lang="en-US" i="1" dirty="0"/>
              <a:t>character</a:t>
            </a:r>
            <a:r>
              <a:rPr lang="en-US" dirty="0"/>
              <a:t> or </a:t>
            </a:r>
            <a:r>
              <a:rPr lang="en-US" i="1" dirty="0"/>
              <a:t>pattern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can use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extended</a:t>
            </a:r>
            <a:r>
              <a:rPr lang="en-US" dirty="0"/>
              <a:t> regular expressions for more precise matches.</a:t>
            </a:r>
          </a:p>
          <a:p>
            <a:pPr marL="0" indent="0">
              <a:buNone/>
            </a:pPr>
            <a:r>
              <a:rPr lang="en-US" dirty="0"/>
              <a:t>We will discuss </a:t>
            </a:r>
            <a:r>
              <a:rPr lang="en-US" b="1" dirty="0"/>
              <a:t>complex </a:t>
            </a:r>
            <a:r>
              <a:rPr lang="en-US" dirty="0"/>
              <a:t>regular expressions in this lesson.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ECBB795-E1AF-B748-B40E-1B110355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6454" y="990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10092</TotalTime>
  <Words>1112</Words>
  <Application>Microsoft Macintosh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Gallery</vt:lpstr>
      <vt:lpstr>  ULI101:  Introduction to Unix / Linux and the Internet         Week 9 lesson 1     REGULAR EXPRESSIONS VS FILENAME EXPANSION /    Simple AND COMPLEX REGULAR EXPRESSIONS </vt:lpstr>
      <vt:lpstr>Lesson 1  topics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ULI101 - Week 9.1</dc:title>
  <dc:subject>ULI101</dc:subject>
  <dc:creator>Murray Saul</dc:creator>
  <cp:keywords/>
  <dc:description/>
  <cp:lastModifiedBy>Chris Johnson</cp:lastModifiedBy>
  <cp:revision>1018</cp:revision>
  <dcterms:created xsi:type="dcterms:W3CDTF">2019-04-25T17:31:46Z</dcterms:created>
  <dcterms:modified xsi:type="dcterms:W3CDTF">2023-03-16T14:53:43Z</dcterms:modified>
  <cp:category/>
</cp:coreProperties>
</file>