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1"/>
  </p:sldMasterIdLst>
  <p:notesMasterIdLst>
    <p:notesMasterId r:id="rId16"/>
  </p:notesMasterIdLst>
  <p:sldIdLst>
    <p:sldId id="351" r:id="rId2"/>
    <p:sldId id="352" r:id="rId3"/>
    <p:sldId id="353" r:id="rId4"/>
    <p:sldId id="384" r:id="rId5"/>
    <p:sldId id="396" r:id="rId6"/>
    <p:sldId id="385" r:id="rId7"/>
    <p:sldId id="386" r:id="rId8"/>
    <p:sldId id="387" r:id="rId9"/>
    <p:sldId id="373" r:id="rId10"/>
    <p:sldId id="397" r:id="rId11"/>
    <p:sldId id="399" r:id="rId12"/>
    <p:sldId id="400" r:id="rId13"/>
    <p:sldId id="401" r:id="rId14"/>
    <p:sldId id="3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216"/>
    <p:restoredTop sz="94640"/>
  </p:normalViewPr>
  <p:slideViewPr>
    <p:cSldViewPr snapToGrid="0" snapToObjects="1">
      <p:cViewPr varScale="1">
        <p:scale>
          <a:sx n="58" d="100"/>
          <a:sy n="58" d="100"/>
        </p:scale>
        <p:origin x="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07E4A-59D9-C648-BC62-133DA4EC414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4455B-62BF-5D44-9335-C2CCD755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0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4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3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03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5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5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GNOME_Termina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NOME_Termina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NOME_Termina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9:_Regular_Expressions#INVESTIGATION_3:_OTHER_COMMANDS_THAT_USE_REGULAR_EXPRESSIONS" TargetMode="External"/><Relationship Id="rId2" Type="http://schemas.openxmlformats.org/officeDocument/2006/relationships/hyperlink" Target="https://wiki.cdot.senecacollege.ca/wiki/Tutorial9:_Regular_Expressions#INVESTIGATION_2:_EXTENDED_REGULAR_EXPRESS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ct.senecacollege.ca/~murray.saul/uli101/uli101_command_practice_9b.doc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Microscope_icon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NOME_Termina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700" dirty="0"/>
              <a:t>  </a:t>
            </a:r>
            <a:r>
              <a:rPr lang="en-US" sz="2400" dirty="0"/>
              <a:t>ULI101:  Introduction to Unix / Linux and the Internet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  </a:t>
            </a:r>
            <a:br>
              <a:rPr lang="en-US" sz="2200" dirty="0"/>
            </a:br>
            <a:r>
              <a:rPr lang="en-US" sz="2200" dirty="0"/>
              <a:t>   </a:t>
            </a:r>
            <a:r>
              <a:rPr lang="en-US" sz="2200" dirty="0" smtClean="0">
                <a:solidFill>
                  <a:srgbClr val="0070C0"/>
                </a:solidFill>
              </a:rPr>
              <a:t>Week 9: </a:t>
            </a:r>
            <a:r>
              <a:rPr lang="en-US" sz="2200" dirty="0">
                <a:solidFill>
                  <a:srgbClr val="0070C0"/>
                </a:solidFill>
              </a:rPr>
              <a:t>lesson 2</a:t>
            </a:r>
            <a:br>
              <a:rPr lang="en-US" sz="2200" dirty="0">
                <a:solidFill>
                  <a:srgbClr val="0070C0"/>
                </a:solidFill>
              </a:rPr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>
                <a:solidFill>
                  <a:srgbClr val="0070C0"/>
                </a:solidFill>
              </a:rPr>
              <a:t>   </a:t>
            </a:r>
            <a:r>
              <a:rPr lang="en-CA" sz="2200" dirty="0">
                <a:solidFill>
                  <a:srgbClr val="0070C0"/>
                </a:solidFill>
              </a:rPr>
              <a:t>extended regular expressions</a:t>
            </a:r>
            <a:br>
              <a:rPr lang="en-CA" sz="2200" dirty="0">
                <a:solidFill>
                  <a:srgbClr val="0070C0"/>
                </a:solidFill>
              </a:rPr>
            </a:br>
            <a:r>
              <a:rPr lang="en-CA" sz="2200" dirty="0">
                <a:solidFill>
                  <a:srgbClr val="0070C0"/>
                </a:solidFill>
              </a:rPr>
              <a:t>   Linux commands that use regular expressions</a:t>
            </a:r>
            <a:r>
              <a:rPr lang="en-CA" dirty="0"/>
              <a:t/>
            </a:r>
            <a:br>
              <a:rPr lang="en-CA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 dirty="0"/>
              <a:t>Photos and icons used in this slide show are licensed under </a:t>
            </a:r>
            <a:r>
              <a:rPr lang="en-CA" dirty="0">
                <a:hlinkClick r:id="rId2"/>
              </a:rPr>
              <a:t>CC BY-SA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65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846690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400" b="1" dirty="0"/>
              <a:t>Other Linux Commands that Use </a:t>
            </a:r>
            <a:br>
              <a:rPr lang="en-CA" sz="2400" b="1" dirty="0"/>
            </a:br>
            <a:r>
              <a:rPr lang="en-CA" sz="2400" b="1" dirty="0"/>
              <a:t>Extended Regular Expressions</a:t>
            </a:r>
            <a:r>
              <a:rPr lang="en-CA" sz="1800" b="1" dirty="0"/>
              <a:t/>
            </a:r>
            <a:br>
              <a:rPr lang="en-CA" sz="1800" b="1" dirty="0"/>
            </a:b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dirty="0"/>
              <a:t> 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When searching for patterns using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lang="en-US" dirty="0"/>
              <a:t>,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r>
              <a:rPr lang="en-US" b="1" dirty="0"/>
              <a:t> </a:t>
            </a:r>
            <a:r>
              <a:rPr lang="en-US" dirty="0"/>
              <a:t>commands</a:t>
            </a:r>
            <a:r>
              <a:rPr lang="en-US" b="1" dirty="0"/>
              <a:t>, </a:t>
            </a:r>
            <a:r>
              <a:rPr lang="en-US" dirty="0"/>
              <a:t>you</a:t>
            </a:r>
            <a:r>
              <a:rPr lang="en-US" b="1" dirty="0"/>
              <a:t> </a:t>
            </a:r>
            <a:r>
              <a:rPr lang="en-US" dirty="0"/>
              <a:t>specify a regular expression with a </a:t>
            </a:r>
            <a:r>
              <a:rPr lang="en-US" b="1" dirty="0"/>
              <a:t>forward slash /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i="1" dirty="0"/>
              <a:t>Example with </a:t>
            </a:r>
            <a:r>
              <a:rPr lang="en-US" b="1" i="1" dirty="0"/>
              <a:t>man ls </a:t>
            </a:r>
            <a:r>
              <a:rPr lang="en-US" i="1" dirty="0"/>
              <a:t>command: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/classify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F6CE9E7-DAF4-004D-8E06-4587494BA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615" y="4302921"/>
            <a:ext cx="3460750" cy="145415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Picture 7" descr="A black sign with white text on screen&#10;&#10;Description automatically generated">
            <a:extLst>
              <a:ext uri="{FF2B5EF4-FFF2-40B4-BE49-F238E27FC236}">
                <a16:creationId xmlns:a16="http://schemas.microsoft.com/office/drawing/2014/main" id="{A482B386-B9BD-BF40-9873-7D43251BD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448970" y="1100929"/>
            <a:ext cx="1211768" cy="121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811890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b="1" dirty="0"/>
              <a:t>Other Linux Commands that Use </a:t>
            </a:r>
            <a:br>
              <a:rPr lang="en-CA" sz="2400" b="1" dirty="0"/>
            </a:br>
            <a:r>
              <a:rPr lang="en-CA" sz="2400" b="1" dirty="0"/>
              <a:t>Extended Regular Expressions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vi</a:t>
            </a:r>
            <a:r>
              <a:rPr lang="en-US" dirty="0"/>
              <a:t> text editor use regular expressions to search</a:t>
            </a:r>
            <a:br>
              <a:rPr lang="en-US" dirty="0"/>
            </a:br>
            <a:r>
              <a:rPr lang="en-US" dirty="0"/>
              <a:t>and manipulate (edit) text within a text document.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i="1" dirty="0"/>
              <a:t>Examples: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/pattern            </a:t>
            </a:r>
            <a:r>
              <a:rPr lang="en-US" dirty="0"/>
              <a:t>– search for pattern in text file</a:t>
            </a:r>
            <a:br>
              <a:rPr lang="en-US" dirty="0"/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:%s/uli101/ULI101/g </a:t>
            </a:r>
            <a:r>
              <a:rPr lang="en-US" dirty="0"/>
              <a:t>– search and replace text globally (all lines)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A black sign with white text on screen&#10;&#10;Description automatically generated">
            <a:extLst>
              <a:ext uri="{FF2B5EF4-FFF2-40B4-BE49-F238E27FC236}">
                <a16:creationId xmlns:a16="http://schemas.microsoft.com/office/drawing/2014/main" id="{85461349-09FB-304C-9E0C-8E89CD178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448970" y="1100929"/>
            <a:ext cx="1211768" cy="1211768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14DC12A-7555-9F4F-A941-D96360421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6990" y="4775200"/>
            <a:ext cx="3455092" cy="146685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05742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811890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b="1" dirty="0"/>
              <a:t>Using Regular Expressions with Linux Commands other than grep</a:t>
            </a:r>
            <a:endParaRPr lang="en-CA" sz="1800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/>
              <a:t> ,</a:t>
            </a:r>
            <a:r>
              <a:rPr lang="en-US" dirty="0"/>
              <a:t> </a:t>
            </a:r>
            <a:r>
              <a:rPr lang="en-US" b="1" dirty="0"/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awk</a:t>
            </a:r>
            <a:r>
              <a:rPr lang="en-US" dirty="0"/>
              <a:t> and </a:t>
            </a:r>
            <a:r>
              <a:rPr lang="en-US" b="1" dirty="0"/>
              <a:t>sed</a:t>
            </a:r>
            <a:r>
              <a:rPr lang="en-US" dirty="0"/>
              <a:t> Linux utilities are used to </a:t>
            </a:r>
            <a:r>
              <a:rPr lang="en-US" b="1" dirty="0"/>
              <a:t>manipulate</a:t>
            </a:r>
            <a:r>
              <a:rPr lang="en-US" dirty="0"/>
              <a:t> text, </a:t>
            </a:r>
            <a:br>
              <a:rPr lang="en-US" dirty="0"/>
            </a:br>
            <a:r>
              <a:rPr lang="en-US" dirty="0"/>
              <a:t>from files or via Linux pipeline commands.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You will learn how to use these commands in a </a:t>
            </a:r>
            <a:r>
              <a:rPr lang="en-US" b="1" dirty="0"/>
              <a:t>later</a:t>
            </a:r>
            <a:r>
              <a:rPr lang="en-US" dirty="0"/>
              <a:t> lesson.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 descr="A black sign with white text on screen&#10;&#10;Description automatically generated">
            <a:extLst>
              <a:ext uri="{FF2B5EF4-FFF2-40B4-BE49-F238E27FC236}">
                <a16:creationId xmlns:a16="http://schemas.microsoft.com/office/drawing/2014/main" id="{DCA1FE58-9FCF-ED4C-867E-064BD3C8A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448970" y="1100929"/>
            <a:ext cx="1211768" cy="121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659489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  <a:r>
              <a:rPr lang="en-CA" b="1" dirty="0"/>
              <a:t/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US" dirty="0"/>
              <a:t>Your instructor will demonstrate examples of using </a:t>
            </a:r>
            <a:r>
              <a:rPr lang="en-US" b="1" dirty="0"/>
              <a:t>Extended</a:t>
            </a:r>
            <a:r>
              <a:rPr lang="en-US" dirty="0"/>
              <a:t> </a:t>
            </a:r>
            <a:r>
              <a:rPr lang="en-US" b="1" dirty="0"/>
              <a:t>Regular Expressions </a:t>
            </a:r>
            <a:r>
              <a:rPr lang="en-US" dirty="0"/>
              <a:t>with the </a:t>
            </a:r>
            <a:r>
              <a:rPr lang="en-US" b="1" dirty="0"/>
              <a:t>man</a:t>
            </a:r>
            <a:r>
              <a:rPr lang="en-US" dirty="0"/>
              <a:t>, </a:t>
            </a:r>
            <a:r>
              <a:rPr lang="en-US" b="1" dirty="0"/>
              <a:t>more</a:t>
            </a:r>
            <a:r>
              <a:rPr lang="en-US" dirty="0"/>
              <a:t>, </a:t>
            </a:r>
            <a:r>
              <a:rPr lang="en-US" b="1" dirty="0"/>
              <a:t>less</a:t>
            </a:r>
            <a:r>
              <a:rPr lang="en-US" dirty="0"/>
              <a:t> and </a:t>
            </a:r>
            <a:r>
              <a:rPr lang="en-US" b="1" dirty="0"/>
              <a:t>vi</a:t>
            </a:r>
            <a:r>
              <a:rPr lang="en-US" dirty="0"/>
              <a:t> utilities.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55EFC16-B153-4C47-B0F5-CF62EDC57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86668" y="1776068"/>
            <a:ext cx="1853753" cy="18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9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HOMEWORK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10136684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400" b="1" dirty="0"/>
              <a:t>Getting Practice</a:t>
            </a:r>
          </a:p>
          <a:p>
            <a:pPr marL="0" indent="0">
              <a:buNone/>
            </a:pPr>
            <a:r>
              <a:rPr lang="en-CA" dirty="0" smtClean="0"/>
              <a:t>Perform</a:t>
            </a:r>
            <a:r>
              <a:rPr lang="en-CA" b="1" dirty="0" smtClean="0"/>
              <a:t> Week </a:t>
            </a:r>
            <a:r>
              <a:rPr lang="en-CA" b="1" dirty="0"/>
              <a:t>9</a:t>
            </a:r>
            <a:r>
              <a:rPr lang="en-CA" b="1" dirty="0" smtClean="0"/>
              <a:t>  </a:t>
            </a:r>
            <a:r>
              <a:rPr lang="en-CA" b="1" dirty="0"/>
              <a:t>Tutorial</a:t>
            </a:r>
            <a:r>
              <a:rPr lang="en-CA" b="1" dirty="0" smtClean="0"/>
              <a:t>:</a:t>
            </a:r>
            <a:br>
              <a:rPr lang="en-CA" b="1" dirty="0" smtClean="0"/>
            </a:br>
            <a:r>
              <a:rPr lang="en-US" sz="1600" b="1" spc="-1" dirty="0">
                <a:solidFill>
                  <a:srgbClr val="000000"/>
                </a:solidFill>
              </a:rPr>
              <a:t>(Due: Friday Week </a:t>
            </a:r>
            <a:r>
              <a:rPr lang="en-US" sz="1600" b="1" spc="-1" dirty="0" smtClean="0">
                <a:solidFill>
                  <a:srgbClr val="000000"/>
                </a:solidFill>
              </a:rPr>
              <a:t>10 </a:t>
            </a:r>
            <a:r>
              <a:rPr lang="en-US" sz="1600" b="1" spc="-1" dirty="0">
                <a:solidFill>
                  <a:srgbClr val="000000"/>
                </a:solidFill>
              </a:rPr>
              <a:t>@ midnight for a 2% grade)</a:t>
            </a:r>
            <a:r>
              <a:rPr lang="en-US" sz="1600" spc="-1" dirty="0">
                <a:solidFill>
                  <a:srgbClr val="000000"/>
                </a:solidFill>
              </a:rPr>
              <a:t>:</a:t>
            </a:r>
            <a:r>
              <a:rPr lang="en-CA" sz="1600" b="1" dirty="0"/>
              <a:t/>
            </a:r>
            <a:br>
              <a:rPr lang="en-CA" sz="1600" b="1" dirty="0"/>
            </a:br>
            <a:endParaRPr lang="en-CA" sz="1600" b="1" dirty="0"/>
          </a:p>
          <a:p>
            <a:pPr lvl="1"/>
            <a:r>
              <a:rPr lang="en-CA" dirty="0">
                <a:hlinkClick r:id="rId2"/>
              </a:rPr>
              <a:t>INVESTIGATION 2: EXTENDED REGULAR EXPRESSIONS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lvl="1"/>
            <a:r>
              <a:rPr lang="en-CA" dirty="0">
                <a:hlinkClick r:id="rId3"/>
              </a:rPr>
              <a:t>INVESTIGATION 3: OTHER COMMANDS THAT USE REGULAR EXPRESSIONS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lvl="1"/>
            <a:r>
              <a:rPr lang="en-CA" sz="2000" dirty="0">
                <a:hlinkClick r:id="rId4"/>
              </a:rPr>
              <a:t>LINUX PRACTICE QUESTIONS</a:t>
            </a:r>
            <a:r>
              <a:rPr lang="en-CA" sz="2000" dirty="0"/>
              <a:t/>
            </a:r>
            <a:br>
              <a:rPr lang="en-CA" sz="2000" dirty="0"/>
            </a:br>
            <a:r>
              <a:rPr lang="en-CA" sz="2000" dirty="0"/>
              <a:t/>
            </a:r>
            <a:br>
              <a:rPr lang="en-CA" sz="2000" dirty="0"/>
            </a:br>
            <a:r>
              <a:rPr lang="en-US" sz="2000" dirty="0"/>
              <a:t>(</a:t>
            </a:r>
            <a:r>
              <a:rPr lang="en-US" sz="2000" b="1" u="sng" dirty="0"/>
              <a:t>Extended</a:t>
            </a:r>
            <a:r>
              <a:rPr lang="en-US" sz="2000" b="1" dirty="0"/>
              <a:t> Regular Expressions</a:t>
            </a:r>
            <a:r>
              <a:rPr lang="en-US" sz="2000" dirty="0"/>
              <a:t>, Parts </a:t>
            </a:r>
            <a:r>
              <a:rPr lang="en-US" sz="2000" b="1" dirty="0"/>
              <a:t>A</a:t>
            </a:r>
            <a:r>
              <a:rPr lang="en-US" sz="2000" dirty="0"/>
              <a:t> and </a:t>
            </a:r>
            <a:r>
              <a:rPr lang="en-US" sz="2000" b="1" dirty="0"/>
              <a:t>B</a:t>
            </a:r>
            <a:r>
              <a:rPr lang="en-US" sz="2000" dirty="0"/>
              <a:t>)</a:t>
            </a:r>
            <a:r>
              <a:rPr lang="en-CA" sz="2000" dirty="0"/>
              <a:t> </a:t>
            </a:r>
            <a:br>
              <a:rPr lang="en-CA" sz="2000" dirty="0"/>
            </a:br>
            <a:endParaRPr lang="en-CA" sz="2000" dirty="0"/>
          </a:p>
          <a:p>
            <a:pPr marL="0" indent="0">
              <a:buNone/>
            </a:pPr>
            <a:r>
              <a:rPr lang="en-CA" sz="1600" dirty="0"/>
              <a:t/>
            </a:r>
            <a:br>
              <a:rPr lang="en-CA" sz="1600" dirty="0"/>
            </a:br>
            <a:endParaRPr lang="en-CA" sz="16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5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Extended Regular Expressions</a:t>
            </a:r>
          </a:p>
          <a:p>
            <a:pPr lvl="1"/>
            <a:r>
              <a:rPr lang="en-US" dirty="0"/>
              <a:t>Definition / Purpose</a:t>
            </a:r>
          </a:p>
          <a:p>
            <a:pPr lvl="1"/>
            <a:r>
              <a:rPr lang="en-US" dirty="0"/>
              <a:t>Extended Regular Expressions Symbols</a:t>
            </a:r>
          </a:p>
          <a:p>
            <a:pPr lvl="1"/>
            <a:r>
              <a:rPr lang="en-US" dirty="0"/>
              <a:t>Instructor Demonstration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Other Linux Commands That Use Regular Expressions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en-US" dirty="0"/>
              <a:t>,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lang="en-US" dirty="0"/>
              <a:t> ,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 </a:t>
            </a:r>
            <a:r>
              <a:rPr lang="en-US" dirty="0"/>
              <a:t>,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 </a:t>
            </a:r>
            <a:r>
              <a:rPr lang="en-US" dirty="0"/>
              <a:t>,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sed </a:t>
            </a:r>
            <a:r>
              <a:rPr lang="en-US" dirty="0"/>
              <a:t>,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</a:p>
          <a:p>
            <a:pPr marL="0" indent="0">
              <a:buNone/>
            </a:pP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Perform Week 9  Tutorial</a:t>
            </a:r>
          </a:p>
          <a:p>
            <a:pPr lvl="1"/>
            <a:r>
              <a:rPr lang="en-US" dirty="0"/>
              <a:t>Investigation 2</a:t>
            </a:r>
          </a:p>
          <a:p>
            <a:pPr lvl="1"/>
            <a:r>
              <a:rPr lang="en-US" dirty="0"/>
              <a:t>Review Questions (</a:t>
            </a:r>
            <a:r>
              <a:rPr lang="en-US" b="1" u="sng" dirty="0"/>
              <a:t>Extended</a:t>
            </a:r>
            <a:r>
              <a:rPr lang="en-US" b="1" dirty="0"/>
              <a:t> Regular Expressions</a:t>
            </a:r>
            <a:r>
              <a:rPr lang="en-US" dirty="0"/>
              <a:t>, Parts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8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Extended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8860820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600" b="1" dirty="0"/>
              <a:t>Extended Regular Expressions</a:t>
            </a:r>
            <a:br>
              <a:rPr lang="en-CA" sz="2600" b="1" dirty="0"/>
            </a:br>
            <a:endParaRPr lang="en-CA" sz="2600" b="1" dirty="0"/>
          </a:p>
          <a:p>
            <a:pPr marL="0" indent="0">
              <a:buNone/>
            </a:pPr>
            <a:r>
              <a:rPr lang="en-CA" b="1" dirty="0"/>
              <a:t>Extended Regular Expressions </a:t>
            </a:r>
            <a:r>
              <a:rPr lang="en-CA" dirty="0"/>
              <a:t>consist of </a:t>
            </a:r>
            <a:r>
              <a:rPr lang="en-CA" u="sng" dirty="0"/>
              <a:t>additional</a:t>
            </a:r>
            <a:r>
              <a:rPr lang="en-CA" dirty="0"/>
              <a:t> special characters </a:t>
            </a:r>
            <a:br>
              <a:rPr lang="en-CA" dirty="0"/>
            </a:br>
            <a:r>
              <a:rPr lang="en-CA" dirty="0"/>
              <a:t>that “</a:t>
            </a:r>
            <a:r>
              <a:rPr lang="en-CA" b="1" dirty="0"/>
              <a:t>extend</a:t>
            </a:r>
            <a:r>
              <a:rPr lang="en-CA" dirty="0"/>
              <a:t>” the capability of regular expressions.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We will discuss three types of </a:t>
            </a:r>
            <a:r>
              <a:rPr lang="en-CA" b="1" dirty="0"/>
              <a:t>extended regular expressions</a:t>
            </a:r>
            <a:r>
              <a:rPr lang="en-CA" dirty="0"/>
              <a:t>:</a:t>
            </a:r>
            <a:br>
              <a:rPr lang="en-CA" dirty="0"/>
            </a:br>
            <a:endParaRPr lang="en-CA" dirty="0"/>
          </a:p>
          <a:p>
            <a:pPr marL="457200" lvl="1" indent="0">
              <a:buNone/>
            </a:pPr>
            <a:r>
              <a:rPr lang="en-CA" b="1" dirty="0"/>
              <a:t>Repetition: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{min, max}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457200" lvl="1" indent="0">
              <a:buNone/>
            </a:pPr>
            <a:r>
              <a:rPr lang="en-CA" b="1" dirty="0"/>
              <a:t>Grouping: 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 )</a:t>
            </a:r>
          </a:p>
          <a:p>
            <a:pPr marL="457200" lvl="1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CA" b="1" dirty="0"/>
              <a:t>Condition:  </a:t>
            </a:r>
            <a:r>
              <a:rPr lang="en-CA" b="1" dirty="0">
                <a:solidFill>
                  <a:srgbClr val="0070C0"/>
                </a:solidFill>
              </a:rPr>
              <a:t> |</a:t>
            </a:r>
            <a:r>
              <a:rPr lang="en-CA" b="1" dirty="0"/>
              <a:t/>
            </a:r>
            <a:br>
              <a:rPr lang="en-CA" b="1" dirty="0"/>
            </a:br>
            <a:r>
              <a:rPr lang="en-CA" b="1" dirty="0"/>
              <a:t/>
            </a:r>
            <a:br>
              <a:rPr lang="en-CA" b="1" dirty="0"/>
            </a:br>
            <a:r>
              <a:rPr lang="en-CA" b="1" dirty="0"/>
              <a:t/>
            </a:r>
            <a:br>
              <a:rPr lang="en-CA" b="1" dirty="0"/>
            </a:br>
            <a:r>
              <a:rPr lang="en-CA" b="1" dirty="0"/>
              <a:t/>
            </a:r>
            <a:br>
              <a:rPr lang="en-CA" b="1" dirty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8613F843-A028-9745-9E4F-982337253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51306" y="1329136"/>
            <a:ext cx="1722187" cy="172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6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Extended 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9603275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Repetition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The extended regular expression symbol consists of the </a:t>
            </a:r>
            <a:br>
              <a:rPr lang="en-US" dirty="0"/>
            </a:br>
            <a:r>
              <a:rPr lang="en-US" b="1" dirty="0"/>
              <a:t>minimum</a:t>
            </a:r>
            <a:r>
              <a:rPr lang="en-US" dirty="0"/>
              <a:t> and/or </a:t>
            </a:r>
            <a:r>
              <a:rPr lang="en-US" b="1" dirty="0"/>
              <a:t>maximum</a:t>
            </a:r>
            <a:r>
              <a:rPr lang="en-US" dirty="0"/>
              <a:t> number of repetitions contained within braces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i="1" dirty="0"/>
              <a:t>Usage: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min,max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/>
          </a:p>
          <a:p>
            <a:pPr marL="0" indent="0">
              <a:buNone/>
            </a:pPr>
            <a:r>
              <a:rPr lang="en-US" i="1" dirty="0"/>
              <a:t>Examples: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a{2,5}  </a:t>
            </a:r>
            <a:r>
              <a:rPr lang="en-US" dirty="0"/>
              <a:t>       </a:t>
            </a:r>
            <a:r>
              <a:rPr lang="en-US" b="1" dirty="0"/>
              <a:t>2 to 5 </a:t>
            </a:r>
            <a:r>
              <a:rPr lang="en-US" dirty="0"/>
              <a:t>occurrences of the character </a:t>
            </a:r>
            <a:r>
              <a:rPr lang="en-US" b="1" dirty="0"/>
              <a:t>a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[0-9]{1,}   </a:t>
            </a:r>
            <a:r>
              <a:rPr lang="en-US" b="1" dirty="0"/>
              <a:t>1 or more </a:t>
            </a:r>
            <a:r>
              <a:rPr lang="en-US" dirty="0"/>
              <a:t>occurrences of a </a:t>
            </a:r>
            <a:r>
              <a:rPr lang="en-US" b="1" dirty="0"/>
              <a:t>number</a:t>
            </a:r>
            <a:r>
              <a:rPr lang="en-US" dirty="0"/>
              <a:t> </a:t>
            </a:r>
            <a:br>
              <a:rPr lang="en-US" dirty="0"/>
            </a:br>
            <a:r>
              <a:rPr lang="en-US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[0-9]+      </a:t>
            </a:r>
            <a:r>
              <a:rPr lang="en-US" sz="2100" dirty="0"/>
              <a:t>(shortcut method)</a:t>
            </a:r>
            <a:br>
              <a:rPr lang="en-US" sz="2100" dirty="0"/>
            </a:br>
            <a:r>
              <a:rPr lang="en-US" sz="2100" dirty="0"/>
              <a:t/>
            </a:r>
            <a:br>
              <a:rPr lang="en-US" sz="2100" dirty="0"/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[a-z]{0,1}  </a:t>
            </a:r>
            <a:r>
              <a:rPr lang="en-US" b="1" dirty="0"/>
              <a:t>zero or 1</a:t>
            </a:r>
            <a:r>
              <a:rPr lang="en-US" dirty="0"/>
              <a:t> occurrence of a </a:t>
            </a:r>
            <a:r>
              <a:rPr lang="en-US" b="1" dirty="0"/>
              <a:t>lowercase letter</a:t>
            </a:r>
            <a:br>
              <a:rPr lang="en-US" b="1" dirty="0"/>
            </a:br>
            <a:r>
              <a:rPr lang="en-US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[a-z]?      </a:t>
            </a:r>
            <a:r>
              <a:rPr lang="en-US" sz="2100" dirty="0"/>
              <a:t>(shortcut method)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2FEA6-ACF0-B849-AB61-FA7A7F2BBDDF}"/>
              </a:ext>
            </a:extLst>
          </p:cNvPr>
          <p:cNvSpPr txBox="1"/>
          <p:nvPr/>
        </p:nvSpPr>
        <p:spPr>
          <a:xfrm>
            <a:off x="9465734" y="932501"/>
            <a:ext cx="182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mic Sans MS" panose="030F0902030302020204" pitchFamily="66" charset="0"/>
                <a:cs typeface="Courier New" panose="02070309020205020404" pitchFamily="49" charset="0"/>
              </a:rPr>
              <a:t>AAAA</a:t>
            </a:r>
          </a:p>
        </p:txBody>
      </p:sp>
    </p:spTree>
    <p:extLst>
      <p:ext uri="{BB962C8B-B14F-4D97-AF65-F5344CB8AC3E}">
        <p14:creationId xmlns:p14="http://schemas.microsoft.com/office/powerpoint/2010/main" val="371502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Extended 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931356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Repetition Extended Regular Expression Example</a:t>
            </a:r>
            <a:br>
              <a:rPr lang="en-US" b="1" dirty="0"/>
            </a:br>
            <a:endParaRPr lang="en-US" b="1" dirty="0"/>
          </a:p>
          <a:p>
            <a:pPr marL="0" indent="0">
              <a:buNone/>
            </a:pPr>
            <a:r>
              <a:rPr lang="en-US" dirty="0"/>
              <a:t>If you issue the </a:t>
            </a:r>
            <a:r>
              <a:rPr lang="en-US" b="1" dirty="0"/>
              <a:t>grep</a:t>
            </a:r>
            <a:r>
              <a:rPr lang="en-US" dirty="0"/>
              <a:t> command </a:t>
            </a:r>
            <a:r>
              <a:rPr lang="en-US" u="sng" dirty="0"/>
              <a:t>without</a:t>
            </a:r>
            <a:r>
              <a:rPr lang="en-US" dirty="0"/>
              <a:t> options with </a:t>
            </a:r>
            <a:br>
              <a:rPr lang="en-US" dirty="0"/>
            </a:br>
            <a:r>
              <a:rPr lang="en-US" b="1" dirty="0"/>
              <a:t>extended</a:t>
            </a:r>
            <a:r>
              <a:rPr lang="en-US" dirty="0"/>
              <a:t> regular expressions, the command </a:t>
            </a:r>
            <a:r>
              <a:rPr lang="en-US" b="1" dirty="0"/>
              <a:t>will NOT work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When using the grep command with extended regular expressions  you </a:t>
            </a:r>
            <a:r>
              <a:rPr lang="en-US" i="1" dirty="0"/>
              <a:t>need to use </a:t>
            </a:r>
            <a:r>
              <a:rPr lang="en-US" b="1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/>
              <a:t>or </a:t>
            </a:r>
            <a:r>
              <a:rPr lang="en-US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–E</a:t>
            </a:r>
            <a:r>
              <a:rPr lang="en-US" i="1" dirty="0"/>
              <a:t/>
            </a:r>
            <a:br>
              <a:rPr lang="en-US" i="1" dirty="0"/>
            </a:br>
            <a:endParaRPr lang="en-US" i="1" dirty="0"/>
          </a:p>
          <a:p>
            <a:pPr marL="0" indent="0">
              <a:buNone/>
            </a:pPr>
            <a:r>
              <a:rPr lang="en-US" i="1" dirty="0"/>
              <a:t>Examples: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“^[0-9]{1,}$”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“^[+-]{0,1}[0-9]{1,}$”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“^[0-9]{1,}[.]{0,1}[0-9]{0,}$”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–E  “^[0-9]{1,}$”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–E “^[+-]{0,1}[0-9]{1,}$”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–E “^[0-9]{1,}[.]{0,1}[0-9]{0,}$”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496B1C15-93F1-6A45-88B0-14BF6FABB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575" y="2692399"/>
            <a:ext cx="3158425" cy="40049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181613-BB14-534F-B9DF-2FD52ADEA56F}"/>
              </a:ext>
            </a:extLst>
          </p:cNvPr>
          <p:cNvSpPr txBox="1"/>
          <p:nvPr/>
        </p:nvSpPr>
        <p:spPr>
          <a:xfrm>
            <a:off x="9465734" y="932501"/>
            <a:ext cx="182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mic Sans MS" panose="030F0902030302020204" pitchFamily="66" charset="0"/>
                <a:cs typeface="Courier New" panose="02070309020205020404" pitchFamily="49" charset="0"/>
              </a:rPr>
              <a:t>AAAA</a:t>
            </a:r>
          </a:p>
        </p:txBody>
      </p:sp>
    </p:spTree>
    <p:extLst>
      <p:ext uri="{BB962C8B-B14F-4D97-AF65-F5344CB8AC3E}">
        <p14:creationId xmlns:p14="http://schemas.microsoft.com/office/powerpoint/2010/main" val="152921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Extended 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880556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Grouping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If you want to search for repetition for a </a:t>
            </a:r>
            <a:r>
              <a:rPr lang="en-US" b="1" dirty="0"/>
              <a:t>group</a:t>
            </a:r>
            <a:r>
              <a:rPr lang="en-US" dirty="0"/>
              <a:t> of </a:t>
            </a:r>
            <a:r>
              <a:rPr lang="en-US" b="1" dirty="0"/>
              <a:t>characters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/>
              <a:t>word</a:t>
            </a:r>
            <a:r>
              <a:rPr lang="en-US" dirty="0"/>
              <a:t>, or a </a:t>
            </a:r>
            <a:r>
              <a:rPr lang="en-US" b="1" dirty="0"/>
              <a:t>phase</a:t>
            </a:r>
            <a:r>
              <a:rPr lang="en-US" dirty="0"/>
              <a:t>, you can enclose them within brackets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i="1" dirty="0"/>
              <a:t>Examples: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“(the ){2,}”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“(lazy fox ){2,3}”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D76DC9AE-B0D0-C641-96BD-D807817A7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199" y="3800624"/>
            <a:ext cx="3493235" cy="20370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C75C6B-77AD-394E-B161-D68D31E0F9B5}"/>
              </a:ext>
            </a:extLst>
          </p:cNvPr>
          <p:cNvSpPr txBox="1"/>
          <p:nvPr/>
        </p:nvSpPr>
        <p:spPr>
          <a:xfrm>
            <a:off x="8978180" y="983538"/>
            <a:ext cx="2733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mic Sans MS" panose="030F0902030302020204" pitchFamily="66" charset="0"/>
                <a:cs typeface="Courier New" panose="02070309020205020404" pitchFamily="49" charset="0"/>
              </a:rPr>
              <a:t>(pattern)</a:t>
            </a:r>
          </a:p>
        </p:txBody>
      </p:sp>
    </p:spTree>
    <p:extLst>
      <p:ext uri="{BB962C8B-B14F-4D97-AF65-F5344CB8AC3E}">
        <p14:creationId xmlns:p14="http://schemas.microsoft.com/office/powerpoint/2010/main" val="26346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6117623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b="1" dirty="0"/>
              <a:t>Condition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|</a:t>
            </a:r>
            <a:r>
              <a:rPr lang="en-US" dirty="0"/>
              <a:t> symbol is used as the “or” symbol to provide</a:t>
            </a:r>
            <a:br>
              <a:rPr lang="en-US" dirty="0"/>
            </a:br>
            <a:r>
              <a:rPr lang="en-US" b="1" dirty="0"/>
              <a:t>alternatives</a:t>
            </a:r>
            <a:r>
              <a:rPr lang="en-US" dirty="0"/>
              <a:t> within a </a:t>
            </a:r>
            <a:r>
              <a:rPr lang="en-US" b="1" dirty="0"/>
              <a:t>group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i="1" dirty="0"/>
              <a:t>Examples: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“(this | that ){1,}”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“(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a|b|c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){3,}”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EAC9CD65-3883-3B4D-9CD8-05A55100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53" y="3944817"/>
            <a:ext cx="2723011" cy="24633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AA3C80-24B7-5C42-A82E-5EB6FFFE3D3A}"/>
              </a:ext>
            </a:extLst>
          </p:cNvPr>
          <p:cNvSpPr txBox="1"/>
          <p:nvPr/>
        </p:nvSpPr>
        <p:spPr>
          <a:xfrm>
            <a:off x="10735733" y="65701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3C3AAC-3EC9-7048-933B-37FADD3126F0}"/>
              </a:ext>
            </a:extLst>
          </p:cNvPr>
          <p:cNvSpPr txBox="1"/>
          <p:nvPr/>
        </p:nvSpPr>
        <p:spPr>
          <a:xfrm>
            <a:off x="8212015" y="983538"/>
            <a:ext cx="36990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mic Sans MS" panose="030F0902030302020204" pitchFamily="66" charset="0"/>
                <a:cs typeface="Courier New" panose="02070309020205020404" pitchFamily="49" charset="0"/>
              </a:rPr>
              <a:t>(this |that )</a:t>
            </a:r>
          </a:p>
        </p:txBody>
      </p:sp>
    </p:spTree>
    <p:extLst>
      <p:ext uri="{BB962C8B-B14F-4D97-AF65-F5344CB8AC3E}">
        <p14:creationId xmlns:p14="http://schemas.microsoft.com/office/powerpoint/2010/main" val="57653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5898782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  <a:r>
              <a:rPr lang="en-CA" b="1" dirty="0"/>
              <a:t/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US" dirty="0"/>
              <a:t>Your instructor will demonstrate examples of using </a:t>
            </a:r>
            <a:br>
              <a:rPr lang="en-US" dirty="0"/>
            </a:br>
            <a:r>
              <a:rPr lang="en-US" b="1" dirty="0"/>
              <a:t>Extended Regular expressions </a:t>
            </a:r>
            <a:r>
              <a:rPr lang="en-US" dirty="0"/>
              <a:t>with the </a:t>
            </a:r>
            <a:r>
              <a:rPr lang="en-US" b="1" dirty="0" err="1"/>
              <a:t>egrep</a:t>
            </a:r>
            <a:r>
              <a:rPr lang="en-US" dirty="0"/>
              <a:t> command.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55EFC16-B153-4C47-B0F5-CF62EDC57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86668" y="1776068"/>
            <a:ext cx="1853753" cy="18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0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8606823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b="1" dirty="0"/>
              <a:t>Other Linux Commands that Use Extended Regular Expressions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There are other Linux commands / utilities in addition to </a:t>
            </a:r>
            <a:r>
              <a:rPr lang="en-US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or </a:t>
            </a:r>
            <a:r>
              <a:rPr lang="en-US" b="1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b="1" i="1" dirty="0"/>
              <a:t> </a:t>
            </a:r>
            <a:br>
              <a:rPr lang="en-US" b="1" i="1" dirty="0"/>
            </a:br>
            <a:r>
              <a:rPr lang="en-US" dirty="0"/>
              <a:t>that use regular expressions.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You have already used a few of these commands like: </a:t>
            </a:r>
            <a:br>
              <a:rPr lang="en-US" dirty="0"/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r>
              <a:rPr lang="en-US" dirty="0"/>
              <a:t>, and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Other commands like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will be taught in a </a:t>
            </a:r>
            <a:r>
              <a:rPr lang="en-US" u="sng" dirty="0"/>
              <a:t>future</a:t>
            </a:r>
            <a:r>
              <a:rPr lang="en-US" dirty="0"/>
              <a:t> lesson.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 descr="A black sign with white text on screen&#10;&#10;Description automatically generated">
            <a:extLst>
              <a:ext uri="{FF2B5EF4-FFF2-40B4-BE49-F238E27FC236}">
                <a16:creationId xmlns:a16="http://schemas.microsoft.com/office/drawing/2014/main" id="{692CAD2A-1E5F-414B-94BB-61B6B1ED3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448970" y="1100929"/>
            <a:ext cx="1211768" cy="121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2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10082</TotalTime>
  <Words>877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Comic Sans MS</vt:lpstr>
      <vt:lpstr>Courier New</vt:lpstr>
      <vt:lpstr>Gill Sans MT</vt:lpstr>
      <vt:lpstr>Gallery</vt:lpstr>
      <vt:lpstr>  ULI101:  Introduction to Unix / Linux and the Internet         Week 9: lesson 2     extended regular expressions    Linux commands that use regular expressions  </vt:lpstr>
      <vt:lpstr>Lesson 2  topics</vt:lpstr>
      <vt:lpstr>Extended Regular expressions</vt:lpstr>
      <vt:lpstr>Extended Regular expressions</vt:lpstr>
      <vt:lpstr>Extended Regular expressions</vt:lpstr>
      <vt:lpstr>Extended 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SYST28296</dc:title>
  <dc:creator>Saul, Jennifer</dc:creator>
  <cp:lastModifiedBy>ITS</cp:lastModifiedBy>
  <cp:revision>1005</cp:revision>
  <dcterms:created xsi:type="dcterms:W3CDTF">2019-04-25T17:31:46Z</dcterms:created>
  <dcterms:modified xsi:type="dcterms:W3CDTF">2022-04-29T08:30:48Z</dcterms:modified>
</cp:coreProperties>
</file>